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2.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theme/themeOverride3.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327" r:id="rId2"/>
    <p:sldId id="328" r:id="rId3"/>
    <p:sldId id="350" r:id="rId4"/>
    <p:sldId id="329" r:id="rId5"/>
    <p:sldId id="331" r:id="rId6"/>
    <p:sldId id="332" r:id="rId7"/>
    <p:sldId id="326" r:id="rId8"/>
    <p:sldId id="334" r:id="rId9"/>
    <p:sldId id="335" r:id="rId10"/>
    <p:sldId id="336" r:id="rId11"/>
    <p:sldId id="338" r:id="rId12"/>
    <p:sldId id="339" r:id="rId13"/>
    <p:sldId id="340" r:id="rId14"/>
    <p:sldId id="341" r:id="rId15"/>
    <p:sldId id="342" r:id="rId16"/>
    <p:sldId id="343" r:id="rId17"/>
    <p:sldId id="344" r:id="rId18"/>
    <p:sldId id="345" r:id="rId19"/>
    <p:sldId id="292" r:id="rId20"/>
    <p:sldId id="296" r:id="rId21"/>
    <p:sldId id="264" r:id="rId22"/>
    <p:sldId id="259" r:id="rId23"/>
    <p:sldId id="265" r:id="rId24"/>
    <p:sldId id="267" r:id="rId25"/>
    <p:sldId id="266" r:id="rId26"/>
    <p:sldId id="268" r:id="rId27"/>
    <p:sldId id="270" r:id="rId28"/>
    <p:sldId id="275" r:id="rId29"/>
    <p:sldId id="276" r:id="rId30"/>
    <p:sldId id="346" r:id="rId31"/>
    <p:sldId id="293" r:id="rId32"/>
    <p:sldId id="273" r:id="rId33"/>
    <p:sldId id="278" r:id="rId34"/>
    <p:sldId id="347" r:id="rId35"/>
    <p:sldId id="281" r:id="rId36"/>
    <p:sldId id="322" r:id="rId37"/>
    <p:sldId id="349" r:id="rId38"/>
    <p:sldId id="295" r:id="rId39"/>
    <p:sldId id="286" r:id="rId40"/>
    <p:sldId id="285" r:id="rId41"/>
    <p:sldId id="352" r:id="rId42"/>
    <p:sldId id="282" r:id="rId43"/>
    <p:sldId id="353" r:id="rId44"/>
    <p:sldId id="354" r:id="rId45"/>
    <p:sldId id="355" r:id="rId46"/>
    <p:sldId id="298" r:id="rId47"/>
  </p:sldIdLst>
  <p:sldSz cx="10058400" cy="7772400"/>
  <p:notesSz cx="7010400" cy="92964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tke, Stephen (FHWA)" initials="SJR" lastIdx="11" clrIdx="0"/>
  <p:cmAuthor id="1" name="Susan Herbel" initials="SH"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81390" autoAdjust="0"/>
  </p:normalViewPr>
  <p:slideViewPr>
    <p:cSldViewPr showGuides="1">
      <p:cViewPr varScale="1">
        <p:scale>
          <a:sx n="53" d="100"/>
          <a:sy n="53" d="100"/>
        </p:scale>
        <p:origin x="1746" y="84"/>
      </p:cViewPr>
      <p:guideLst>
        <p:guide orient="horz" pos="2448"/>
        <p:guide pos="3168"/>
      </p:guideLst>
    </p:cSldViewPr>
  </p:slideViewPr>
  <p:notesTextViewPr>
    <p:cViewPr>
      <p:scale>
        <a:sx n="200" d="100"/>
        <a:sy n="200" d="100"/>
      </p:scale>
      <p:origin x="0" y="0"/>
    </p:cViewPr>
  </p:notesTextViewPr>
  <p:sorterViewPr>
    <p:cViewPr>
      <p:scale>
        <a:sx n="100" d="100"/>
        <a:sy n="100" d="100"/>
      </p:scale>
      <p:origin x="0" y="0"/>
    </p:cViewPr>
  </p:sorter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r-wunderlich\AppData\Local\Microsoft\Windows\Temporary%20Internet%20Files\Content.Outlook\NKHFN3NN\KA%20Crashes%20and%20Injuries%202003-2015%20(3).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chemeClr val="bg2">
                    <a:lumMod val="20000"/>
                    <a:lumOff val="80000"/>
                  </a:schemeClr>
                </a:solidFill>
              </a:defRPr>
            </a:pPr>
            <a:r>
              <a:rPr lang="en-US" dirty="0" smtClean="0">
                <a:solidFill>
                  <a:schemeClr val="bg2">
                    <a:lumMod val="20000"/>
                    <a:lumOff val="80000"/>
                  </a:schemeClr>
                </a:solidFill>
              </a:rPr>
              <a:t>Traffic Fatalities</a:t>
            </a:r>
            <a:endParaRPr lang="en-US" dirty="0">
              <a:solidFill>
                <a:schemeClr val="bg2">
                  <a:lumMod val="20000"/>
                  <a:lumOff val="80000"/>
                </a:schemeClr>
              </a:solidFill>
            </a:endParaRPr>
          </a:p>
        </c:rich>
      </c:tx>
      <c:layout/>
      <c:overlay val="0"/>
    </c:title>
    <c:autoTitleDeleted val="0"/>
    <c:plotArea>
      <c:layout>
        <c:manualLayout>
          <c:layoutTarget val="inner"/>
          <c:xMode val="edge"/>
          <c:yMode val="edge"/>
          <c:x val="9.5547146000931199E-2"/>
          <c:y val="0.11800845908193365"/>
          <c:w val="0.86229309854618941"/>
          <c:h val="0.79533876957330796"/>
        </c:manualLayout>
      </c:layout>
      <c:scatterChart>
        <c:scatterStyle val="lineMarker"/>
        <c:varyColors val="0"/>
        <c:ser>
          <c:idx val="2"/>
          <c:order val="0"/>
          <c:spPr>
            <a:ln w="50800">
              <a:solidFill>
                <a:sysClr val="window" lastClr="FFFFFF"/>
              </a:solidFill>
            </a:ln>
          </c:spPr>
          <c:marker>
            <c:spPr>
              <a:solidFill>
                <a:sysClr val="window" lastClr="FFFFFF"/>
              </a:solidFill>
            </c:spPr>
          </c:marker>
          <c:xVal>
            <c:numRef>
              <c:f>Sheet1!$I$9:$O$9</c:f>
              <c:numCache>
                <c:formatCode>General</c:formatCode>
                <c:ptCount val="7"/>
                <c:pt idx="0">
                  <c:v>2010</c:v>
                </c:pt>
                <c:pt idx="1">
                  <c:v>2011</c:v>
                </c:pt>
                <c:pt idx="2">
                  <c:v>2012</c:v>
                </c:pt>
                <c:pt idx="3">
                  <c:v>2013</c:v>
                </c:pt>
                <c:pt idx="4">
                  <c:v>2014</c:v>
                </c:pt>
                <c:pt idx="5">
                  <c:v>2015</c:v>
                </c:pt>
              </c:numCache>
            </c:numRef>
          </c:xVal>
          <c:yVal>
            <c:numRef>
              <c:f>Sheet1!$I$12:$O$12</c:f>
              <c:numCache>
                <c:formatCode>_(* #,##0_);_(* \(#,##0\);_(* "-"??_);_(@_)</c:formatCode>
                <c:ptCount val="7"/>
                <c:pt idx="0">
                  <c:v>3060</c:v>
                </c:pt>
                <c:pt idx="1">
                  <c:v>3067</c:v>
                </c:pt>
                <c:pt idx="2">
                  <c:v>3417</c:v>
                </c:pt>
                <c:pt idx="3">
                  <c:v>3407</c:v>
                </c:pt>
                <c:pt idx="4">
                  <c:v>3536</c:v>
                </c:pt>
                <c:pt idx="5">
                  <c:v>3531</c:v>
                </c:pt>
                <c:pt idx="6" formatCode="General">
                  <c:v>0</c:v>
                </c:pt>
              </c:numCache>
            </c:numRef>
          </c:yVal>
          <c:smooth val="0"/>
        </c:ser>
        <c:dLbls>
          <c:showLegendKey val="0"/>
          <c:showVal val="0"/>
          <c:showCatName val="0"/>
          <c:showSerName val="0"/>
          <c:showPercent val="0"/>
          <c:showBubbleSize val="0"/>
        </c:dLbls>
        <c:axId val="295745136"/>
        <c:axId val="296662704"/>
      </c:scatterChart>
      <c:valAx>
        <c:axId val="295745136"/>
        <c:scaling>
          <c:orientation val="minMax"/>
          <c:max val="2015"/>
        </c:scaling>
        <c:delete val="0"/>
        <c:axPos val="b"/>
        <c:numFmt formatCode="General" sourceLinked="1"/>
        <c:majorTickMark val="out"/>
        <c:minorTickMark val="none"/>
        <c:tickLblPos val="nextTo"/>
        <c:spPr>
          <a:noFill/>
          <a:ln>
            <a:solidFill>
              <a:sysClr val="window" lastClr="FFFFFF"/>
            </a:solidFill>
          </a:ln>
        </c:spPr>
        <c:txPr>
          <a:bodyPr/>
          <a:lstStyle/>
          <a:p>
            <a:pPr>
              <a:defRPr sz="1460" baseline="0">
                <a:solidFill>
                  <a:schemeClr val="bg2">
                    <a:lumMod val="20000"/>
                    <a:lumOff val="80000"/>
                  </a:schemeClr>
                </a:solidFill>
              </a:defRPr>
            </a:pPr>
            <a:endParaRPr lang="en-US"/>
          </a:p>
        </c:txPr>
        <c:crossAx val="296662704"/>
        <c:crosses val="autoZero"/>
        <c:crossBetween val="midCat"/>
      </c:valAx>
      <c:valAx>
        <c:axId val="296662704"/>
        <c:scaling>
          <c:orientation val="minMax"/>
          <c:min val="2000"/>
        </c:scaling>
        <c:delete val="0"/>
        <c:axPos val="l"/>
        <c:majorGridlines>
          <c:spPr>
            <a:ln>
              <a:solidFill>
                <a:sysClr val="window" lastClr="FFFFFF"/>
              </a:solidFill>
            </a:ln>
          </c:spPr>
        </c:majorGridlines>
        <c:numFmt formatCode="_(* #,##0_);_(* \(#,##0\);_(* &quot;-&quot;??_);_(@_)" sourceLinked="1"/>
        <c:majorTickMark val="out"/>
        <c:minorTickMark val="none"/>
        <c:tickLblPos val="nextTo"/>
        <c:txPr>
          <a:bodyPr/>
          <a:lstStyle/>
          <a:p>
            <a:pPr>
              <a:defRPr sz="1600">
                <a:solidFill>
                  <a:schemeClr val="bg2">
                    <a:lumMod val="20000"/>
                    <a:lumOff val="80000"/>
                  </a:schemeClr>
                </a:solidFill>
              </a:defRPr>
            </a:pPr>
            <a:endParaRPr lang="en-US"/>
          </a:p>
        </c:txPr>
        <c:crossAx val="295745136"/>
        <c:crosses val="autoZero"/>
        <c:crossBetween val="midCat"/>
      </c:valAx>
      <c:spPr>
        <a:noFill/>
        <a:ln w="25400">
          <a:noFill/>
        </a:ln>
      </c:spPr>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Change</a:t>
            </a:r>
            <a:r>
              <a:rPr lang="en-US" baseline="0" dirty="0" smtClean="0"/>
              <a:t> relative to 2003</a:t>
            </a:r>
            <a:endParaRPr lang="en-US" dirty="0"/>
          </a:p>
        </c:rich>
      </c:tx>
      <c:layout/>
      <c:overlay val="0"/>
    </c:title>
    <c:autoTitleDeleted val="0"/>
    <c:plotArea>
      <c:layout/>
      <c:scatterChart>
        <c:scatterStyle val="lineMarker"/>
        <c:varyColors val="0"/>
        <c:ser>
          <c:idx val="0"/>
          <c:order val="0"/>
          <c:tx>
            <c:strRef>
              <c:f>Sheet1!$A$115</c:f>
              <c:strCache>
                <c:ptCount val="1"/>
                <c:pt idx="0">
                  <c:v>U.S.</c:v>
                </c:pt>
              </c:strCache>
            </c:strRef>
          </c:tx>
          <c:spPr>
            <a:ln>
              <a:solidFill>
                <a:schemeClr val="tx1"/>
              </a:solidFill>
            </a:ln>
          </c:spPr>
          <c:marker>
            <c:spPr>
              <a:solidFill>
                <a:schemeClr val="tx1"/>
              </a:solidFill>
              <a:ln>
                <a:solidFill>
                  <a:schemeClr val="tx1"/>
                </a:solidFill>
              </a:ln>
            </c:spPr>
          </c:marker>
          <c:xVal>
            <c:numRef>
              <c:f>Sheet1!$B$114:$N$114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xVal>
          <c:yVal>
            <c:numRef>
              <c:f>Sheet1!$B$115:$N$115</c:f>
              <c:numCache>
                <c:formatCode>0%</c:formatCode>
                <c:ptCount val="13"/>
                <c:pt idx="0">
                  <c:v>1</c:v>
                </c:pt>
                <c:pt idx="1">
                  <c:v>0.99914234477739949</c:v>
                </c:pt>
                <c:pt idx="2">
                  <c:v>1.0201419029550121</c:v>
                </c:pt>
                <c:pt idx="3">
                  <c:v>1.0044442134262026</c:v>
                </c:pt>
                <c:pt idx="4">
                  <c:v>0.97291888660758374</c:v>
                </c:pt>
                <c:pt idx="5">
                  <c:v>0.88811497777893289</c:v>
                </c:pt>
                <c:pt idx="6">
                  <c:v>0.80208955999688125</c:v>
                </c:pt>
                <c:pt idx="7">
                  <c:v>0.78737947345167247</c:v>
                </c:pt>
                <c:pt idx="8">
                  <c:v>0.77622995555786578</c:v>
                </c:pt>
                <c:pt idx="9">
                  <c:v>0.80583205551368353</c:v>
                </c:pt>
                <c:pt idx="10">
                  <c:v>0.78496244509707103</c:v>
                </c:pt>
                <c:pt idx="11">
                  <c:v>0.77940068092626769</c:v>
                </c:pt>
                <c:pt idx="12">
                  <c:v>0.83597993606570153</c:v>
                </c:pt>
              </c:numCache>
            </c:numRef>
          </c:yVal>
          <c:smooth val="0"/>
        </c:ser>
        <c:ser>
          <c:idx val="1"/>
          <c:order val="1"/>
          <c:tx>
            <c:strRef>
              <c:f>Sheet1!$A$116</c:f>
              <c:strCache>
                <c:ptCount val="1"/>
                <c:pt idx="0">
                  <c:v>Texas</c:v>
                </c:pt>
              </c:strCache>
            </c:strRef>
          </c:tx>
          <c:spPr>
            <a:ln>
              <a:solidFill>
                <a:schemeClr val="bg2">
                  <a:lumMod val="50000"/>
                </a:schemeClr>
              </a:solidFill>
            </a:ln>
          </c:spPr>
          <c:marker>
            <c:spPr>
              <a:solidFill>
                <a:schemeClr val="bg2">
                  <a:lumMod val="50000"/>
                </a:schemeClr>
              </a:solidFill>
              <a:ln>
                <a:solidFill>
                  <a:schemeClr val="bg2">
                    <a:lumMod val="50000"/>
                  </a:schemeClr>
                </a:solidFill>
              </a:ln>
            </c:spPr>
          </c:marker>
          <c:xVal>
            <c:numRef>
              <c:f>Sheet1!$B$114:$N$114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xVal>
          <c:yVal>
            <c:numRef>
              <c:f>Sheet1!$B$116:$N$116</c:f>
              <c:numCache>
                <c:formatCode>0%</c:formatCode>
                <c:ptCount val="13"/>
                <c:pt idx="0">
                  <c:v>1</c:v>
                </c:pt>
                <c:pt idx="1">
                  <c:v>0.96807953950811099</c:v>
                </c:pt>
                <c:pt idx="2">
                  <c:v>0.93092621664050235</c:v>
                </c:pt>
                <c:pt idx="3">
                  <c:v>0.92124542124542119</c:v>
                </c:pt>
                <c:pt idx="4">
                  <c:v>0.90580847723704871</c:v>
                </c:pt>
                <c:pt idx="5">
                  <c:v>0.91025641025641024</c:v>
                </c:pt>
                <c:pt idx="6">
                  <c:v>0.81684981684981683</c:v>
                </c:pt>
                <c:pt idx="7">
                  <c:v>0.80062794348508637</c:v>
                </c:pt>
                <c:pt idx="8">
                  <c:v>0.80245944531658819</c:v>
                </c:pt>
                <c:pt idx="9">
                  <c:v>0.89403453689167978</c:v>
                </c:pt>
                <c:pt idx="10">
                  <c:v>0.89141810570381996</c:v>
                </c:pt>
                <c:pt idx="11">
                  <c:v>0.92517006802721091</c:v>
                </c:pt>
                <c:pt idx="12">
                  <c:v>0.92386185243328101</c:v>
                </c:pt>
              </c:numCache>
            </c:numRef>
          </c:yVal>
          <c:smooth val="0"/>
        </c:ser>
        <c:dLbls>
          <c:showLegendKey val="0"/>
          <c:showVal val="0"/>
          <c:showCatName val="0"/>
          <c:showSerName val="0"/>
          <c:showPercent val="0"/>
          <c:showBubbleSize val="0"/>
        </c:dLbls>
        <c:axId val="296686168"/>
        <c:axId val="296686552"/>
      </c:scatterChart>
      <c:valAx>
        <c:axId val="296686168"/>
        <c:scaling>
          <c:orientation val="minMax"/>
          <c:max val="2015"/>
        </c:scaling>
        <c:delete val="0"/>
        <c:axPos val="b"/>
        <c:numFmt formatCode="General" sourceLinked="1"/>
        <c:majorTickMark val="out"/>
        <c:minorTickMark val="none"/>
        <c:tickLblPos val="nextTo"/>
        <c:crossAx val="296686552"/>
        <c:crosses val="autoZero"/>
        <c:crossBetween val="midCat"/>
      </c:valAx>
      <c:valAx>
        <c:axId val="296686552"/>
        <c:scaling>
          <c:orientation val="minMax"/>
          <c:min val="0.5"/>
        </c:scaling>
        <c:delete val="0"/>
        <c:axPos val="l"/>
        <c:majorGridlines/>
        <c:numFmt formatCode="0%" sourceLinked="1"/>
        <c:majorTickMark val="out"/>
        <c:minorTickMark val="none"/>
        <c:tickLblPos val="nextTo"/>
        <c:crossAx val="296686168"/>
        <c:crosses val="autoZero"/>
        <c:crossBetween val="midCat"/>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3200" dirty="0" smtClean="0"/>
              <a:t>TREND</a:t>
            </a:r>
            <a:endParaRPr lang="en-US" sz="3200" dirty="0"/>
          </a:p>
        </c:rich>
      </c:tx>
      <c:layout>
        <c:manualLayout>
          <c:xMode val="edge"/>
          <c:yMode val="edge"/>
          <c:x val="0.3829292929292929"/>
          <c:y val="5.2068479704846119E-4"/>
        </c:manualLayout>
      </c:layout>
      <c:overlay val="1"/>
    </c:title>
    <c:autoTitleDeleted val="0"/>
    <c:plotArea>
      <c:layout>
        <c:manualLayout>
          <c:layoutTarget val="inner"/>
          <c:xMode val="edge"/>
          <c:yMode val="edge"/>
          <c:x val="8.367633023144834E-2"/>
          <c:y val="2.8252452045563245E-2"/>
          <c:w val="0.86312270341207353"/>
          <c:h val="0.87891586468358118"/>
        </c:manualLayout>
      </c:layout>
      <c:scatterChart>
        <c:scatterStyle val="lineMarker"/>
        <c:varyColors val="0"/>
        <c:ser>
          <c:idx val="0"/>
          <c:order val="0"/>
          <c:tx>
            <c:strRef>
              <c:f>Sheet1!$C$339</c:f>
              <c:strCache>
                <c:ptCount val="1"/>
                <c:pt idx="0">
                  <c:v>Incapacitating Injuries</c:v>
                </c:pt>
              </c:strCache>
            </c:strRef>
          </c:tx>
          <c:spPr>
            <a:ln>
              <a:solidFill>
                <a:schemeClr val="tx1"/>
              </a:solidFill>
            </a:ln>
          </c:spPr>
          <c:marker>
            <c:spPr>
              <a:solidFill>
                <a:schemeClr val="tx1"/>
              </a:solidFill>
              <a:ln>
                <a:solidFill>
                  <a:schemeClr val="tx1"/>
                </a:solidFill>
              </a:ln>
            </c:spPr>
          </c:marker>
          <c:xVal>
            <c:numRef>
              <c:f>Sheet1!$D$338:$I$338</c:f>
              <c:numCache>
                <c:formatCode>General</c:formatCode>
                <c:ptCount val="6"/>
                <c:pt idx="0">
                  <c:v>2010</c:v>
                </c:pt>
                <c:pt idx="1">
                  <c:v>2011</c:v>
                </c:pt>
                <c:pt idx="2">
                  <c:v>2012</c:v>
                </c:pt>
                <c:pt idx="3">
                  <c:v>2013</c:v>
                </c:pt>
                <c:pt idx="4">
                  <c:v>2014</c:v>
                </c:pt>
                <c:pt idx="5">
                  <c:v>2015</c:v>
                </c:pt>
              </c:numCache>
            </c:numRef>
          </c:xVal>
          <c:yVal>
            <c:numRef>
              <c:f>Sheet1!$D$339:$I$339</c:f>
              <c:numCache>
                <c:formatCode>0%</c:formatCode>
                <c:ptCount val="6"/>
                <c:pt idx="0">
                  <c:v>1</c:v>
                </c:pt>
                <c:pt idx="1">
                  <c:v>0.96863130320890634</c:v>
                </c:pt>
                <c:pt idx="2">
                  <c:v>1.0607072691552062</c:v>
                </c:pt>
                <c:pt idx="3">
                  <c:v>1.1001964636542241</c:v>
                </c:pt>
                <c:pt idx="4">
                  <c:v>1.1219384413883431</c:v>
                </c:pt>
                <c:pt idx="5">
                  <c:v>1.1140144073346432</c:v>
                </c:pt>
              </c:numCache>
            </c:numRef>
          </c:yVal>
          <c:smooth val="0"/>
        </c:ser>
        <c:ser>
          <c:idx val="1"/>
          <c:order val="1"/>
          <c:tx>
            <c:strRef>
              <c:f>Sheet1!$C$340</c:f>
              <c:strCache>
                <c:ptCount val="1"/>
                <c:pt idx="0">
                  <c:v>Fatalities</c:v>
                </c:pt>
              </c:strCache>
            </c:strRef>
          </c:tx>
          <c:spPr>
            <a:ln>
              <a:solidFill>
                <a:schemeClr val="bg2">
                  <a:lumMod val="50000"/>
                </a:schemeClr>
              </a:solidFill>
            </a:ln>
          </c:spPr>
          <c:marker>
            <c:spPr>
              <a:solidFill>
                <a:schemeClr val="bg2">
                  <a:lumMod val="50000"/>
                </a:schemeClr>
              </a:solidFill>
              <a:ln>
                <a:solidFill>
                  <a:schemeClr val="bg2">
                    <a:lumMod val="50000"/>
                  </a:schemeClr>
                </a:solidFill>
              </a:ln>
            </c:spPr>
          </c:marker>
          <c:xVal>
            <c:numRef>
              <c:f>Sheet1!$D$338:$I$338</c:f>
              <c:numCache>
                <c:formatCode>General</c:formatCode>
                <c:ptCount val="6"/>
                <c:pt idx="0">
                  <c:v>2010</c:v>
                </c:pt>
                <c:pt idx="1">
                  <c:v>2011</c:v>
                </c:pt>
                <c:pt idx="2">
                  <c:v>2012</c:v>
                </c:pt>
                <c:pt idx="3">
                  <c:v>2013</c:v>
                </c:pt>
                <c:pt idx="4">
                  <c:v>2014</c:v>
                </c:pt>
                <c:pt idx="5">
                  <c:v>2015</c:v>
                </c:pt>
              </c:numCache>
            </c:numRef>
          </c:xVal>
          <c:yVal>
            <c:numRef>
              <c:f>Sheet1!$D$340:$I$340</c:f>
              <c:numCache>
                <c:formatCode>0%</c:formatCode>
                <c:ptCount val="6"/>
                <c:pt idx="0">
                  <c:v>1</c:v>
                </c:pt>
                <c:pt idx="1">
                  <c:v>1.0022875816993464</c:v>
                </c:pt>
                <c:pt idx="2">
                  <c:v>1.1166666666666667</c:v>
                </c:pt>
                <c:pt idx="3">
                  <c:v>1.1133986928104576</c:v>
                </c:pt>
                <c:pt idx="4">
                  <c:v>1.1555555555555554</c:v>
                </c:pt>
                <c:pt idx="5">
                  <c:v>1.1539215686274509</c:v>
                </c:pt>
              </c:numCache>
            </c:numRef>
          </c:yVal>
          <c:smooth val="0"/>
        </c:ser>
        <c:dLbls>
          <c:showLegendKey val="0"/>
          <c:showVal val="0"/>
          <c:showCatName val="0"/>
          <c:showSerName val="0"/>
          <c:showPercent val="0"/>
          <c:showBubbleSize val="0"/>
        </c:dLbls>
        <c:axId val="343749240"/>
        <c:axId val="343749632"/>
      </c:scatterChart>
      <c:valAx>
        <c:axId val="343749240"/>
        <c:scaling>
          <c:orientation val="minMax"/>
          <c:max val="2015"/>
        </c:scaling>
        <c:delete val="0"/>
        <c:axPos val="b"/>
        <c:numFmt formatCode="General" sourceLinked="1"/>
        <c:majorTickMark val="out"/>
        <c:minorTickMark val="none"/>
        <c:tickLblPos val="nextTo"/>
        <c:crossAx val="343749632"/>
        <c:crosses val="autoZero"/>
        <c:crossBetween val="midCat"/>
      </c:valAx>
      <c:valAx>
        <c:axId val="343749632"/>
        <c:scaling>
          <c:orientation val="minMax"/>
          <c:max val="1.5"/>
          <c:min val="0.70000000000000007"/>
        </c:scaling>
        <c:delete val="0"/>
        <c:axPos val="l"/>
        <c:majorGridlines/>
        <c:numFmt formatCode="0%" sourceLinked="1"/>
        <c:majorTickMark val="out"/>
        <c:minorTickMark val="none"/>
        <c:tickLblPos val="nextTo"/>
        <c:crossAx val="343749240"/>
        <c:crosses val="autoZero"/>
        <c:crossBetween val="midCat"/>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'[Chart in Microsoft PowerPoint]MPO Fatalities per VMT'!$R$40</c:f>
              <c:strCache>
                <c:ptCount val="1"/>
                <c:pt idx="0">
                  <c:v>Male</c:v>
                </c:pt>
              </c:strCache>
            </c:strRef>
          </c:tx>
          <c:spPr>
            <a:solidFill>
              <a:sysClr val="window" lastClr="FFFFFF"/>
            </a:solidFill>
          </c:spPr>
          <c:invertIfNegative val="0"/>
          <c:dPt>
            <c:idx val="0"/>
            <c:invertIfNegative val="0"/>
            <c:bubble3D val="0"/>
            <c:spPr>
              <a:solidFill>
                <a:srgbClr val="4F81BD"/>
              </a:solidFill>
            </c:spPr>
          </c:dPt>
          <c:cat>
            <c:strRef>
              <c:f>'[Chart in Microsoft PowerPoint]MPO Fatalities per VMT'!$S$39:$T$39</c:f>
              <c:strCache>
                <c:ptCount val="2"/>
                <c:pt idx="0">
                  <c:v>VMT%</c:v>
                </c:pt>
                <c:pt idx="1">
                  <c:v>K%</c:v>
                </c:pt>
              </c:strCache>
            </c:strRef>
          </c:cat>
          <c:val>
            <c:numRef>
              <c:f>'[Chart in Microsoft PowerPoint]MPO Fatalities per VMT'!$S$40:$T$40</c:f>
              <c:numCache>
                <c:formatCode>0.00%</c:formatCode>
                <c:ptCount val="2"/>
                <c:pt idx="0">
                  <c:v>5.8799999999999998E-2</c:v>
                </c:pt>
                <c:pt idx="1">
                  <c:v>0.11231101511879049</c:v>
                </c:pt>
              </c:numCache>
            </c:numRef>
          </c:val>
        </c:ser>
        <c:dLbls>
          <c:showLegendKey val="0"/>
          <c:showVal val="0"/>
          <c:showCatName val="0"/>
          <c:showSerName val="0"/>
          <c:showPercent val="0"/>
          <c:showBubbleSize val="0"/>
        </c:dLbls>
        <c:gapWidth val="150"/>
        <c:overlap val="100"/>
        <c:axId val="343747672"/>
        <c:axId val="388237376"/>
      </c:barChart>
      <c:catAx>
        <c:axId val="343747672"/>
        <c:scaling>
          <c:orientation val="minMax"/>
        </c:scaling>
        <c:delete val="1"/>
        <c:axPos val="l"/>
        <c:numFmt formatCode="General" sourceLinked="0"/>
        <c:majorTickMark val="out"/>
        <c:minorTickMark val="none"/>
        <c:tickLblPos val="nextTo"/>
        <c:crossAx val="388237376"/>
        <c:crosses val="autoZero"/>
        <c:auto val="1"/>
        <c:lblAlgn val="ctr"/>
        <c:lblOffset val="100"/>
        <c:noMultiLvlLbl val="0"/>
      </c:catAx>
      <c:valAx>
        <c:axId val="388237376"/>
        <c:scaling>
          <c:orientation val="minMax"/>
        </c:scaling>
        <c:delete val="0"/>
        <c:axPos val="b"/>
        <c:majorGridlines/>
        <c:numFmt formatCode="0.00%" sourceLinked="1"/>
        <c:majorTickMark val="out"/>
        <c:minorTickMark val="none"/>
        <c:tickLblPos val="nextTo"/>
        <c:spPr>
          <a:noFill/>
          <a:ln>
            <a:solidFill>
              <a:sysClr val="window" lastClr="FFFFFF"/>
            </a:solidFill>
          </a:ln>
        </c:spPr>
        <c:txPr>
          <a:bodyPr/>
          <a:lstStyle/>
          <a:p>
            <a:pPr>
              <a:defRPr b="0" cap="none" spc="0">
                <a:ln w="18415" cmpd="sng">
                  <a:noFill/>
                  <a:prstDash val="solid"/>
                </a:ln>
                <a:solidFill>
                  <a:srgbClr val="FFFFFF"/>
                </a:solidFill>
                <a:effectLst>
                  <a:outerShdw blurRad="63500" dir="3600000" algn="tl" rotWithShape="0">
                    <a:srgbClr val="000000">
                      <a:alpha val="70000"/>
                    </a:srgbClr>
                  </a:outerShdw>
                </a:effectLst>
              </a:defRPr>
            </a:pPr>
            <a:endParaRPr lang="en-US"/>
          </a:p>
        </c:txPr>
        <c:crossAx val="343747672"/>
        <c:crosses val="autoZero"/>
        <c:crossBetween val="between"/>
      </c:valAx>
    </c:plotArea>
    <c:plotVisOnly val="1"/>
    <c:dispBlanksAs val="gap"/>
    <c:showDLblsOverMax val="0"/>
  </c:chart>
  <c:txPr>
    <a:bodyPr/>
    <a:lstStyle/>
    <a:p>
      <a:pPr>
        <a:defRPr baseline="0">
          <a:solidFill>
            <a:schemeClr val="tx1"/>
          </a:solidFill>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08744130463528"/>
          <c:y val="9.3372332672849959E-2"/>
          <c:w val="0.72445647653163048"/>
          <c:h val="0.83073882339841065"/>
        </c:manualLayout>
      </c:layout>
      <c:barChart>
        <c:barDir val="bar"/>
        <c:grouping val="clustered"/>
        <c:varyColors val="0"/>
        <c:ser>
          <c:idx val="0"/>
          <c:order val="0"/>
          <c:tx>
            <c:strRef>
              <c:f>'[Chart in Microsoft PowerPoint]MPO Fatalities per VMT'!$R$45</c:f>
              <c:strCache>
                <c:ptCount val="1"/>
                <c:pt idx="0">
                  <c:v>Female</c:v>
                </c:pt>
              </c:strCache>
            </c:strRef>
          </c:tx>
          <c:spPr>
            <a:solidFill>
              <a:srgbClr val="4F81BD"/>
            </a:solidFill>
          </c:spPr>
          <c:invertIfNegative val="0"/>
          <c:dPt>
            <c:idx val="1"/>
            <c:invertIfNegative val="0"/>
            <c:bubble3D val="0"/>
            <c:spPr>
              <a:solidFill>
                <a:sysClr val="window" lastClr="FFFFFF"/>
              </a:solidFill>
            </c:spPr>
          </c:dPt>
          <c:cat>
            <c:strRef>
              <c:f>'[Chart in Microsoft PowerPoint]MPO Fatalities per VMT'!$S$44:$T$44</c:f>
              <c:strCache>
                <c:ptCount val="2"/>
                <c:pt idx="0">
                  <c:v>VMT%</c:v>
                </c:pt>
                <c:pt idx="1">
                  <c:v>K%</c:v>
                </c:pt>
              </c:strCache>
            </c:strRef>
          </c:cat>
          <c:val>
            <c:numRef>
              <c:f>'[Chart in Microsoft PowerPoint]MPO Fatalities per VMT'!$S$45:$T$45</c:f>
              <c:numCache>
                <c:formatCode>0.00%</c:formatCode>
                <c:ptCount val="2"/>
                <c:pt idx="0">
                  <c:v>5.0099999999999999E-2</c:v>
                </c:pt>
                <c:pt idx="1">
                  <c:v>3.3477321814254862E-2</c:v>
                </c:pt>
              </c:numCache>
            </c:numRef>
          </c:val>
        </c:ser>
        <c:dLbls>
          <c:showLegendKey val="0"/>
          <c:showVal val="0"/>
          <c:showCatName val="0"/>
          <c:showSerName val="0"/>
          <c:showPercent val="0"/>
          <c:showBubbleSize val="0"/>
        </c:dLbls>
        <c:gapWidth val="150"/>
        <c:axId val="388238160"/>
        <c:axId val="388238552"/>
      </c:barChart>
      <c:catAx>
        <c:axId val="388238160"/>
        <c:scaling>
          <c:orientation val="minMax"/>
        </c:scaling>
        <c:delete val="1"/>
        <c:axPos val="l"/>
        <c:numFmt formatCode="General" sourceLinked="0"/>
        <c:majorTickMark val="out"/>
        <c:minorTickMark val="none"/>
        <c:tickLblPos val="nextTo"/>
        <c:crossAx val="388238552"/>
        <c:crosses val="autoZero"/>
        <c:auto val="1"/>
        <c:lblAlgn val="ctr"/>
        <c:lblOffset val="100"/>
        <c:noMultiLvlLbl val="0"/>
      </c:catAx>
      <c:valAx>
        <c:axId val="388238552"/>
        <c:scaling>
          <c:orientation val="minMax"/>
        </c:scaling>
        <c:delete val="0"/>
        <c:axPos val="b"/>
        <c:majorGridlines/>
        <c:numFmt formatCode="0.00%" sourceLinked="1"/>
        <c:majorTickMark val="out"/>
        <c:minorTickMark val="none"/>
        <c:tickLblPos val="nextTo"/>
        <c:spPr>
          <a:noFill/>
        </c:spPr>
        <c:txPr>
          <a:bodyPr/>
          <a:lstStyle/>
          <a:p>
            <a:pPr>
              <a:defRPr>
                <a:ln w="18415" cmpd="sng">
                  <a:noFill/>
                  <a:prstDash val="solid"/>
                </a:ln>
              </a:defRPr>
            </a:pPr>
            <a:endParaRPr lang="en-US"/>
          </a:p>
        </c:txPr>
        <c:crossAx val="388238160"/>
        <c:crosses val="autoZero"/>
        <c:crossBetween val="between"/>
      </c:valAx>
    </c:plotArea>
    <c:plotVisOnly val="1"/>
    <c:dispBlanksAs val="gap"/>
    <c:showDLblsOverMax val="0"/>
  </c:chart>
  <c:txPr>
    <a:bodyPr/>
    <a:lstStyle/>
    <a:p>
      <a: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Change</a:t>
            </a:r>
            <a:r>
              <a:rPr lang="en-US" baseline="0" dirty="0" smtClean="0"/>
              <a:t> in Fatalities 2010 -2015</a:t>
            </a:r>
            <a:endParaRPr lang="en-US" dirty="0"/>
          </a:p>
        </c:rich>
      </c:tx>
      <c:layout/>
      <c:overlay val="0"/>
    </c:title>
    <c:autoTitleDeleted val="0"/>
    <c:plotArea>
      <c:layout>
        <c:manualLayout>
          <c:layoutTarget val="inner"/>
          <c:xMode val="edge"/>
          <c:yMode val="edge"/>
          <c:x val="6.9322619940901803E-2"/>
          <c:y val="3.4101886768691962E-2"/>
          <c:w val="0.89721930271432893"/>
          <c:h val="0.84783430715691566"/>
        </c:manualLayout>
      </c:layout>
      <c:scatterChart>
        <c:scatterStyle val="lineMarker"/>
        <c:varyColors val="0"/>
        <c:ser>
          <c:idx val="0"/>
          <c:order val="0"/>
          <c:tx>
            <c:strRef>
              <c:f>Sheet1!$D$35</c:f>
              <c:strCache>
                <c:ptCount val="1"/>
                <c:pt idx="0">
                  <c:v>65+</c:v>
                </c:pt>
              </c:strCache>
            </c:strRef>
          </c:tx>
          <c:spPr>
            <a:ln w="50800">
              <a:solidFill>
                <a:schemeClr val="bg1"/>
              </a:solidFill>
            </a:ln>
          </c:spPr>
          <c:marker>
            <c:symbol val="diamond"/>
            <c:size val="12"/>
            <c:spPr>
              <a:solidFill>
                <a:schemeClr val="bg1"/>
              </a:solidFill>
              <a:ln>
                <a:noFill/>
              </a:ln>
            </c:spPr>
          </c:marker>
          <c:xVal>
            <c:numRef>
              <c:f>Sheet1!$C$36:$C$41</c:f>
              <c:numCache>
                <c:formatCode>General</c:formatCode>
                <c:ptCount val="6"/>
                <c:pt idx="0">
                  <c:v>2010</c:v>
                </c:pt>
                <c:pt idx="1">
                  <c:v>2011</c:v>
                </c:pt>
                <c:pt idx="2">
                  <c:v>2012</c:v>
                </c:pt>
                <c:pt idx="3">
                  <c:v>2013</c:v>
                </c:pt>
                <c:pt idx="4">
                  <c:v>2014</c:v>
                </c:pt>
                <c:pt idx="5">
                  <c:v>2015</c:v>
                </c:pt>
              </c:numCache>
            </c:numRef>
          </c:xVal>
          <c:yVal>
            <c:numRef>
              <c:f>Sheet1!$D$36:$D$41</c:f>
              <c:numCache>
                <c:formatCode>General</c:formatCode>
                <c:ptCount val="6"/>
                <c:pt idx="0">
                  <c:v>1</c:v>
                </c:pt>
                <c:pt idx="1">
                  <c:v>1.029023746701847</c:v>
                </c:pt>
                <c:pt idx="2">
                  <c:v>1.0606860158311346</c:v>
                </c:pt>
                <c:pt idx="3">
                  <c:v>1.187335092348285</c:v>
                </c:pt>
                <c:pt idx="4">
                  <c:v>1.2216358839050132</c:v>
                </c:pt>
                <c:pt idx="5">
                  <c:v>1.2269129287598945</c:v>
                </c:pt>
              </c:numCache>
            </c:numRef>
          </c:yVal>
          <c:smooth val="0"/>
        </c:ser>
        <c:ser>
          <c:idx val="1"/>
          <c:order val="1"/>
          <c:tx>
            <c:strRef>
              <c:f>Sheet1!$E$35</c:f>
              <c:strCache>
                <c:ptCount val="1"/>
                <c:pt idx="0">
                  <c:v>all ages </c:v>
                </c:pt>
              </c:strCache>
            </c:strRef>
          </c:tx>
          <c:spPr>
            <a:ln w="50800">
              <a:solidFill>
                <a:srgbClr val="FFFFFF"/>
              </a:solidFill>
            </a:ln>
          </c:spPr>
          <c:marker>
            <c:spPr>
              <a:solidFill>
                <a:schemeClr val="tx1"/>
              </a:solidFill>
              <a:ln>
                <a:noFill/>
              </a:ln>
            </c:spPr>
          </c:marker>
          <c:xVal>
            <c:numRef>
              <c:f>Sheet1!$C$36:$C$41</c:f>
              <c:numCache>
                <c:formatCode>General</c:formatCode>
                <c:ptCount val="6"/>
                <c:pt idx="0">
                  <c:v>2010</c:v>
                </c:pt>
                <c:pt idx="1">
                  <c:v>2011</c:v>
                </c:pt>
                <c:pt idx="2">
                  <c:v>2012</c:v>
                </c:pt>
                <c:pt idx="3">
                  <c:v>2013</c:v>
                </c:pt>
                <c:pt idx="4">
                  <c:v>2014</c:v>
                </c:pt>
                <c:pt idx="5">
                  <c:v>2015</c:v>
                </c:pt>
              </c:numCache>
            </c:numRef>
          </c:xVal>
          <c:yVal>
            <c:numRef>
              <c:f>Sheet1!$E$36:$E$41</c:f>
              <c:numCache>
                <c:formatCode>General</c:formatCode>
                <c:ptCount val="6"/>
                <c:pt idx="0">
                  <c:v>1</c:v>
                </c:pt>
                <c:pt idx="1">
                  <c:v>1.0026143790849673</c:v>
                </c:pt>
                <c:pt idx="2">
                  <c:v>1.1166666666666667</c:v>
                </c:pt>
                <c:pt idx="3">
                  <c:v>1.1133986928104576</c:v>
                </c:pt>
                <c:pt idx="4">
                  <c:v>1.1555555555555554</c:v>
                </c:pt>
                <c:pt idx="5">
                  <c:v>1.1689542483660131</c:v>
                </c:pt>
              </c:numCache>
            </c:numRef>
          </c:yVal>
          <c:smooth val="0"/>
        </c:ser>
        <c:dLbls>
          <c:showLegendKey val="0"/>
          <c:showVal val="0"/>
          <c:showCatName val="0"/>
          <c:showSerName val="0"/>
          <c:showPercent val="0"/>
          <c:showBubbleSize val="0"/>
        </c:dLbls>
        <c:axId val="388240120"/>
        <c:axId val="388240512"/>
      </c:scatterChart>
      <c:valAx>
        <c:axId val="388240120"/>
        <c:scaling>
          <c:orientation val="minMax"/>
          <c:max val="2015"/>
          <c:min val="2010"/>
        </c:scaling>
        <c:delete val="0"/>
        <c:axPos val="b"/>
        <c:numFmt formatCode="0" sourceLinked="0"/>
        <c:majorTickMark val="out"/>
        <c:minorTickMark val="none"/>
        <c:tickLblPos val="nextTo"/>
        <c:crossAx val="388240512"/>
        <c:crosses val="autoZero"/>
        <c:crossBetween val="midCat"/>
        <c:majorUnit val="1"/>
      </c:valAx>
      <c:valAx>
        <c:axId val="388240512"/>
        <c:scaling>
          <c:orientation val="minMax"/>
          <c:max val="1.4"/>
          <c:min val="0.70000000000000007"/>
        </c:scaling>
        <c:delete val="0"/>
        <c:axPos val="l"/>
        <c:majorGridlines/>
        <c:numFmt formatCode="General" sourceLinked="1"/>
        <c:majorTickMark val="out"/>
        <c:minorTickMark val="none"/>
        <c:tickLblPos val="nextTo"/>
        <c:crossAx val="388240120"/>
        <c:crosses val="autoZero"/>
        <c:crossBetween val="midCat"/>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0.64894</cdr:x>
      <cdr:y>0.65625</cdr:y>
    </cdr:from>
    <cdr:to>
      <cdr:x>0.79787</cdr:x>
      <cdr:y>0.78125</cdr:y>
    </cdr:to>
    <cdr:sp macro="" textlink="">
      <cdr:nvSpPr>
        <cdr:cNvPr id="2" name="TextBox 1"/>
        <cdr:cNvSpPr txBox="1"/>
      </cdr:nvSpPr>
      <cdr:spPr>
        <a:xfrm xmlns:a="http://schemas.openxmlformats.org/drawingml/2006/main">
          <a:off x="4648200" y="1600200"/>
          <a:ext cx="1066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dirty="0" smtClean="0">
              <a:solidFill>
                <a:schemeClr val="tx1"/>
              </a:solidFill>
            </a:rPr>
            <a:t>US</a:t>
          </a:r>
          <a:endParaRPr lang="en-US" sz="20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0.60833</cdr:x>
      <cdr:y>0.22727</cdr:y>
    </cdr:from>
    <cdr:to>
      <cdr:x>0.90833</cdr:x>
      <cdr:y>0.42172</cdr:y>
    </cdr:to>
    <cdr:sp macro="" textlink="">
      <cdr:nvSpPr>
        <cdr:cNvPr id="2" name="TextBox 1"/>
        <cdr:cNvSpPr txBox="1"/>
      </cdr:nvSpPr>
      <cdr:spPr>
        <a:xfrm xmlns:a="http://schemas.openxmlformats.org/drawingml/2006/main">
          <a:off x="2781300" y="623456"/>
          <a:ext cx="13716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smtClean="0">
              <a:solidFill>
                <a:schemeClr val="bg2">
                  <a:lumMod val="50000"/>
                </a:schemeClr>
              </a:solidFill>
            </a:rPr>
            <a:t>Fatalities</a:t>
          </a:r>
          <a:endParaRPr lang="en-US" sz="2400" b="1" dirty="0">
            <a:solidFill>
              <a:schemeClr val="bg2">
                <a:lumMod val="50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0.42208</cdr:x>
      <cdr:y>0.20981</cdr:y>
    </cdr:from>
    <cdr:to>
      <cdr:x>0.6326</cdr:x>
      <cdr:y>0.31674</cdr:y>
    </cdr:to>
    <cdr:sp macro="" textlink="">
      <cdr:nvSpPr>
        <cdr:cNvPr id="2" name="TextBox 1"/>
        <cdr:cNvSpPr txBox="1"/>
      </cdr:nvSpPr>
      <cdr:spPr>
        <a:xfrm xmlns:a="http://schemas.openxmlformats.org/drawingml/2006/main">
          <a:off x="2199877" y="1076496"/>
          <a:ext cx="1097268" cy="5486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smtClean="0"/>
            <a:t>% of K</a:t>
          </a:r>
        </a:p>
        <a:p xmlns:a="http://schemas.openxmlformats.org/drawingml/2006/main">
          <a:endParaRPr lang="en-US" sz="1100" dirty="0" smtClean="0"/>
        </a:p>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21B1342-0BA3-40F9-942F-19284EF3D9CC}" type="datetimeFigureOut">
              <a:rPr lang="en-US" smtClean="0"/>
              <a:t>11/29/2016</a:t>
            </a:fld>
            <a:endParaRPr lang="en-US"/>
          </a:p>
        </p:txBody>
      </p:sp>
      <p:sp>
        <p:nvSpPr>
          <p:cNvPr id="4" name="Slide Image Placeholder 3"/>
          <p:cNvSpPr>
            <a:spLocks noGrp="1" noRot="1" noChangeAspect="1"/>
          </p:cNvSpPr>
          <p:nvPr>
            <p:ph type="sldImg" idx="2"/>
          </p:nvPr>
        </p:nvSpPr>
        <p:spPr>
          <a:xfrm>
            <a:off x="1474788" y="1162050"/>
            <a:ext cx="406082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E5E8DF5-813A-4681-8762-76F2CE6DF12B}" type="slidenum">
              <a:rPr lang="en-US" smtClean="0"/>
              <a:t>‹#›</a:t>
            </a:fld>
            <a:endParaRPr lang="en-US"/>
          </a:p>
        </p:txBody>
      </p:sp>
    </p:spTree>
    <p:extLst>
      <p:ext uri="{BB962C8B-B14F-4D97-AF65-F5344CB8AC3E}">
        <p14:creationId xmlns:p14="http://schemas.microsoft.com/office/powerpoint/2010/main" val="247332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onder.cdc.gov/"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Others may join us during the meeting, but we have a short time to accomplish a great deal, so let’s get started.</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1</a:t>
            </a:fld>
            <a:endParaRPr lang="en-US"/>
          </a:p>
        </p:txBody>
      </p:sp>
    </p:spTree>
    <p:extLst>
      <p:ext uri="{BB962C8B-B14F-4D97-AF65-F5344CB8AC3E}">
        <p14:creationId xmlns:p14="http://schemas.microsoft.com/office/powerpoint/2010/main" val="2100664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Phase I is largely complete. The following tasks were completed:</a:t>
            </a:r>
          </a:p>
          <a:p>
            <a:pPr marL="171450" indent="-171450">
              <a:buFont typeface="Arial" panose="020B0604020202020204" pitchFamily="34" charset="0"/>
              <a:buChar char="•"/>
            </a:pPr>
            <a:r>
              <a:rPr lang="en-US" sz="1200" dirty="0" smtClean="0"/>
              <a:t>Identified an SHSP management  team made up of TxDOT, FHWA, and consulting team employees; </a:t>
            </a:r>
          </a:p>
          <a:p>
            <a:pPr marL="171450" indent="-171450">
              <a:buFont typeface="Arial" panose="020B0604020202020204" pitchFamily="34" charset="0"/>
              <a:buChar char="•"/>
            </a:pPr>
            <a:r>
              <a:rPr lang="en-US" sz="1200" dirty="0" smtClean="0"/>
              <a:t>Conducted outreach </a:t>
            </a:r>
          </a:p>
          <a:p>
            <a:pPr marL="171450" indent="-171450">
              <a:buFont typeface="Arial" panose="020B0604020202020204" pitchFamily="34" charset="0"/>
              <a:buChar char="•"/>
            </a:pPr>
            <a:r>
              <a:rPr lang="en-US" sz="1200" dirty="0" smtClean="0"/>
              <a:t>Identified and invited the Executive Committee members; </a:t>
            </a:r>
          </a:p>
          <a:p>
            <a:pPr marL="171450" indent="-171450">
              <a:buFont typeface="Arial" panose="020B0604020202020204" pitchFamily="34" charset="0"/>
              <a:buChar char="•"/>
            </a:pPr>
            <a:r>
              <a:rPr lang="en-US" sz="1200" dirty="0" smtClean="0"/>
              <a:t>Recruited members of a Stakeholder Group who will help us develop effective SHSP strategies and action plans; and  </a:t>
            </a:r>
          </a:p>
          <a:p>
            <a:pPr marL="171450" indent="-171450">
              <a:buFont typeface="Arial" panose="020B0604020202020204" pitchFamily="34" charset="0"/>
              <a:buChar char="•"/>
            </a:pPr>
            <a:r>
              <a:rPr lang="en-US" sz="1200" dirty="0" smtClean="0"/>
              <a:t>Conducted extensive data analysis.</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12</a:t>
            </a:fld>
            <a:endParaRPr lang="en-US"/>
          </a:p>
        </p:txBody>
      </p:sp>
    </p:spTree>
    <p:extLst>
      <p:ext uri="{BB962C8B-B14F-4D97-AF65-F5344CB8AC3E}">
        <p14:creationId xmlns:p14="http://schemas.microsoft.com/office/powerpoint/2010/main" val="4088326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Phase II, we will accomplish the following tasks:  </a:t>
            </a:r>
          </a:p>
          <a:p>
            <a:pPr marL="171450" indent="-171450">
              <a:buFont typeface="Arial" panose="020B0604020202020204" pitchFamily="34" charset="0"/>
              <a:buChar char="•"/>
            </a:pPr>
            <a:r>
              <a:rPr lang="en-US" sz="1200" dirty="0" smtClean="0"/>
              <a:t>Continue our outreach efforts to recruit more support and input to the task; </a:t>
            </a:r>
          </a:p>
          <a:p>
            <a:pPr marL="171450" indent="-171450">
              <a:buFont typeface="Arial" panose="020B0604020202020204" pitchFamily="34" charset="0"/>
              <a:buChar char="•"/>
            </a:pPr>
            <a:r>
              <a:rPr lang="en-US" sz="1200" dirty="0" smtClean="0"/>
              <a:t>Conduct an Executive Committee (1</a:t>
            </a:r>
            <a:r>
              <a:rPr lang="en-US" sz="1200" baseline="30000" dirty="0" smtClean="0"/>
              <a:t>st</a:t>
            </a:r>
            <a:r>
              <a:rPr lang="en-US" sz="1200" dirty="0" smtClean="0"/>
              <a:t> meeting); </a:t>
            </a:r>
          </a:p>
          <a:p>
            <a:pPr marL="171450" indent="-171450">
              <a:buFont typeface="Arial" panose="020B0604020202020204" pitchFamily="34" charset="0"/>
              <a:buChar char="•"/>
            </a:pPr>
            <a:r>
              <a:rPr lang="en-US" sz="1200" dirty="0" smtClean="0"/>
              <a:t>Conduct a</a:t>
            </a:r>
            <a:r>
              <a:rPr lang="en-US" sz="1200" baseline="0" dirty="0" smtClean="0"/>
              <a:t> </a:t>
            </a:r>
            <a:r>
              <a:rPr lang="en-US" sz="1200" dirty="0" smtClean="0"/>
              <a:t>Stakeholder Group (1</a:t>
            </a:r>
            <a:r>
              <a:rPr lang="en-US" sz="1200" baseline="30000" dirty="0" smtClean="0"/>
              <a:t>st</a:t>
            </a:r>
            <a:r>
              <a:rPr lang="en-US" sz="1200" dirty="0" smtClean="0"/>
              <a:t> meeting), which will</a:t>
            </a:r>
            <a:r>
              <a:rPr lang="en-US" sz="1200" baseline="0" dirty="0" smtClean="0"/>
              <a:t> take place tomorrow; </a:t>
            </a:r>
          </a:p>
          <a:p>
            <a:pPr marL="171450" indent="-171450">
              <a:buFont typeface="Arial" panose="020B0604020202020204" pitchFamily="34" charset="0"/>
              <a:buChar char="•"/>
            </a:pPr>
            <a:r>
              <a:rPr lang="en-US" sz="1200" baseline="0" dirty="0" smtClean="0"/>
              <a:t>Data analysis is continuous throughout the process but in the future it will involve requests for additional information from the Executive Committee, the Stakeholder Group, the Emphasis Area Teams, and others; </a:t>
            </a:r>
          </a:p>
          <a:p>
            <a:pPr marL="171450" indent="-171450">
              <a:buFont typeface="Arial" panose="020B0604020202020204" pitchFamily="34" charset="0"/>
              <a:buChar char="•"/>
            </a:pPr>
            <a:r>
              <a:rPr lang="en-US" sz="1200" baseline="0" dirty="0" smtClean="0"/>
              <a:t>Today, we hope to s</a:t>
            </a:r>
            <a:r>
              <a:rPr lang="en-US" sz="1200" dirty="0" smtClean="0"/>
              <a:t>elect the Emphasis Areas; and </a:t>
            </a:r>
          </a:p>
          <a:p>
            <a:pPr marL="171450" indent="-171450">
              <a:buFont typeface="Arial" panose="020B0604020202020204" pitchFamily="34" charset="0"/>
              <a:buChar char="•"/>
            </a:pPr>
            <a:r>
              <a:rPr lang="en-US" sz="1200" dirty="0" smtClean="0"/>
              <a:t>We will ask your input on forming Emphasis Area Teams, e.g., can you suggest leaders and members for the teams you choose?</a:t>
            </a:r>
          </a:p>
          <a:p>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13</a:t>
            </a:fld>
            <a:endParaRPr lang="en-US"/>
          </a:p>
        </p:txBody>
      </p:sp>
    </p:spTree>
    <p:extLst>
      <p:ext uri="{BB962C8B-B14F-4D97-AF65-F5344CB8AC3E}">
        <p14:creationId xmlns:p14="http://schemas.microsoft.com/office/powerpoint/2010/main" val="3268832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phase III, we plan to accomplish the following tasks: </a:t>
            </a:r>
          </a:p>
          <a:p>
            <a:pPr marL="171450" indent="-171450">
              <a:buFont typeface="Arial" panose="020B0604020202020204" pitchFamily="34" charset="0"/>
              <a:buChar char="•"/>
            </a:pPr>
            <a:r>
              <a:rPr lang="en-US" sz="1200" dirty="0" smtClean="0"/>
              <a:t>Develop vision, mission, and brand or theme;</a:t>
            </a:r>
            <a:r>
              <a:rPr lang="en-US" sz="1200" baseline="0" dirty="0" smtClean="0"/>
              <a:t> </a:t>
            </a:r>
          </a:p>
          <a:p>
            <a:pPr marL="171450" indent="-171450">
              <a:buFont typeface="Arial" panose="020B0604020202020204" pitchFamily="34" charset="0"/>
              <a:buChar char="•"/>
            </a:pPr>
            <a:r>
              <a:rPr lang="en-US" sz="1200" dirty="0" smtClean="0"/>
              <a:t>Ask</a:t>
            </a:r>
            <a:r>
              <a:rPr lang="en-US" sz="1200" baseline="0" dirty="0" smtClean="0"/>
              <a:t> the EC to adopt the vision, mission and brand, and s</a:t>
            </a:r>
            <a:r>
              <a:rPr lang="en-US" sz="1200" dirty="0" smtClean="0"/>
              <a:t>et statewide goals (2</a:t>
            </a:r>
            <a:r>
              <a:rPr lang="en-US" sz="1200" baseline="30000" dirty="0" smtClean="0"/>
              <a:t>nd</a:t>
            </a:r>
            <a:r>
              <a:rPr lang="en-US" sz="1200" dirty="0" smtClean="0"/>
              <a:t> Ex. Com. meeting)</a:t>
            </a:r>
          </a:p>
          <a:p>
            <a:pPr marL="171450" indent="-171450">
              <a:buFont typeface="Arial" panose="020B0604020202020204" pitchFamily="34" charset="0"/>
              <a:buChar char="•"/>
            </a:pPr>
            <a:r>
              <a:rPr lang="en-US" sz="1200" dirty="0" smtClean="0"/>
              <a:t>Facilitate Emphasis Area Team meetings (this generally takes at least three meetings but may take less in some cases.); </a:t>
            </a:r>
          </a:p>
          <a:p>
            <a:pPr marL="171450" indent="-171450">
              <a:buFont typeface="Arial" panose="020B0604020202020204" pitchFamily="34" charset="0"/>
              <a:buChar char="•"/>
            </a:pPr>
            <a:r>
              <a:rPr lang="en-US" sz="1200" dirty="0" smtClean="0"/>
              <a:t>Schedule and facilitate several regional workshops to make sure we hear from all disciplines</a:t>
            </a:r>
            <a:r>
              <a:rPr lang="en-US" sz="1200" baseline="0" dirty="0" smtClean="0"/>
              <a:t> and areas outside of Austin; and </a:t>
            </a:r>
          </a:p>
          <a:p>
            <a:pPr marL="171450" indent="-171450">
              <a:buFont typeface="Arial" panose="020B0604020202020204" pitchFamily="34" charset="0"/>
              <a:buChar char="•"/>
            </a:pPr>
            <a:r>
              <a:rPr lang="en-US" sz="1200" dirty="0" smtClean="0"/>
              <a:t>Continue data analysis and outreach</a:t>
            </a:r>
          </a:p>
          <a:p>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14</a:t>
            </a:fld>
            <a:endParaRPr lang="en-US"/>
          </a:p>
        </p:txBody>
      </p:sp>
    </p:spTree>
    <p:extLst>
      <p:ext uri="{BB962C8B-B14F-4D97-AF65-F5344CB8AC3E}">
        <p14:creationId xmlns:p14="http://schemas.microsoft.com/office/powerpoint/2010/main" val="3501705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we hope to finalize the plan during Phase IV.  Phases V and VI involved outreach and implementation, as well as performance tracking and evaluation.</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15</a:t>
            </a:fld>
            <a:endParaRPr lang="en-US"/>
          </a:p>
        </p:txBody>
      </p:sp>
    </p:spTree>
    <p:extLst>
      <p:ext uri="{BB962C8B-B14F-4D97-AF65-F5344CB8AC3E}">
        <p14:creationId xmlns:p14="http://schemas.microsoft.com/office/powerpoint/2010/main" val="4220440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1460" indent="0">
              <a:lnSpc>
                <a:spcPct val="90000"/>
              </a:lnSpc>
              <a:spcBef>
                <a:spcPts val="220"/>
              </a:spcBef>
              <a:buClr>
                <a:schemeClr val="tx1"/>
              </a:buClr>
              <a:buSzPct val="125000"/>
              <a:buFont typeface="Arial" panose="020B0604020202020204" pitchFamily="34" charset="0"/>
              <a:buNone/>
            </a:pPr>
            <a:r>
              <a:rPr lang="en-US" dirty="0" smtClean="0"/>
              <a:t>During Phase IV, we will accomplish the following tasks:  </a:t>
            </a:r>
          </a:p>
          <a:p>
            <a:pPr marL="594360" indent="-342900">
              <a:lnSpc>
                <a:spcPct val="90000"/>
              </a:lnSpc>
              <a:spcBef>
                <a:spcPts val="220"/>
              </a:spcBef>
              <a:buClr>
                <a:schemeClr val="tx1"/>
              </a:buClr>
              <a:buSzPct val="125000"/>
              <a:buFont typeface="Arial" panose="020B0604020202020204" pitchFamily="34" charset="0"/>
              <a:buChar char="•"/>
            </a:pPr>
            <a:r>
              <a:rPr lang="en-US" sz="2200" dirty="0" smtClean="0"/>
              <a:t>Prepare Draft SHSP; </a:t>
            </a:r>
          </a:p>
          <a:p>
            <a:pPr marL="594360" indent="-342900">
              <a:lnSpc>
                <a:spcPct val="90000"/>
              </a:lnSpc>
              <a:spcBef>
                <a:spcPts val="220"/>
              </a:spcBef>
              <a:buClr>
                <a:schemeClr val="tx1"/>
              </a:buClr>
              <a:buSzPct val="125000"/>
              <a:buFont typeface="Arial" panose="020B0604020202020204" pitchFamily="34" charset="0"/>
              <a:buChar char="•"/>
            </a:pPr>
            <a:r>
              <a:rPr lang="en-US" sz="2200" dirty="0" smtClean="0"/>
              <a:t>Ask several groups to review and approve the plan, e.g., the Management Team, the Stakeholder Group, the Executive Committee (3</a:t>
            </a:r>
            <a:r>
              <a:rPr lang="en-US" sz="2200" baseline="30000" dirty="0" smtClean="0"/>
              <a:t>rd</a:t>
            </a:r>
            <a:r>
              <a:rPr lang="en-US" sz="2200" dirty="0" smtClean="0"/>
              <a:t> meeting), and finally FHWA;</a:t>
            </a:r>
            <a:r>
              <a:rPr lang="en-US" sz="2200" baseline="0" dirty="0" smtClean="0"/>
              <a:t> and </a:t>
            </a:r>
          </a:p>
          <a:p>
            <a:pPr marL="594360" indent="-342900">
              <a:lnSpc>
                <a:spcPct val="90000"/>
              </a:lnSpc>
              <a:spcBef>
                <a:spcPts val="220"/>
              </a:spcBef>
              <a:buClr>
                <a:schemeClr val="tx1"/>
              </a:buClr>
              <a:buSzPct val="125000"/>
              <a:buFont typeface="Arial" panose="020B0604020202020204" pitchFamily="34" charset="0"/>
              <a:buChar char="•"/>
            </a:pPr>
            <a:r>
              <a:rPr lang="en-US" sz="2200" baseline="0" dirty="0" smtClean="0"/>
              <a:t>Hopefully receive final a</a:t>
            </a:r>
            <a:r>
              <a:rPr lang="en-US" sz="2200" dirty="0" smtClean="0"/>
              <a:t>pproval of the SHSP.  (Note:  FHWA is responsible for approving the </a:t>
            </a:r>
            <a:r>
              <a:rPr lang="en-US" sz="2200" b="1" dirty="0" smtClean="0"/>
              <a:t>process</a:t>
            </a:r>
            <a:r>
              <a:rPr lang="en-US" sz="2200" b="0" dirty="0" smtClean="0"/>
              <a:t>, i.e., data driven, performance-based, outreach, collaboration, etc., but TxDOT is responsible for approve the SHSP itself.)</a:t>
            </a:r>
            <a:endParaRPr lang="en-US" sz="154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16</a:t>
            </a:fld>
            <a:endParaRPr lang="en-US"/>
          </a:p>
        </p:txBody>
      </p:sp>
    </p:spTree>
    <p:extLst>
      <p:ext uri="{BB962C8B-B14F-4D97-AF65-F5344CB8AC3E}">
        <p14:creationId xmlns:p14="http://schemas.microsoft.com/office/powerpoint/2010/main" val="549424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SHSP approval, the process continues with the following tasks: </a:t>
            </a:r>
          </a:p>
          <a:p>
            <a:pPr marL="171450" indent="-171450">
              <a:buFont typeface="Arial" panose="020B0604020202020204" pitchFamily="34" charset="0"/>
              <a:buChar char="•"/>
            </a:pPr>
            <a:r>
              <a:rPr lang="en-US" sz="1200" dirty="0" smtClean="0"/>
              <a:t>Stage</a:t>
            </a:r>
            <a:r>
              <a:rPr lang="en-US" sz="1200" baseline="0" dirty="0" smtClean="0"/>
              <a:t> a m</a:t>
            </a:r>
            <a:r>
              <a:rPr lang="en-US" sz="1200" dirty="0" smtClean="0"/>
              <a:t>edia rollout to engage more stakeholders in the implementation process; </a:t>
            </a:r>
          </a:p>
          <a:p>
            <a:pPr marL="171450" indent="-171450">
              <a:buFont typeface="Arial" panose="020B0604020202020204" pitchFamily="34" charset="0"/>
              <a:buChar char="•"/>
            </a:pPr>
            <a:r>
              <a:rPr lang="en-US" sz="1200" dirty="0" smtClean="0"/>
              <a:t>EA Team meetings to track process, discuss challenges, identify successes, etc.; </a:t>
            </a:r>
          </a:p>
          <a:p>
            <a:pPr marL="171450" indent="-171450">
              <a:buFont typeface="Arial" panose="020B0604020202020204" pitchFamily="34" charset="0"/>
              <a:buChar char="•"/>
            </a:pPr>
            <a:r>
              <a:rPr lang="en-US" sz="1200" dirty="0" smtClean="0"/>
              <a:t>Develop detailed implementation and evaluation plans; </a:t>
            </a:r>
          </a:p>
          <a:p>
            <a:pPr marL="171450" indent="-171450">
              <a:buFont typeface="Arial" panose="020B0604020202020204" pitchFamily="34" charset="0"/>
              <a:buChar char="•"/>
            </a:pPr>
            <a:r>
              <a:rPr lang="en-US" sz="1200" dirty="0" smtClean="0"/>
              <a:t>Create a tracking tool; and </a:t>
            </a:r>
          </a:p>
          <a:p>
            <a:pPr marL="171450" indent="-171450">
              <a:buFont typeface="Arial" panose="020B0604020202020204" pitchFamily="34" charset="0"/>
              <a:buChar char="•"/>
            </a:pPr>
            <a:r>
              <a:rPr lang="en-US" sz="1200" dirty="0" smtClean="0"/>
              <a:t>Propose an EC meeting to assess progress.  (Note:  This group will decide the extent to which it wishes to continue meeting to track progress, remove barriers, address challenges, and provide general implementation commentary and advice.  Depending</a:t>
            </a:r>
            <a:r>
              <a:rPr lang="en-US" sz="1200" baseline="0" dirty="0" smtClean="0"/>
              <a:t> on your preferences, the meetings could</a:t>
            </a:r>
            <a:r>
              <a:rPr lang="en-US" sz="1200" dirty="0" smtClean="0"/>
              <a:t> be monthly, quarterly, semiannually, annually, or follow some alternative timeframe.)</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17</a:t>
            </a:fld>
            <a:endParaRPr lang="en-US"/>
          </a:p>
        </p:txBody>
      </p:sp>
    </p:spTree>
    <p:extLst>
      <p:ext uri="{BB962C8B-B14F-4D97-AF65-F5344CB8AC3E}">
        <p14:creationId xmlns:p14="http://schemas.microsoft.com/office/powerpoint/2010/main" val="1454603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you can see, the journey continues for as long as it takes with the ultimate goal being zero fatalities and serious injuries.  We know humans will continue to make mistakes, but according to the Safe Systems philosophy adopted in Australia and Europe, no one should ever be killed or seriously injured.  The continuing tasks are as follows: </a:t>
            </a:r>
          </a:p>
          <a:p>
            <a:pPr marL="342900" indent="-342900">
              <a:buFont typeface="Arial" panose="020B0604020202020204" pitchFamily="34" charset="0"/>
              <a:buChar char="•"/>
            </a:pPr>
            <a:r>
              <a:rPr lang="en-US" sz="2200" dirty="0" smtClean="0"/>
              <a:t>Conduct data analysis to evaluate performance and identify opportunities; </a:t>
            </a:r>
          </a:p>
          <a:p>
            <a:pPr marL="342900" indent="-342900">
              <a:buFont typeface="Arial" panose="020B0604020202020204" pitchFamily="34" charset="0"/>
              <a:buChar char="•"/>
            </a:pPr>
            <a:r>
              <a:rPr lang="en-US" sz="2200" dirty="0" smtClean="0"/>
              <a:t>Reach out advocates and participants;</a:t>
            </a:r>
          </a:p>
          <a:p>
            <a:pPr marL="342900" indent="-342900">
              <a:buFont typeface="Arial" panose="020B0604020202020204" pitchFamily="34" charset="0"/>
              <a:buChar char="•"/>
            </a:pPr>
            <a:r>
              <a:rPr lang="en-US" sz="2200" dirty="0" smtClean="0"/>
              <a:t>Communicate information to the public about safe</a:t>
            </a:r>
            <a:r>
              <a:rPr lang="en-US" sz="2200" baseline="0" dirty="0" smtClean="0"/>
              <a:t> practices and successes</a:t>
            </a:r>
            <a:r>
              <a:rPr lang="en-US" sz="2200" dirty="0" smtClean="0"/>
              <a:t>; </a:t>
            </a:r>
          </a:p>
          <a:p>
            <a:pPr marL="342900" indent="-342900">
              <a:buFont typeface="Arial" panose="020B0604020202020204" pitchFamily="34" charset="0"/>
              <a:buChar char="•"/>
            </a:pPr>
            <a:r>
              <a:rPr lang="en-US" sz="2200" dirty="0" smtClean="0"/>
              <a:t>Track implementation progress; </a:t>
            </a:r>
          </a:p>
          <a:p>
            <a:pPr marL="342900" indent="-342900">
              <a:buFont typeface="Arial" panose="020B0604020202020204" pitchFamily="34" charset="0"/>
              <a:buChar char="•"/>
            </a:pPr>
            <a:r>
              <a:rPr lang="en-US" sz="2200" dirty="0" smtClean="0"/>
              <a:t>Evaluate performance; </a:t>
            </a:r>
          </a:p>
          <a:p>
            <a:pPr marL="342900" indent="-342900">
              <a:buFont typeface="Arial" panose="020B0604020202020204" pitchFamily="34" charset="0"/>
              <a:buChar char="•"/>
            </a:pPr>
            <a:r>
              <a:rPr lang="en-US" sz="2200" dirty="0" smtClean="0"/>
              <a:t>Make appropriate course corrections as needed; and </a:t>
            </a:r>
          </a:p>
          <a:p>
            <a:pPr marL="342900" indent="-342900">
              <a:buFont typeface="Arial" panose="020B0604020202020204" pitchFamily="34" charset="0"/>
              <a:buChar char="•"/>
            </a:pPr>
            <a:r>
              <a:rPr lang="en-US" sz="2200" dirty="0" smtClean="0"/>
              <a:t>Publicly celebrate successes.</a:t>
            </a:r>
            <a:endParaRPr lang="en-US" sz="2200"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18</a:t>
            </a:fld>
            <a:endParaRPr lang="en-US"/>
          </a:p>
        </p:txBody>
      </p:sp>
    </p:spTree>
    <p:extLst>
      <p:ext uri="{BB962C8B-B14F-4D97-AF65-F5344CB8AC3E}">
        <p14:creationId xmlns:p14="http://schemas.microsoft.com/office/powerpoint/2010/main" val="396371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goal is to look at the trends in, and the characteristics of, Fatal and Serious Injuries in Texas, develop some context to the US, and determine what the predominant problem areas or issues are, so that we may determine what areas should be emphasized in the Strategic Highway Safety Plan. </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19</a:t>
            </a:fld>
            <a:endParaRPr lang="en-US" dirty="0"/>
          </a:p>
        </p:txBody>
      </p:sp>
    </p:spTree>
    <p:extLst>
      <p:ext uri="{BB962C8B-B14F-4D97-AF65-F5344CB8AC3E}">
        <p14:creationId xmlns:p14="http://schemas.microsoft.com/office/powerpoint/2010/main" val="978969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Fatalities in 2015</a:t>
            </a:r>
          </a:p>
          <a:p>
            <a:endParaRPr lang="en-US" dirty="0" smtClean="0"/>
          </a:p>
          <a:p>
            <a:r>
              <a:rPr lang="en-US" dirty="0" smtClean="0"/>
              <a:t>We will be showing</a:t>
            </a:r>
            <a:r>
              <a:rPr lang="en-US" baseline="0" dirty="0" smtClean="0"/>
              <a:t> a great many statistics today and we should remind ourselves that those numbers are made of real people, brothers and sisters, Moms and Dads, Uncles and Aunts.</a:t>
            </a:r>
            <a:endParaRPr lang="en-US" dirty="0" smtClean="0"/>
          </a:p>
          <a:p>
            <a:endParaRPr lang="en-US" dirty="0" smtClean="0"/>
          </a:p>
          <a:p>
            <a:r>
              <a:rPr lang="en-US" dirty="0" smtClean="0"/>
              <a:t>Source:</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20</a:t>
            </a:fld>
            <a:endParaRPr lang="en-US" dirty="0"/>
          </a:p>
        </p:txBody>
      </p:sp>
    </p:spTree>
    <p:extLst>
      <p:ext uri="{BB962C8B-B14F-4D97-AF65-F5344CB8AC3E}">
        <p14:creationId xmlns:p14="http://schemas.microsoft.com/office/powerpoint/2010/main" val="2044298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The Texas traffic</a:t>
            </a:r>
            <a:r>
              <a:rPr lang="en-US" baseline="0" dirty="0" smtClean="0">
                <a:solidFill>
                  <a:srgbClr val="FF0000"/>
                </a:solidFill>
              </a:rPr>
              <a:t> fatality situation is serious and there is room for reduction in totals and rates.</a:t>
            </a:r>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r>
              <a:rPr lang="en-US" dirty="0" smtClean="0">
                <a:solidFill>
                  <a:srgbClr val="FF0000"/>
                </a:solidFill>
              </a:rPr>
              <a:t>Fatalities</a:t>
            </a:r>
            <a:r>
              <a:rPr lang="en-US" baseline="0" dirty="0" smtClean="0">
                <a:solidFill>
                  <a:srgbClr val="FF0000"/>
                </a:solidFill>
              </a:rPr>
              <a:t> per 100 MVMT</a:t>
            </a:r>
          </a:p>
          <a:p>
            <a:r>
              <a:rPr lang="en-US" baseline="0" dirty="0" smtClean="0">
                <a:solidFill>
                  <a:srgbClr val="FF0000"/>
                </a:solidFill>
              </a:rPr>
              <a:t>Source:  NHTSA FARS data 2014</a:t>
            </a:r>
            <a:endParaRPr lang="en-US"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https://cdan.nhtsa.gov/stsi.htm#</a:t>
            </a:r>
          </a:p>
          <a:p>
            <a:endParaRPr lang="en-US" dirty="0" smtClean="0">
              <a:solidFill>
                <a:srgbClr val="FF0000"/>
              </a:solidFill>
            </a:endParaRPr>
          </a:p>
          <a:p>
            <a:endParaRPr lang="en-US" dirty="0" smtClean="0">
              <a:solidFill>
                <a:srgbClr val="FF0000"/>
              </a:solidFill>
            </a:endParaRPr>
          </a:p>
          <a:p>
            <a:r>
              <a:rPr lang="en-US" dirty="0" smtClean="0">
                <a:solidFill>
                  <a:srgbClr val="FF0000"/>
                </a:solidFill>
              </a:rPr>
              <a:t>Fatalities</a:t>
            </a:r>
            <a:r>
              <a:rPr lang="en-US" baseline="0" dirty="0" smtClean="0">
                <a:solidFill>
                  <a:srgbClr val="FF0000"/>
                </a:solidFill>
              </a:rPr>
              <a:t> per 100K Populations</a:t>
            </a:r>
            <a:endParaRPr lang="en-US" dirty="0" smtClean="0">
              <a:solidFill>
                <a:srgbClr val="FF0000"/>
              </a:solidFill>
            </a:endParaRPr>
          </a:p>
          <a:p>
            <a:r>
              <a:rPr lang="en-US" dirty="0" smtClean="0">
                <a:solidFill>
                  <a:srgbClr val="FF0000"/>
                </a:solidFill>
              </a:rPr>
              <a:t>Source:  NHTSA</a:t>
            </a:r>
            <a:r>
              <a:rPr lang="en-US" baseline="0" dirty="0" smtClean="0">
                <a:solidFill>
                  <a:srgbClr val="FF0000"/>
                </a:solidFill>
              </a:rPr>
              <a:t> FARS data 2015</a:t>
            </a:r>
          </a:p>
          <a:p>
            <a:r>
              <a:rPr lang="en-US" baseline="0" dirty="0" smtClean="0">
                <a:solidFill>
                  <a:srgbClr val="FF0000"/>
                </a:solidFill>
              </a:rPr>
              <a:t> </a:t>
            </a:r>
          </a:p>
          <a:p>
            <a:r>
              <a:rPr lang="en-US" sz="1200" b="0" i="0" u="none" strike="noStrike" kern="1200" dirty="0" smtClean="0">
                <a:solidFill>
                  <a:schemeClr val="tx1"/>
                </a:solidFill>
                <a:effectLst/>
                <a:latin typeface="+mn-lt"/>
                <a:ea typeface="+mn-ea"/>
                <a:cs typeface="+mn-cs"/>
              </a:rPr>
              <a:t>https://cdan.nhtsa.gov/stsi.htm#</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5E5E8DF5-813A-4681-8762-76F2CE6DF12B}" type="slidenum">
              <a:rPr lang="en-US" smtClean="0"/>
              <a:t>21</a:t>
            </a:fld>
            <a:endParaRPr lang="en-US" dirty="0"/>
          </a:p>
        </p:txBody>
      </p:sp>
    </p:spTree>
    <p:extLst>
      <p:ext uri="{BB962C8B-B14F-4D97-AF65-F5344CB8AC3E}">
        <p14:creationId xmlns:p14="http://schemas.microsoft.com/office/powerpoint/2010/main" val="3052473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Good morning everyone and thank you for coming.</a:t>
            </a:r>
            <a:r>
              <a:rPr lang="en-US" baseline="0" dirty="0" smtClean="0"/>
              <a:t> We’re here to serve as the Executive Committee (EC) for updating the Texas Strategic Highway Safety Plan (SHSP).  In a few minutes, you will have the opportunity to review some very disturbing data, which will convince you of the importance of this and future meetings. This is our agenda for today. discuss </a:t>
            </a:r>
            <a:r>
              <a:rPr lang="en-US" dirty="0" smtClean="0"/>
              <a:t>our roles and responsibilities; the Federal requirements governing SHSP development, implementation, and evaluation; the components or ingredients of the SHSP; and a timeline for completion of the document.  </a:t>
            </a:r>
          </a:p>
          <a:p>
            <a:pPr marL="171450" indent="-171450">
              <a:buFont typeface="Arial" panose="020B0604020202020204" pitchFamily="34" charset="0"/>
              <a:buChar char="•"/>
            </a:pPr>
            <a:r>
              <a:rPr lang="en-US" dirty="0" smtClean="0"/>
              <a:t>Then we will see the data</a:t>
            </a:r>
            <a:r>
              <a:rPr lang="en-US" baseline="0" dirty="0" smtClean="0"/>
              <a:t> and have a chance to ask questions and request further analysis if need be.  The data and our discussions will guide the selection of emphasis areas (EA) which provide a structure for the SHSP.  </a:t>
            </a:r>
          </a:p>
          <a:p>
            <a:pPr marL="171450" indent="-171450">
              <a:buFont typeface="Arial" panose="020B0604020202020204" pitchFamily="34" charset="0"/>
              <a:buChar char="•"/>
            </a:pPr>
            <a:r>
              <a:rPr lang="en-US" baseline="0" dirty="0" smtClean="0"/>
              <a:t>First, let’s go around the room and introduce ourselves.  It would be helpful to know not only your name and the organization you represent, but also how you would characterize your responsibilities with respect to road safety.  Also, please let us know if we have overlooked anyone who should be a part of this group?  (If the attendees have suggestions, discuss who and how we might new people.)</a:t>
            </a:r>
            <a:endParaRPr lang="en-US" dirty="0"/>
          </a:p>
        </p:txBody>
      </p:sp>
      <p:sp>
        <p:nvSpPr>
          <p:cNvPr id="4" name="Slide Number Placeholder 3"/>
          <p:cNvSpPr>
            <a:spLocks noGrp="1"/>
          </p:cNvSpPr>
          <p:nvPr>
            <p:ph type="sldNum" sz="quarter" idx="10"/>
          </p:nvPr>
        </p:nvSpPr>
        <p:spPr/>
        <p:txBody>
          <a:bodyPr/>
          <a:lstStyle/>
          <a:p>
            <a:fld id="{61AE4658-0809-4EBB-AE76-E9C3932F62A7}" type="slidenum">
              <a:rPr lang="en-US" smtClean="0"/>
              <a:t>2</a:t>
            </a:fld>
            <a:endParaRPr lang="en-US"/>
          </a:p>
        </p:txBody>
      </p:sp>
    </p:spTree>
    <p:extLst>
      <p:ext uri="{BB962C8B-B14F-4D97-AF65-F5344CB8AC3E}">
        <p14:creationId xmlns:p14="http://schemas.microsoft.com/office/powerpoint/2010/main" val="1254414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CRIS 2010</a:t>
            </a:r>
            <a:r>
              <a:rPr lang="en-US" baseline="0" dirty="0" smtClean="0"/>
              <a:t> to 2015 pulled 10/31/16</a:t>
            </a:r>
          </a:p>
          <a:p>
            <a:endParaRPr lang="en-US" baseline="0" dirty="0" smtClean="0"/>
          </a:p>
          <a:p>
            <a:r>
              <a:rPr lang="en-US" baseline="0" dirty="0" smtClean="0"/>
              <a:t>Total Traffic Fatalities have grown since 2010.</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22</a:t>
            </a:fld>
            <a:endParaRPr lang="en-US"/>
          </a:p>
        </p:txBody>
      </p:sp>
    </p:spTree>
    <p:extLst>
      <p:ext uri="{BB962C8B-B14F-4D97-AF65-F5344CB8AC3E}">
        <p14:creationId xmlns:p14="http://schemas.microsoft.com/office/powerpoint/2010/main" val="3715846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solidFill>
                  <a:srgbClr val="FF0000"/>
                </a:solidFill>
              </a:rPr>
              <a:t>Texas percentage</a:t>
            </a:r>
            <a:r>
              <a:rPr lang="en-US" i="1" baseline="0" dirty="0" smtClean="0">
                <a:solidFill>
                  <a:srgbClr val="FF0000"/>
                </a:solidFill>
              </a:rPr>
              <a:t> decreases led US in early 2000s.  Mirrored trend during the recession but increases have exceeded US trends during recovery.</a:t>
            </a:r>
          </a:p>
          <a:p>
            <a:endParaRPr lang="en-US" i="1" baseline="0" dirty="0" smtClean="0">
              <a:solidFill>
                <a:srgbClr val="FF0000"/>
              </a:solidFill>
            </a:endParaRPr>
          </a:p>
          <a:p>
            <a:r>
              <a:rPr lang="en-US" i="1" baseline="0" dirty="0" smtClean="0">
                <a:solidFill>
                  <a:srgbClr val="FF0000"/>
                </a:solidFill>
              </a:rPr>
              <a:t>Increases after a recession are common, but a return to pre-recession levels is not.</a:t>
            </a:r>
          </a:p>
          <a:p>
            <a:endParaRPr lang="en-US" i="1" baseline="0" dirty="0" smtClean="0">
              <a:solidFill>
                <a:srgbClr val="FF0000"/>
              </a:solidFill>
            </a:endParaRPr>
          </a:p>
          <a:p>
            <a:r>
              <a:rPr lang="en-US" i="1" baseline="0" dirty="0" smtClean="0">
                <a:solidFill>
                  <a:srgbClr val="FF0000"/>
                </a:solidFill>
              </a:rPr>
              <a:t>Sources:</a:t>
            </a:r>
          </a:p>
          <a:p>
            <a:endParaRPr lang="en-US" i="1" baseline="0" dirty="0" smtClean="0">
              <a:solidFill>
                <a:srgbClr val="FF0000"/>
              </a:solidFill>
            </a:endParaRPr>
          </a:p>
          <a:p>
            <a:r>
              <a:rPr lang="en-US" i="1" baseline="0" dirty="0" err="1" smtClean="0">
                <a:solidFill>
                  <a:srgbClr val="FF0000"/>
                </a:solidFill>
              </a:rPr>
              <a:t>Texas:CRIS</a:t>
            </a:r>
            <a:r>
              <a:rPr lang="en-US" i="1" baseline="0" dirty="0" smtClean="0">
                <a:solidFill>
                  <a:srgbClr val="FF0000"/>
                </a:solidFill>
              </a:rPr>
              <a:t> Data 2003-2010  </a:t>
            </a:r>
            <a:r>
              <a:rPr lang="en-US" sz="1200" b="0" i="0" kern="1200" dirty="0" smtClean="0">
                <a:solidFill>
                  <a:schemeClr val="tx1"/>
                </a:solidFill>
                <a:effectLst/>
                <a:latin typeface="+mn-lt"/>
                <a:ea typeface="+mn-ea"/>
                <a:cs typeface="+mn-cs"/>
              </a:rPr>
              <a:t>Texas Motor Vehicle Crash Statistics  http://www.txdot.gov/government/enforcement/annual-summary.html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US:  FATALITY ANALYSIS REPORTING SYSTEM (FARS) ENCYCLOPEDIA  http://www-fars.nhtsa.dot.gov/Main/index.aspx</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5E5E8DF5-813A-4681-8762-76F2CE6DF12B}" type="slidenum">
              <a:rPr lang="en-US" smtClean="0"/>
              <a:t>23</a:t>
            </a:fld>
            <a:endParaRPr lang="en-US" dirty="0"/>
          </a:p>
        </p:txBody>
      </p:sp>
    </p:spTree>
    <p:extLst>
      <p:ext uri="{BB962C8B-B14F-4D97-AF65-F5344CB8AC3E}">
        <p14:creationId xmlns:p14="http://schemas.microsoft.com/office/powerpoint/2010/main" val="1896095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Graph shows percent change up and down from 2010</a:t>
            </a:r>
            <a:r>
              <a:rPr lang="en-US" baseline="0" dirty="0" smtClean="0"/>
              <a:t> for Texas Fatalities and Incapacitating Injuries</a:t>
            </a:r>
          </a:p>
          <a:p>
            <a:endParaRPr lang="en-US" baseline="0" dirty="0" smtClean="0"/>
          </a:p>
          <a:p>
            <a:r>
              <a:rPr lang="en-US" baseline="0" dirty="0" smtClean="0"/>
              <a:t>CRIS 2010-2015 (10/31/16)</a:t>
            </a:r>
          </a:p>
          <a:p>
            <a:endParaRPr lang="en-US" baseline="0" dirty="0" smtClean="0"/>
          </a:p>
          <a:p>
            <a:r>
              <a:rPr lang="en-US" baseline="0" dirty="0" smtClean="0"/>
              <a:t>Incapacitating Definition Per the State of Texas Instructions to Police For Reporting Crashes 2016 Edition, 8/1/2016, Version 1.4</a:t>
            </a:r>
          </a:p>
          <a:p>
            <a:endParaRPr lang="en-US" baseline="0" dirty="0" smtClean="0"/>
          </a:p>
          <a:p>
            <a:r>
              <a:rPr lang="en-US" baseline="0" dirty="0" smtClean="0"/>
              <a:t>A = Incapacitating Injury – Severe injury that prevents continuation of normal activities; includes broken or distorted limbs, internal injuries, crushed chest</a:t>
            </a:r>
          </a:p>
          <a:p>
            <a:endParaRPr lang="en-US" baseline="0" dirty="0" smtClean="0"/>
          </a:p>
          <a:p>
            <a:r>
              <a:rPr lang="en-US" baseline="0" dirty="0" smtClean="0"/>
              <a:t>We also sometimes refer to injuries classified as “A”  as Serious Injuries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24</a:t>
            </a:fld>
            <a:endParaRPr lang="en-US" dirty="0"/>
          </a:p>
        </p:txBody>
      </p:sp>
    </p:spTree>
    <p:extLst>
      <p:ext uri="{BB962C8B-B14F-4D97-AF65-F5344CB8AC3E}">
        <p14:creationId xmlns:p14="http://schemas.microsoft.com/office/powerpoint/2010/main" val="3181447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break down the overall</a:t>
            </a:r>
            <a:r>
              <a:rPr lang="en-US" baseline="0" dirty="0" smtClean="0"/>
              <a:t> numbers into something more meaningful.  Remember, we’d like you to choose the Emphasis Areas today.  In other words, where should we focus our resources and efforts to improve safety in the most effective and efficient manner possible.</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25</a:t>
            </a:fld>
            <a:endParaRPr lang="en-US"/>
          </a:p>
        </p:txBody>
      </p:sp>
    </p:spTree>
    <p:extLst>
      <p:ext uri="{BB962C8B-B14F-4D97-AF65-F5344CB8AC3E}">
        <p14:creationId xmlns:p14="http://schemas.microsoft.com/office/powerpoint/2010/main" val="680445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are the driver behaviors we have considered.</a:t>
            </a:r>
          </a:p>
        </p:txBody>
      </p:sp>
      <p:sp>
        <p:nvSpPr>
          <p:cNvPr id="4" name="Slide Number Placeholder 3"/>
          <p:cNvSpPr>
            <a:spLocks noGrp="1"/>
          </p:cNvSpPr>
          <p:nvPr>
            <p:ph type="sldNum" sz="quarter" idx="10"/>
          </p:nvPr>
        </p:nvSpPr>
        <p:spPr/>
        <p:txBody>
          <a:bodyPr/>
          <a:lstStyle/>
          <a:p>
            <a:fld id="{5E5E8DF5-813A-4681-8762-76F2CE6DF12B}" type="slidenum">
              <a:rPr lang="en-US" smtClean="0"/>
              <a:t>26</a:t>
            </a:fld>
            <a:endParaRPr lang="en-US" dirty="0"/>
          </a:p>
        </p:txBody>
      </p:sp>
    </p:spTree>
    <p:extLst>
      <p:ext uri="{BB962C8B-B14F-4D97-AF65-F5344CB8AC3E}">
        <p14:creationId xmlns:p14="http://schemas.microsoft.com/office/powerpoint/2010/main" val="559079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solidFill>
                  <a:srgbClr val="FF0000"/>
                </a:solidFill>
              </a:rPr>
              <a:t>Impaired driving, speeding, distracted driving and, to a lesser extent, fatigue, are behaviors that are reported as contributing factors in a majority of fatal crashes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solidFill>
                <a:srgbClr val="FF0000"/>
              </a:solidFill>
            </a:endParaRPr>
          </a:p>
          <a:p>
            <a:r>
              <a:rPr lang="en-US" b="0" i="0" baseline="0" dirty="0" smtClean="0">
                <a:solidFill>
                  <a:srgbClr val="FF0000"/>
                </a:solidFill>
              </a:rPr>
              <a:t>Impaired:</a:t>
            </a:r>
          </a:p>
          <a:p>
            <a:endParaRPr lang="en-US" sz="1200" b="0" i="0" kern="1200" baseline="0" dirty="0" smtClean="0">
              <a:solidFill>
                <a:srgbClr val="FF0000"/>
              </a:solidFill>
              <a:effectLst/>
              <a:latin typeface="+mn-lt"/>
              <a:ea typeface="+mn-ea"/>
              <a:cs typeface="+mn-cs"/>
            </a:endParaRPr>
          </a:p>
          <a:p>
            <a:r>
              <a:rPr lang="en-US" sz="1200" kern="1200" dirty="0" smtClean="0">
                <a:solidFill>
                  <a:schemeClr val="tx1"/>
                </a:solidFill>
                <a:effectLst/>
                <a:latin typeface="+mn-lt"/>
                <a:ea typeface="+mn-ea"/>
                <a:cs typeface="+mn-cs"/>
              </a:rPr>
              <a:t>Contributing factors 45 (had been drinking); 62 (taking meds); 67 (under influence - alcohol); 68 (under influence-drug) </a:t>
            </a:r>
          </a:p>
          <a:p>
            <a:r>
              <a:rPr lang="en-US" sz="1200" kern="1200" dirty="0" smtClean="0">
                <a:solidFill>
                  <a:schemeClr val="tx1"/>
                </a:solidFill>
                <a:effectLst/>
                <a:latin typeface="+mn-lt"/>
                <a:ea typeface="+mn-ea"/>
                <a:cs typeface="+mn-cs"/>
              </a:rPr>
              <a:t>BAC test result &gt;0</a:t>
            </a:r>
          </a:p>
          <a:p>
            <a:r>
              <a:rPr lang="en-US" sz="1200" kern="1200" dirty="0" smtClean="0">
                <a:solidFill>
                  <a:schemeClr val="tx1"/>
                </a:solidFill>
                <a:effectLst/>
                <a:latin typeface="+mn-lt"/>
                <a:ea typeface="+mn-ea"/>
                <a:cs typeface="+mn-cs"/>
              </a:rPr>
              <a:t>Drug test result of positive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solidFill>
                  <a:srgbClr val="FF0000"/>
                </a:solidFill>
              </a:rPr>
              <a:t>Speeding:  Contributing factors 60 (unsafe speed) and 61 (speeding-over limit)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solidFill>
                  <a:srgbClr val="FF0000"/>
                </a:solidFill>
              </a:rPr>
              <a:t>Distracted: </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solidFill>
                  <a:srgbClr val="FF0000"/>
                </a:solidFill>
              </a:rPr>
              <a:t>Contributing factors 19 (distraction in vehicle); 20 (driver inattention); 72 (cell phone/mobile use); 75 (cell phone/mobile use-talking; 76 (cell phone/mobile use texting); 77 (cell phone mobile use-other); 78 (cell phone / mobile use- unknown)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solidFill>
                  <a:srgbClr val="FF0000"/>
                </a:solidFill>
              </a:rPr>
              <a:t>Fatigue: </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solidFill>
                  <a:srgbClr val="FF0000"/>
                </a:solidFill>
              </a:rPr>
              <a:t>Contributing factor (40)</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solidFill>
                  <a:srgbClr val="FF0000"/>
                </a:solidFill>
              </a:rPr>
              <a:t>Source: </a:t>
            </a:r>
            <a:r>
              <a:rPr lang="en-US" baseline="0" dirty="0" smtClean="0"/>
              <a:t>CRIS 2010-2015 (10/31/16)</a:t>
            </a:r>
            <a:endParaRPr lang="en-US" dirty="0" smtClean="0"/>
          </a:p>
          <a:p>
            <a:endParaRPr lang="en-US" b="0" i="0" baseline="0" dirty="0" smtClean="0">
              <a:solidFill>
                <a:srgbClr val="FF0000"/>
              </a:solidFill>
            </a:endParaRPr>
          </a:p>
          <a:p>
            <a:endParaRPr lang="en-US" b="1" i="1" baseline="0" dirty="0" smtClean="0">
              <a:solidFill>
                <a:srgbClr val="FF0000"/>
              </a:solidFill>
            </a:endParaRPr>
          </a:p>
          <a:p>
            <a:endParaRPr lang="en-US" b="1" i="1" baseline="0" dirty="0" smtClean="0">
              <a:solidFill>
                <a:srgbClr val="FF0000"/>
              </a:solidFill>
            </a:endParaRPr>
          </a:p>
          <a:p>
            <a:r>
              <a:rPr lang="en-US" b="1" i="1" baseline="0" dirty="0" smtClean="0">
                <a:solidFill>
                  <a:srgbClr val="FF0000"/>
                </a:solidFill>
              </a:rPr>
              <a:t>Individual percentages exceed 66% because of overlaps.  66% of crashes have one or more of these factors, and many have more than one.</a:t>
            </a:r>
          </a:p>
          <a:p>
            <a:endParaRPr lang="en-US" b="1" i="1" baseline="0" dirty="0" smtClean="0">
              <a:solidFill>
                <a:srgbClr val="FF0000"/>
              </a:solidFill>
            </a:endParaRPr>
          </a:p>
          <a:p>
            <a:r>
              <a:rPr lang="en-US" b="1" i="1" baseline="0" dirty="0" smtClean="0">
                <a:solidFill>
                  <a:srgbClr val="FF0000"/>
                </a:solidFill>
              </a:rPr>
              <a:t>A Injuries </a:t>
            </a:r>
          </a:p>
          <a:p>
            <a:endParaRPr lang="en-US" b="1" i="1" baseline="0" dirty="0" smtClean="0">
              <a:solidFill>
                <a:srgbClr val="FF0000"/>
              </a:solidFill>
            </a:endParaRPr>
          </a:p>
          <a:p>
            <a:r>
              <a:rPr lang="en-US" b="1" i="1" baseline="0" dirty="0" smtClean="0">
                <a:solidFill>
                  <a:srgbClr val="FF0000"/>
                </a:solidFill>
              </a:rPr>
              <a:t>Impaired, Speeding, Distraction, Fatigue:   44%</a:t>
            </a:r>
          </a:p>
          <a:p>
            <a:endParaRPr lang="en-US" b="1" i="1" baseline="0" dirty="0" smtClean="0">
              <a:solidFill>
                <a:srgbClr val="FF0000"/>
              </a:solidFill>
            </a:endParaRPr>
          </a:p>
          <a:p>
            <a:r>
              <a:rPr lang="en-US" b="1" i="1" baseline="0" dirty="0" smtClean="0">
                <a:solidFill>
                  <a:srgbClr val="FF0000"/>
                </a:solidFill>
              </a:rPr>
              <a:t>Impaired-  16%</a:t>
            </a:r>
          </a:p>
          <a:p>
            <a:r>
              <a:rPr lang="en-US" b="1" i="1" baseline="0" dirty="0" smtClean="0">
                <a:solidFill>
                  <a:srgbClr val="FF0000"/>
                </a:solidFill>
              </a:rPr>
              <a:t>Speeding-  13%</a:t>
            </a:r>
          </a:p>
          <a:p>
            <a:r>
              <a:rPr lang="en-US" b="1" i="1" baseline="0" dirty="0" smtClean="0">
                <a:solidFill>
                  <a:srgbClr val="FF0000"/>
                </a:solidFill>
              </a:rPr>
              <a:t>Distraction – 19%</a:t>
            </a:r>
          </a:p>
          <a:p>
            <a:r>
              <a:rPr lang="en-US" b="1" i="1" baseline="0" dirty="0" smtClean="0">
                <a:solidFill>
                  <a:srgbClr val="FF0000"/>
                </a:solidFill>
              </a:rPr>
              <a:t>Drowsy – 4%</a:t>
            </a:r>
            <a:endParaRPr lang="en-US" b="1" i="1" dirty="0" smtClean="0">
              <a:solidFill>
                <a:srgbClr val="FF0000"/>
              </a:solidFill>
            </a:endParaRPr>
          </a:p>
        </p:txBody>
      </p:sp>
      <p:sp>
        <p:nvSpPr>
          <p:cNvPr id="4" name="Slide Number Placeholder 3"/>
          <p:cNvSpPr>
            <a:spLocks noGrp="1"/>
          </p:cNvSpPr>
          <p:nvPr>
            <p:ph type="sldNum" sz="quarter" idx="10"/>
          </p:nvPr>
        </p:nvSpPr>
        <p:spPr/>
        <p:txBody>
          <a:bodyPr/>
          <a:lstStyle/>
          <a:p>
            <a:fld id="{5E5E8DF5-813A-4681-8762-76F2CE6DF12B}" type="slidenum">
              <a:rPr lang="en-US" smtClean="0"/>
              <a:t>27</a:t>
            </a:fld>
            <a:endParaRPr lang="en-US" dirty="0"/>
          </a:p>
        </p:txBody>
      </p:sp>
    </p:spTree>
    <p:extLst>
      <p:ext uri="{BB962C8B-B14F-4D97-AF65-F5344CB8AC3E}">
        <p14:creationId xmlns:p14="http://schemas.microsoft.com/office/powerpoint/2010/main" val="233755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a:t>
            </a:r>
            <a:r>
              <a:rPr lang="en-US" baseline="0" dirty="0" smtClean="0"/>
              <a:t> an observed day time safety belt use of nearly 92%, 40% of vehicle occupant fatalities were not wearing a seat belt.  How can we have more than 90% of Texans buckling up; yet, 40% of fatalities are unbelted?  The research shows that unbelted drivers are the most likely to crash.  In other words, they are more likely to drive at night, impaired, unbuckled, commit traffic infractions, etc.</a:t>
            </a:r>
          </a:p>
          <a:p>
            <a:endParaRPr lang="en-US" baseline="0" dirty="0" smtClean="0"/>
          </a:p>
          <a:p>
            <a:r>
              <a:rPr lang="en-US" baseline="0" dirty="0" smtClean="0"/>
              <a:t>Even though use is high, more safety belt use would save lives.</a:t>
            </a:r>
          </a:p>
          <a:p>
            <a:endParaRPr lang="en-US" dirty="0" smtClean="0"/>
          </a:p>
          <a:p>
            <a:endParaRPr lang="en-US" dirty="0" smtClean="0"/>
          </a:p>
          <a:p>
            <a:r>
              <a:rPr lang="en-US" dirty="0" smtClean="0"/>
              <a:t>Fatality</a:t>
            </a:r>
            <a:r>
              <a:rPr lang="en-US" baseline="0" dirty="0" smtClean="0"/>
              <a:t> and Injury data source:  CRIS 2010-2015 (10/31/16)</a:t>
            </a:r>
            <a:endParaRPr lang="en-US" dirty="0" smtClean="0"/>
          </a:p>
          <a:p>
            <a:endParaRPr lang="en-US" dirty="0" smtClean="0"/>
          </a:p>
          <a:p>
            <a:r>
              <a:rPr lang="en-US" dirty="0" smtClean="0"/>
              <a:t>Belt-use</a:t>
            </a:r>
            <a:r>
              <a:rPr lang="en-US" baseline="0" dirty="0" smtClean="0"/>
              <a:t> data source:  </a:t>
            </a:r>
            <a:endParaRPr lang="en-US" dirty="0" smtClean="0"/>
          </a:p>
          <a:p>
            <a:endParaRPr lang="en-US" dirty="0" smtClean="0"/>
          </a:p>
          <a:p>
            <a:endParaRPr lang="en-US" dirty="0" smtClean="0"/>
          </a:p>
          <a:p>
            <a:r>
              <a:rPr lang="en-US" sz="1200" b="1" u="sng" kern="1200" dirty="0" smtClean="0">
                <a:solidFill>
                  <a:schemeClr val="tx1"/>
                </a:solidFill>
                <a:effectLst/>
                <a:latin typeface="+mn-lt"/>
                <a:ea typeface="+mn-ea"/>
                <a:cs typeface="+mn-cs"/>
              </a:rPr>
              <a:t>STATEWIDE Belt use rates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Ratio</a:t>
            </a:r>
          </a:p>
          <a:p>
            <a:r>
              <a:rPr lang="en-US" sz="1200" kern="1200" dirty="0" smtClean="0">
                <a:solidFill>
                  <a:schemeClr val="tx1"/>
                </a:solidFill>
                <a:effectLst/>
                <a:latin typeface="+mn-lt"/>
                <a:ea typeface="+mn-ea"/>
                <a:cs typeface="+mn-cs"/>
              </a:rPr>
              <a:t>Std. Error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CAR-DRIVERS</a:t>
            </a:r>
          </a:p>
          <a:p>
            <a:r>
              <a:rPr lang="en-US" sz="1200" kern="1200" dirty="0" smtClean="0">
                <a:solidFill>
                  <a:schemeClr val="tx1"/>
                </a:solidFill>
                <a:effectLst/>
                <a:latin typeface="+mn-lt"/>
                <a:ea typeface="+mn-ea"/>
                <a:cs typeface="+mn-cs"/>
              </a:rPr>
              <a:t>0.9222</a:t>
            </a:r>
          </a:p>
          <a:p>
            <a:r>
              <a:rPr lang="en-US" sz="1200" kern="1200" dirty="0" smtClean="0">
                <a:solidFill>
                  <a:schemeClr val="tx1"/>
                </a:solidFill>
                <a:effectLst/>
                <a:latin typeface="+mn-lt"/>
                <a:ea typeface="+mn-ea"/>
                <a:cs typeface="+mn-cs"/>
              </a:rPr>
              <a:t>0.0058</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CAR-PASSENGERS</a:t>
            </a:r>
          </a:p>
          <a:p>
            <a:r>
              <a:rPr lang="en-US" sz="1200" kern="1200" dirty="0" smtClean="0">
                <a:solidFill>
                  <a:schemeClr val="tx1"/>
                </a:solidFill>
                <a:effectLst/>
                <a:latin typeface="+mn-lt"/>
                <a:ea typeface="+mn-ea"/>
                <a:cs typeface="+mn-cs"/>
              </a:rPr>
              <a:t>0.9138</a:t>
            </a:r>
          </a:p>
          <a:p>
            <a:r>
              <a:rPr lang="en-US" sz="1200" kern="1200" dirty="0" smtClean="0">
                <a:solidFill>
                  <a:schemeClr val="tx1"/>
                </a:solidFill>
                <a:effectLst/>
                <a:latin typeface="+mn-lt"/>
                <a:ea typeface="+mn-ea"/>
                <a:cs typeface="+mn-cs"/>
              </a:rPr>
              <a:t>0.0111</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CAR-DRIVER &amp; PASSENGER</a:t>
            </a:r>
          </a:p>
          <a:p>
            <a:r>
              <a:rPr lang="en-US" sz="1200" kern="1200" dirty="0" smtClean="0">
                <a:solidFill>
                  <a:schemeClr val="tx1"/>
                </a:solidFill>
                <a:effectLst/>
                <a:latin typeface="+mn-lt"/>
                <a:ea typeface="+mn-ea"/>
                <a:cs typeface="+mn-cs"/>
              </a:rPr>
              <a:t>0.9220</a:t>
            </a:r>
          </a:p>
          <a:p>
            <a:r>
              <a:rPr lang="en-US" sz="1200" kern="1200" dirty="0" smtClean="0">
                <a:solidFill>
                  <a:schemeClr val="tx1"/>
                </a:solidFill>
                <a:effectLst/>
                <a:latin typeface="+mn-lt"/>
                <a:ea typeface="+mn-ea"/>
                <a:cs typeface="+mn-cs"/>
              </a:rPr>
              <a:t>0.0050</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PICKUP-DRIVERS</a:t>
            </a:r>
          </a:p>
          <a:p>
            <a:r>
              <a:rPr lang="en-US" sz="1200" kern="1200" dirty="0" smtClean="0">
                <a:solidFill>
                  <a:schemeClr val="tx1"/>
                </a:solidFill>
                <a:effectLst/>
                <a:latin typeface="+mn-lt"/>
                <a:ea typeface="+mn-ea"/>
                <a:cs typeface="+mn-cs"/>
              </a:rPr>
              <a:t>0.8932</a:t>
            </a:r>
          </a:p>
          <a:p>
            <a:r>
              <a:rPr lang="en-US" sz="1200" kern="1200" dirty="0" smtClean="0">
                <a:solidFill>
                  <a:schemeClr val="tx1"/>
                </a:solidFill>
                <a:effectLst/>
                <a:latin typeface="+mn-lt"/>
                <a:ea typeface="+mn-ea"/>
                <a:cs typeface="+mn-cs"/>
              </a:rPr>
              <a:t>0.0087</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PICKUP-PASSENGERS</a:t>
            </a:r>
          </a:p>
          <a:p>
            <a:r>
              <a:rPr lang="en-US" sz="1200" kern="1200" dirty="0" smtClean="0">
                <a:solidFill>
                  <a:schemeClr val="tx1"/>
                </a:solidFill>
                <a:effectLst/>
                <a:latin typeface="+mn-lt"/>
                <a:ea typeface="+mn-ea"/>
                <a:cs typeface="+mn-cs"/>
              </a:rPr>
              <a:t>0.9112</a:t>
            </a:r>
          </a:p>
          <a:p>
            <a:r>
              <a:rPr lang="en-US" sz="1200" kern="1200" dirty="0" smtClean="0">
                <a:solidFill>
                  <a:schemeClr val="tx1"/>
                </a:solidFill>
                <a:effectLst/>
                <a:latin typeface="+mn-lt"/>
                <a:ea typeface="+mn-ea"/>
                <a:cs typeface="+mn-cs"/>
              </a:rPr>
              <a:t>0.0173</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PICKUP-DRIVER &amp; PASSENGER</a:t>
            </a:r>
          </a:p>
          <a:p>
            <a:r>
              <a:rPr lang="en-US" sz="1200" kern="1200" dirty="0" smtClean="0">
                <a:solidFill>
                  <a:schemeClr val="tx1"/>
                </a:solidFill>
                <a:effectLst/>
                <a:latin typeface="+mn-lt"/>
                <a:ea typeface="+mn-ea"/>
                <a:cs typeface="+mn-cs"/>
              </a:rPr>
              <a:t>0.8962</a:t>
            </a:r>
          </a:p>
          <a:p>
            <a:r>
              <a:rPr lang="en-US" sz="1200" kern="1200" dirty="0" smtClean="0">
                <a:solidFill>
                  <a:schemeClr val="tx1"/>
                </a:solidFill>
                <a:effectLst/>
                <a:latin typeface="+mn-lt"/>
                <a:ea typeface="+mn-ea"/>
                <a:cs typeface="+mn-cs"/>
              </a:rPr>
              <a:t>0.0091</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DRIVERS - BOTH</a:t>
            </a:r>
          </a:p>
          <a:p>
            <a:r>
              <a:rPr lang="en-US" sz="1200" kern="1200" dirty="0" smtClean="0">
                <a:solidFill>
                  <a:schemeClr val="tx1"/>
                </a:solidFill>
                <a:effectLst/>
                <a:latin typeface="+mn-lt"/>
                <a:ea typeface="+mn-ea"/>
                <a:cs typeface="+mn-cs"/>
              </a:rPr>
              <a:t>0.9150</a:t>
            </a:r>
          </a:p>
          <a:p>
            <a:r>
              <a:rPr lang="en-US" sz="1200" kern="1200" dirty="0" smtClean="0">
                <a:solidFill>
                  <a:schemeClr val="tx1"/>
                </a:solidFill>
                <a:effectLst/>
                <a:latin typeface="+mn-lt"/>
                <a:ea typeface="+mn-ea"/>
                <a:cs typeface="+mn-cs"/>
              </a:rPr>
              <a:t>0.0062</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PASSENGERS-BOTH</a:t>
            </a:r>
          </a:p>
          <a:p>
            <a:r>
              <a:rPr lang="en-US" sz="1200" kern="1200" dirty="0" smtClean="0">
                <a:solidFill>
                  <a:schemeClr val="tx1"/>
                </a:solidFill>
                <a:effectLst/>
                <a:latin typeface="+mn-lt"/>
                <a:ea typeface="+mn-ea"/>
                <a:cs typeface="+mn-cs"/>
              </a:rPr>
              <a:t>0.9204</a:t>
            </a:r>
          </a:p>
          <a:p>
            <a:r>
              <a:rPr lang="en-US" sz="1200" kern="1200" dirty="0" smtClean="0">
                <a:solidFill>
                  <a:schemeClr val="tx1"/>
                </a:solidFill>
                <a:effectLst/>
                <a:latin typeface="+mn-lt"/>
                <a:ea typeface="+mn-ea"/>
                <a:cs typeface="+mn-cs"/>
              </a:rPr>
              <a:t>0.0059</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COMBINED DRIVERS </a:t>
            </a:r>
          </a:p>
          <a:p>
            <a:r>
              <a:rPr lang="en-US" sz="1200" kern="1200" dirty="0" smtClean="0">
                <a:solidFill>
                  <a:schemeClr val="tx1"/>
                </a:solidFill>
                <a:effectLst/>
                <a:latin typeface="+mn-lt"/>
                <a:ea typeface="+mn-ea"/>
                <a:cs typeface="+mn-cs"/>
              </a:rPr>
              <a:t> AND PASSENGERS</a:t>
            </a:r>
          </a:p>
          <a:p>
            <a:r>
              <a:rPr lang="en-US" sz="1200" b="1" kern="1200" dirty="0" smtClean="0">
                <a:solidFill>
                  <a:schemeClr val="tx1"/>
                </a:solidFill>
                <a:effectLst/>
                <a:latin typeface="+mn-lt"/>
                <a:ea typeface="+mn-ea"/>
                <a:cs typeface="+mn-cs"/>
              </a:rPr>
              <a:t>0.9161</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0.0059</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28</a:t>
            </a:fld>
            <a:endParaRPr lang="en-US" dirty="0"/>
          </a:p>
        </p:txBody>
      </p:sp>
    </p:spTree>
    <p:extLst>
      <p:ext uri="{BB962C8B-B14F-4D97-AF65-F5344CB8AC3E}">
        <p14:creationId xmlns:p14="http://schemas.microsoft.com/office/powerpoint/2010/main" val="592267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a:t>
            </a:r>
            <a:r>
              <a:rPr lang="en-US" baseline="0" dirty="0" smtClean="0"/>
              <a:t> of contributing crash factors behaviors in fatal and serious crashes.</a:t>
            </a:r>
            <a:endParaRPr lang="en-US" dirty="0" smtClean="0"/>
          </a:p>
          <a:p>
            <a:endParaRPr lang="en-US" dirty="0" smtClean="0"/>
          </a:p>
          <a:p>
            <a:r>
              <a:rPr lang="en-US" dirty="0" smtClean="0"/>
              <a:t>Speeding: over the limit, unsafe</a:t>
            </a:r>
            <a:r>
              <a:rPr lang="en-US" baseline="0" dirty="0" smtClean="0"/>
              <a:t> speed </a:t>
            </a:r>
          </a:p>
          <a:p>
            <a:endParaRPr lang="en-US" baseline="0" dirty="0" smtClean="0"/>
          </a:p>
          <a:p>
            <a:r>
              <a:rPr lang="en-US" baseline="0" dirty="0" smtClean="0"/>
              <a:t>+ 5 considers “failure to control speed)</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29</a:t>
            </a:fld>
            <a:endParaRPr lang="en-US" dirty="0"/>
          </a:p>
        </p:txBody>
      </p:sp>
    </p:spTree>
    <p:extLst>
      <p:ext uri="{BB962C8B-B14F-4D97-AF65-F5344CB8AC3E}">
        <p14:creationId xmlns:p14="http://schemas.microsoft.com/office/powerpoint/2010/main" val="843993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r>
              <a:rPr lang="en-US" baseline="0" dirty="0" smtClean="0"/>
              <a:t> slide to considering crash types.</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30</a:t>
            </a:fld>
            <a:endParaRPr lang="en-US"/>
          </a:p>
        </p:txBody>
      </p:sp>
    </p:spTree>
    <p:extLst>
      <p:ext uri="{BB962C8B-B14F-4D97-AF65-F5344CB8AC3E}">
        <p14:creationId xmlns:p14="http://schemas.microsoft.com/office/powerpoint/2010/main" val="1650525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Crash Types considered</a:t>
            </a:r>
          </a:p>
        </p:txBody>
      </p:sp>
      <p:sp>
        <p:nvSpPr>
          <p:cNvPr id="4" name="Slide Number Placeholder 3"/>
          <p:cNvSpPr>
            <a:spLocks noGrp="1"/>
          </p:cNvSpPr>
          <p:nvPr>
            <p:ph type="sldNum" sz="quarter" idx="10"/>
          </p:nvPr>
        </p:nvSpPr>
        <p:spPr/>
        <p:txBody>
          <a:bodyPr/>
          <a:lstStyle/>
          <a:p>
            <a:fld id="{5E5E8DF5-813A-4681-8762-76F2CE6DF12B}" type="slidenum">
              <a:rPr lang="en-US" smtClean="0"/>
              <a:t>31</a:t>
            </a:fld>
            <a:endParaRPr lang="en-US" dirty="0"/>
          </a:p>
        </p:txBody>
      </p:sp>
    </p:spTree>
    <p:extLst>
      <p:ext uri="{BB962C8B-B14F-4D97-AF65-F5344CB8AC3E}">
        <p14:creationId xmlns:p14="http://schemas.microsoft.com/office/powerpoint/2010/main" val="559079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all experienced</a:t>
            </a:r>
            <a:r>
              <a:rPr lang="en-US" baseline="0" dirty="0" smtClean="0"/>
              <a:t> executive committees, advisory groups, etc., but let’s take a minute to review the specific expectations of this group.  Let me assure you, it will not involve a lot of meetings.  We will meet on an “as needed” basis.</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3</a:t>
            </a:fld>
            <a:endParaRPr lang="en-US"/>
          </a:p>
        </p:txBody>
      </p:sp>
    </p:spTree>
    <p:extLst>
      <p:ext uri="{BB962C8B-B14F-4D97-AF65-F5344CB8AC3E}">
        <p14:creationId xmlns:p14="http://schemas.microsoft.com/office/powerpoint/2010/main" val="1427263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Distribution of crash </a:t>
            </a:r>
            <a:r>
              <a:rPr lang="en-US" dirty="0" err="1" smtClean="0"/>
              <a:t>typess</a:t>
            </a:r>
            <a:r>
              <a:rPr lang="en-US" baseline="0" dirty="0" smtClean="0"/>
              <a:t> in rural and urban fatal crashes.</a:t>
            </a:r>
            <a:endParaRPr lang="en-US" dirty="0" smtClean="0"/>
          </a:p>
          <a:p>
            <a:endParaRPr lang="en-US" dirty="0" smtClean="0"/>
          </a:p>
          <a:p>
            <a:endParaRPr lang="en-US" dirty="0" smtClean="0"/>
          </a:p>
          <a:p>
            <a:r>
              <a:rPr lang="en-US" b="1" i="1" baseline="0" dirty="0" smtClean="0"/>
              <a:t>Rural  A crashes  SVROR – 48%     Head-on 7%   </a:t>
            </a:r>
            <a:r>
              <a:rPr lang="en-US" b="1" i="1" baseline="0" dirty="0" err="1" smtClean="0"/>
              <a:t>Interesection</a:t>
            </a:r>
            <a:r>
              <a:rPr lang="en-US" b="1" i="1" baseline="0" dirty="0" smtClean="0"/>
              <a:t> 24%  WZ 3 % RR 0.3 %  (i.e., same predominant types , somewhat different distribution)</a:t>
            </a:r>
          </a:p>
          <a:p>
            <a:endParaRPr lang="en-US" b="1"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Urban  A crashes  SVROR – 24%     Head-on 3%   </a:t>
            </a:r>
            <a:r>
              <a:rPr lang="en-US" b="1" i="1" baseline="0" dirty="0" err="1" smtClean="0"/>
              <a:t>Interesection</a:t>
            </a:r>
            <a:r>
              <a:rPr lang="en-US" b="1" i="1" baseline="0" dirty="0" smtClean="0"/>
              <a:t> 45%  WZ 4%  RR 0.3%   (i.e., same predominant types , Intersections becomes the type with the most injuries)</a:t>
            </a:r>
          </a:p>
        </p:txBody>
      </p:sp>
      <p:sp>
        <p:nvSpPr>
          <p:cNvPr id="4" name="Slide Number Placeholder 3"/>
          <p:cNvSpPr>
            <a:spLocks noGrp="1"/>
          </p:cNvSpPr>
          <p:nvPr>
            <p:ph type="sldNum" sz="quarter" idx="10"/>
          </p:nvPr>
        </p:nvSpPr>
        <p:spPr/>
        <p:txBody>
          <a:bodyPr/>
          <a:lstStyle/>
          <a:p>
            <a:fld id="{5E5E8DF5-813A-4681-8762-76F2CE6DF12B}" type="slidenum">
              <a:rPr lang="en-US" smtClean="0"/>
              <a:t>32</a:t>
            </a:fld>
            <a:endParaRPr lang="en-US"/>
          </a:p>
        </p:txBody>
      </p:sp>
    </p:spTree>
    <p:extLst>
      <p:ext uri="{BB962C8B-B14F-4D97-AF65-F5344CB8AC3E}">
        <p14:creationId xmlns:p14="http://schemas.microsoft.com/office/powerpoint/2010/main" val="19979830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Note:  “Overrepresented” simply mean more than would be expected.  For example, if x number of vehicles are on the road, the proportion of vehicles that crash is x.  If single vehicle run off road crashes are greater than the proportion of all crashes, they are overrepresented.</a:t>
            </a:r>
          </a:p>
          <a:p>
            <a:endParaRPr lang="en-US" dirty="0" smtClean="0"/>
          </a:p>
          <a:p>
            <a:r>
              <a:rPr lang="en-US" dirty="0" smtClean="0"/>
              <a:t> Summary</a:t>
            </a:r>
            <a:r>
              <a:rPr lang="en-US" baseline="0" dirty="0" smtClean="0"/>
              <a:t> of Predominant crash types.</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33</a:t>
            </a:fld>
            <a:endParaRPr lang="en-US"/>
          </a:p>
        </p:txBody>
      </p:sp>
    </p:spTree>
    <p:extLst>
      <p:ext uri="{BB962C8B-B14F-4D97-AF65-F5344CB8AC3E}">
        <p14:creationId xmlns:p14="http://schemas.microsoft.com/office/powerpoint/2010/main" val="3719830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Introductory</a:t>
            </a:r>
            <a:r>
              <a:rPr lang="en-US" baseline="0" dirty="0" smtClean="0"/>
              <a:t> slide to consideration of system users.</a:t>
            </a:r>
          </a:p>
          <a:p>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34</a:t>
            </a:fld>
            <a:endParaRPr lang="en-US"/>
          </a:p>
        </p:txBody>
      </p:sp>
    </p:spTree>
    <p:extLst>
      <p:ext uri="{BB962C8B-B14F-4D97-AF65-F5344CB8AC3E}">
        <p14:creationId xmlns:p14="http://schemas.microsoft.com/office/powerpoint/2010/main" val="3438343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system</a:t>
            </a:r>
            <a:r>
              <a:rPr lang="en-US" baseline="0" dirty="0" smtClean="0"/>
              <a:t> users that were considered.</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35</a:t>
            </a:fld>
            <a:endParaRPr lang="en-US"/>
          </a:p>
        </p:txBody>
      </p:sp>
    </p:spTree>
    <p:extLst>
      <p:ext uri="{BB962C8B-B14F-4D97-AF65-F5344CB8AC3E}">
        <p14:creationId xmlns:p14="http://schemas.microsoft.com/office/powerpoint/2010/main" val="17007170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looked at age and gender to see if any groups appear to be over- or under-represented in fatalities and injuries.</a:t>
            </a:r>
          </a:p>
          <a:p>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36</a:t>
            </a:fld>
            <a:endParaRPr lang="en-US"/>
          </a:p>
        </p:txBody>
      </p:sp>
    </p:spTree>
    <p:extLst>
      <p:ext uri="{BB962C8B-B14F-4D97-AF65-F5344CB8AC3E}">
        <p14:creationId xmlns:p14="http://schemas.microsoft.com/office/powerpoint/2010/main" val="28316187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look at age and gender, we compared the amount of travel that a group makes to the amount of fatalities that group has (based on a sample of 24 counties from 7 metro areas in Texas) For example, 25-29 year old males create about 6% of overall travel but make-up about 11% of </a:t>
            </a:r>
            <a:r>
              <a:rPr lang="en-US" baseline="0" dirty="0" err="1" smtClean="0"/>
              <a:t>fatalites</a:t>
            </a:r>
            <a:r>
              <a:rPr lang="en-US" baseline="0" dirty="0" smtClean="0"/>
              <a:t>. Therefore, they are over-represented in fatalities.  On the other hand, females between 25 and 29 years of age travel a similar amount but make up a smaller percentage of fatalities and are therefore, under-represented in </a:t>
            </a:r>
            <a:r>
              <a:rPr lang="en-US" baseline="0" dirty="0" err="1" smtClean="0"/>
              <a:t>fatalies</a:t>
            </a:r>
            <a:r>
              <a:rPr lang="en-US" baseline="0" dirty="0" smtClean="0"/>
              <a:t>.</a:t>
            </a:r>
            <a:endParaRPr lang="en-US" dirty="0" smtClean="0"/>
          </a:p>
          <a:p>
            <a:endParaRPr lang="en-US" dirty="0" smtClean="0"/>
          </a:p>
          <a:p>
            <a:endParaRPr lang="en-US" dirty="0" smtClean="0"/>
          </a:p>
          <a:p>
            <a:r>
              <a:rPr lang="en-US" dirty="0" smtClean="0"/>
              <a:t>Sources:</a:t>
            </a:r>
          </a:p>
          <a:p>
            <a:endParaRPr lang="en-US" dirty="0" smtClean="0"/>
          </a:p>
          <a:p>
            <a:r>
              <a:rPr lang="en-US" dirty="0" smtClean="0"/>
              <a:t>Travel:  Household</a:t>
            </a:r>
            <a:r>
              <a:rPr lang="en-US" baseline="0" dirty="0" smtClean="0"/>
              <a:t> Travel Survey Data from TxDOT’s Travel Survey Program (conducted with assistance from TTI)</a:t>
            </a:r>
            <a:endParaRPr lang="en-US" dirty="0" smtClean="0"/>
          </a:p>
          <a:p>
            <a:r>
              <a:rPr lang="en-US" sz="1200" kern="1200" dirty="0" smtClean="0">
                <a:solidFill>
                  <a:schemeClr val="tx1"/>
                </a:solidFill>
                <a:effectLst/>
                <a:latin typeface="+mn-lt"/>
                <a:ea typeface="+mn-ea"/>
                <a:cs typeface="+mn-cs"/>
              </a:rPr>
              <a:t>7 Metropolitan</a:t>
            </a:r>
            <a:r>
              <a:rPr lang="en-US" sz="1200" kern="1200" baseline="0" dirty="0" smtClean="0">
                <a:solidFill>
                  <a:schemeClr val="tx1"/>
                </a:solidFill>
                <a:effectLst/>
                <a:latin typeface="+mn-lt"/>
                <a:ea typeface="+mn-ea"/>
                <a:cs typeface="+mn-cs"/>
              </a:rPr>
              <a:t> Planning Organization areas covering</a:t>
            </a:r>
            <a:r>
              <a:rPr lang="en-US" sz="1200" kern="1200" dirty="0" smtClean="0">
                <a:solidFill>
                  <a:schemeClr val="tx1"/>
                </a:solidFill>
                <a:effectLst/>
                <a:latin typeface="+mn-lt"/>
                <a:ea typeface="+mn-ea"/>
                <a:cs typeface="+mn-cs"/>
              </a:rPr>
              <a:t> 24 Texas Counties: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Potter, Randall, Bastrop, Caldwell, Hays, Travis, Williamson, Nueces, San Patricio, Galveston, Brazoria, Chambers, Fort Bend, Harris, Liberty, Montgomery, Waller, Lubbock, Bexar, Comal, Guadalupe, Kendall, Wilson, Victoria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Surveys were taken</a:t>
            </a:r>
            <a:r>
              <a:rPr lang="en-US" sz="1200" kern="1200" baseline="0" dirty="0" smtClean="0">
                <a:solidFill>
                  <a:schemeClr val="tx1"/>
                </a:solidFill>
                <a:effectLst/>
                <a:latin typeface="+mn-lt"/>
                <a:ea typeface="+mn-ea"/>
                <a:cs typeface="+mn-cs"/>
              </a:rPr>
              <a:t> between 2006 and 2010 factored to 2015 using age and gender population data from the Texas State Demographic Center.</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Fatalities 2015 </a:t>
            </a:r>
            <a:r>
              <a:rPr lang="en-US" baseline="0" dirty="0" smtClean="0"/>
              <a:t> CRIS data for </a:t>
            </a:r>
            <a:r>
              <a:rPr lang="en-US" sz="1200" kern="1200" dirty="0" smtClean="0">
                <a:solidFill>
                  <a:schemeClr val="tx1"/>
                </a:solidFill>
                <a:effectLst/>
                <a:latin typeface="+mn-lt"/>
                <a:ea typeface="+mn-ea"/>
                <a:cs typeface="+mn-cs"/>
              </a:rPr>
              <a:t>11/04/2016 for</a:t>
            </a:r>
            <a:r>
              <a:rPr lang="en-US" sz="1200" kern="1200" baseline="0" dirty="0" smtClean="0">
                <a:solidFill>
                  <a:schemeClr val="tx1"/>
                </a:solidFill>
                <a:effectLst/>
                <a:latin typeface="+mn-lt"/>
                <a:ea typeface="+mn-ea"/>
                <a:cs typeface="+mn-cs"/>
              </a:rPr>
              <a:t> the same 24 Texas counties.</a:t>
            </a: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5E5E8DF5-813A-4681-8762-76F2CE6DF12B}" type="slidenum">
              <a:rPr lang="en-US" smtClean="0"/>
              <a:t>37</a:t>
            </a:fld>
            <a:endParaRPr lang="en-US"/>
          </a:p>
        </p:txBody>
      </p:sp>
    </p:spTree>
    <p:extLst>
      <p:ext uri="{BB962C8B-B14F-4D97-AF65-F5344CB8AC3E}">
        <p14:creationId xmlns:p14="http://schemas.microsoft.com/office/powerpoint/2010/main" val="4028932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70%</a:t>
            </a:r>
            <a:r>
              <a:rPr lang="en-US" baseline="0" dirty="0" smtClean="0"/>
              <a:t> of traffic fatalities are male but they account for about 54% of all travel (as measured by Vehicle Miles Traveled)</a:t>
            </a:r>
            <a:endParaRPr lang="en-US" dirty="0" smtClean="0"/>
          </a:p>
          <a:p>
            <a:endParaRPr lang="en-US" dirty="0" smtClean="0"/>
          </a:p>
          <a:p>
            <a:r>
              <a:rPr lang="en-US" dirty="0" smtClean="0"/>
              <a:t>Sources:</a:t>
            </a:r>
          </a:p>
          <a:p>
            <a:endParaRPr lang="en-US" dirty="0" smtClean="0"/>
          </a:p>
          <a:p>
            <a:r>
              <a:rPr lang="en-US" dirty="0" smtClean="0"/>
              <a:t>Travel:  Household</a:t>
            </a:r>
            <a:r>
              <a:rPr lang="en-US" baseline="0" dirty="0" smtClean="0"/>
              <a:t> Travel Survey Data from TxDOT’s Travel Survey Program (conducted by TTI)</a:t>
            </a:r>
            <a:endParaRPr lang="en-US" dirty="0" smtClean="0"/>
          </a:p>
          <a:p>
            <a:r>
              <a:rPr lang="en-US" sz="1200" kern="1200" dirty="0" smtClean="0">
                <a:solidFill>
                  <a:schemeClr val="tx1"/>
                </a:solidFill>
                <a:effectLst/>
                <a:latin typeface="+mn-lt"/>
                <a:ea typeface="+mn-ea"/>
                <a:cs typeface="+mn-cs"/>
              </a:rPr>
              <a:t>7 Metropolitan</a:t>
            </a:r>
            <a:r>
              <a:rPr lang="en-US" sz="1200" kern="1200" baseline="0" dirty="0" smtClean="0">
                <a:solidFill>
                  <a:schemeClr val="tx1"/>
                </a:solidFill>
                <a:effectLst/>
                <a:latin typeface="+mn-lt"/>
                <a:ea typeface="+mn-ea"/>
                <a:cs typeface="+mn-cs"/>
              </a:rPr>
              <a:t> Planning Organization areas covering</a:t>
            </a:r>
            <a:r>
              <a:rPr lang="en-US" sz="1200" kern="1200" dirty="0" smtClean="0">
                <a:solidFill>
                  <a:schemeClr val="tx1"/>
                </a:solidFill>
                <a:effectLst/>
                <a:latin typeface="+mn-lt"/>
                <a:ea typeface="+mn-ea"/>
                <a:cs typeface="+mn-cs"/>
              </a:rPr>
              <a:t> 24 Texas Counties: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Potter, Randall, Bastrop, Caldwell, Hays, Travis, Williamson, Nueces, San Patricio, Galveston, Brazoria, Chambers, Fort Bend, Harris, Liberty, Montgomery, Waller, Lubbock, Bexar, Comal, Guadalupe, Kendall, Wilson, Victoria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Surveys were taken</a:t>
            </a:r>
            <a:r>
              <a:rPr lang="en-US" sz="1200" kern="1200" baseline="0" dirty="0" smtClean="0">
                <a:solidFill>
                  <a:schemeClr val="tx1"/>
                </a:solidFill>
                <a:effectLst/>
                <a:latin typeface="+mn-lt"/>
                <a:ea typeface="+mn-ea"/>
                <a:cs typeface="+mn-cs"/>
              </a:rPr>
              <a:t> between 2006 and 2010 factored to 2015 using age and gender population data from the TSDC.</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Fatalities and Injuries:  2015 </a:t>
            </a:r>
            <a:r>
              <a:rPr lang="en-US" baseline="0" dirty="0" smtClean="0"/>
              <a:t> CRIS data (pulled </a:t>
            </a:r>
            <a:r>
              <a:rPr lang="en-US" sz="1200" kern="1200" dirty="0" smtClean="0">
                <a:solidFill>
                  <a:schemeClr val="tx1"/>
                </a:solidFill>
                <a:effectLst/>
                <a:latin typeface="+mn-lt"/>
                <a:ea typeface="+mn-ea"/>
                <a:cs typeface="+mn-cs"/>
              </a:rPr>
              <a:t>11/04/2016) for</a:t>
            </a:r>
            <a:r>
              <a:rPr lang="en-US" sz="1200" kern="1200" baseline="0" dirty="0" smtClean="0">
                <a:solidFill>
                  <a:schemeClr val="tx1"/>
                </a:solidFill>
                <a:effectLst/>
                <a:latin typeface="+mn-lt"/>
                <a:ea typeface="+mn-ea"/>
                <a:cs typeface="+mn-cs"/>
              </a:rPr>
              <a:t> the same 24 Texas counties.</a:t>
            </a:r>
            <a:endParaRPr lang="en-US" sz="1200" kern="1200" dirty="0" smtClean="0">
              <a:solidFill>
                <a:schemeClr val="tx1"/>
              </a:solidFill>
              <a:effectLst/>
              <a:latin typeface="+mn-lt"/>
              <a:ea typeface="+mn-ea"/>
              <a:cs typeface="+mn-cs"/>
            </a:endParaRPr>
          </a:p>
          <a:p>
            <a:endParaRPr lang="en-US" dirty="0" smtClean="0"/>
          </a:p>
          <a:p>
            <a:endParaRPr lang="en-US" b="1" i="1" dirty="0" smtClean="0"/>
          </a:p>
          <a:p>
            <a:endParaRPr lang="en-US" b="1" i="1" dirty="0" smtClean="0"/>
          </a:p>
          <a:p>
            <a:endParaRPr lang="en-US" b="1" i="1" dirty="0" smtClean="0"/>
          </a:p>
          <a:p>
            <a:r>
              <a:rPr lang="en-US" b="1" i="1" dirty="0" smtClean="0"/>
              <a:t>Males</a:t>
            </a:r>
          </a:p>
          <a:p>
            <a:endParaRPr lang="en-US" b="1" i="1" dirty="0" smtClean="0"/>
          </a:p>
          <a:p>
            <a:r>
              <a:rPr lang="en-US" b="1" i="1" dirty="0" smtClean="0"/>
              <a:t>Drivers: 73%</a:t>
            </a:r>
            <a:r>
              <a:rPr lang="en-US" b="1" i="1" baseline="0" dirty="0" smtClean="0"/>
              <a:t> fatalities are male,  just above 50% for all injuries</a:t>
            </a:r>
          </a:p>
          <a:p>
            <a:endParaRPr lang="en-US" b="1" i="1" baseline="0" dirty="0" smtClean="0"/>
          </a:p>
          <a:p>
            <a:r>
              <a:rPr lang="en-US" b="1" i="1" baseline="0" dirty="0" smtClean="0"/>
              <a:t>Passengers:   54% of fatalities are male</a:t>
            </a:r>
          </a:p>
          <a:p>
            <a:endParaRPr lang="en-US" b="1" i="1" baseline="0" dirty="0" smtClean="0"/>
          </a:p>
          <a:p>
            <a:r>
              <a:rPr lang="en-US" b="1" i="1" baseline="0" dirty="0" smtClean="0"/>
              <a:t>Pedestrians:  73% of fatalities are male</a:t>
            </a:r>
          </a:p>
          <a:p>
            <a:endParaRPr lang="en-US" b="1" i="1" baseline="0" dirty="0" smtClean="0"/>
          </a:p>
          <a:p>
            <a:r>
              <a:rPr lang="en-US" b="1" i="1" baseline="0" dirty="0" smtClean="0"/>
              <a:t>Bicyclists:  90% of fatalities are male </a:t>
            </a:r>
          </a:p>
          <a:p>
            <a:endParaRPr lang="en-US" b="1" i="1" baseline="0" dirty="0" smtClean="0"/>
          </a:p>
          <a:p>
            <a:r>
              <a:rPr lang="en-US" b="1" i="1" baseline="0" dirty="0" smtClean="0"/>
              <a:t>Motorcycle Operators:  96% of fatalities are male (88 to 95 % of trips by males)</a:t>
            </a:r>
          </a:p>
          <a:p>
            <a:endParaRPr lang="en-US" b="1" i="1" baseline="0" dirty="0" smtClean="0"/>
          </a:p>
          <a:p>
            <a:r>
              <a:rPr lang="en-US" b="1" i="1" baseline="0" dirty="0" smtClean="0"/>
              <a:t>Motorcycle Passengers:  7% of fatalities are male</a:t>
            </a:r>
          </a:p>
        </p:txBody>
      </p:sp>
      <p:sp>
        <p:nvSpPr>
          <p:cNvPr id="4" name="Slide Number Placeholder 3"/>
          <p:cNvSpPr>
            <a:spLocks noGrp="1"/>
          </p:cNvSpPr>
          <p:nvPr>
            <p:ph type="sldNum" sz="quarter" idx="10"/>
          </p:nvPr>
        </p:nvSpPr>
        <p:spPr/>
        <p:txBody>
          <a:bodyPr/>
          <a:lstStyle/>
          <a:p>
            <a:fld id="{5E5E8DF5-813A-4681-8762-76F2CE6DF12B}" type="slidenum">
              <a:rPr lang="en-US" smtClean="0"/>
              <a:t>38</a:t>
            </a:fld>
            <a:endParaRPr lang="en-US"/>
          </a:p>
        </p:txBody>
      </p:sp>
    </p:spTree>
    <p:extLst>
      <p:ext uri="{BB962C8B-B14F-4D97-AF65-F5344CB8AC3E}">
        <p14:creationId xmlns:p14="http://schemas.microsoft.com/office/powerpoint/2010/main" val="16433812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Young males and females are over-represented in terms of fatalities and </a:t>
            </a:r>
            <a:r>
              <a:rPr lang="en-US" b="1" baseline="0" dirty="0" err="1" smtClean="0"/>
              <a:t>injuiries</a:t>
            </a:r>
            <a:r>
              <a:rPr lang="en-US" b="1" baseline="0" dirty="0" smtClean="0"/>
              <a:t> relative to the amount of travel.</a:t>
            </a:r>
          </a:p>
          <a:p>
            <a:endParaRPr lang="en-US" b="1" baseline="0" dirty="0" smtClean="0"/>
          </a:p>
          <a:p>
            <a:r>
              <a:rPr lang="en-US" b="1" baseline="0" dirty="0" smtClean="0"/>
              <a:t>People of 75 are over-represented.</a:t>
            </a:r>
          </a:p>
          <a:p>
            <a:endParaRPr lang="en-US" b="1" baseline="0" dirty="0" smtClean="0"/>
          </a:p>
          <a:p>
            <a:r>
              <a:rPr lang="en-US" b="1" baseline="0" dirty="0" smtClean="0"/>
              <a:t>Males between 30 and 39 are also over-represented</a:t>
            </a:r>
          </a:p>
          <a:p>
            <a:endParaRPr lang="en-US" b="1" baseline="0" dirty="0" smtClean="0"/>
          </a:p>
          <a:p>
            <a:r>
              <a:rPr lang="en-US" b="1" baseline="0" dirty="0" smtClean="0"/>
              <a:t>Likewise, people between 40 and 74 are under represented as are females between 30 and 39 years of age.</a:t>
            </a:r>
          </a:p>
          <a:p>
            <a:endParaRPr lang="en-US" b="1" baseline="0" dirty="0" smtClean="0"/>
          </a:p>
          <a:p>
            <a:endParaRPr lang="en-US" b="1" baseline="0" dirty="0" smtClean="0"/>
          </a:p>
          <a:p>
            <a:endParaRPr lang="en-US" b="1" baseline="0" dirty="0" smtClean="0"/>
          </a:p>
          <a:p>
            <a:r>
              <a:rPr lang="en-US" b="1" i="1" baseline="0" dirty="0" smtClean="0"/>
              <a:t>This is based on the amount of travel per household travel surveys in a sample of counties in Texas./  The age breakdowns are from the travel surveys.</a:t>
            </a:r>
          </a:p>
          <a:p>
            <a:endParaRPr lang="en-US" b="1" i="1" baseline="0" dirty="0" smtClean="0"/>
          </a:p>
          <a:p>
            <a:endParaRPr lang="en-US" b="1" i="1" baseline="0" dirty="0" smtClean="0"/>
          </a:p>
          <a:p>
            <a:r>
              <a:rPr lang="en-US" b="1" i="1" baseline="0" dirty="0" smtClean="0"/>
              <a:t>For A injuries:  0-29 males and females over-represented,  as are 30-34 males, and those 80+   65 to  79 are NOT overrepresented.</a:t>
            </a:r>
          </a:p>
          <a:p>
            <a:endParaRPr lang="en-US" b="1" i="1" dirty="0" smtClean="0"/>
          </a:p>
          <a:p>
            <a:r>
              <a:rPr lang="en-US" b="1" i="1" dirty="0" smtClean="0"/>
              <a:t>0- 29 –</a:t>
            </a:r>
            <a:r>
              <a:rPr lang="en-US" b="1" i="1" baseline="0" dirty="0" smtClean="0"/>
              <a:t> 35% of K (31% 16-29), 37% of KA   16-24 </a:t>
            </a:r>
          </a:p>
          <a:p>
            <a:endParaRPr lang="en-US" b="1" i="1" baseline="0" dirty="0" smtClean="0"/>
          </a:p>
          <a:p>
            <a:r>
              <a:rPr lang="en-US" b="1" i="1" baseline="0" dirty="0" smtClean="0"/>
              <a:t>75+   5% of K, 3.3% of KA</a:t>
            </a:r>
          </a:p>
          <a:p>
            <a:endParaRPr lang="en-US" b="1" i="1" baseline="0" dirty="0" smtClean="0"/>
          </a:p>
          <a:p>
            <a:r>
              <a:rPr lang="en-US" b="1" i="1" baseline="0" dirty="0" smtClean="0"/>
              <a:t>30-39 Males--- 14.3% of K, 12.2 % of  KA</a:t>
            </a:r>
            <a:endParaRPr lang="en-US" b="1" i="1" dirty="0" smtClean="0"/>
          </a:p>
          <a:p>
            <a:endParaRPr lang="en-US" b="1" i="1" dirty="0"/>
          </a:p>
        </p:txBody>
      </p:sp>
      <p:sp>
        <p:nvSpPr>
          <p:cNvPr id="4" name="Slide Number Placeholder 3"/>
          <p:cNvSpPr>
            <a:spLocks noGrp="1"/>
          </p:cNvSpPr>
          <p:nvPr>
            <p:ph type="sldNum" sz="quarter" idx="10"/>
          </p:nvPr>
        </p:nvSpPr>
        <p:spPr/>
        <p:txBody>
          <a:bodyPr/>
          <a:lstStyle/>
          <a:p>
            <a:fld id="{5E5E8DF5-813A-4681-8762-76F2CE6DF12B}" type="slidenum">
              <a:rPr lang="en-US" smtClean="0"/>
              <a:t>39</a:t>
            </a:fld>
            <a:endParaRPr lang="en-US"/>
          </a:p>
        </p:txBody>
      </p:sp>
    </p:spTree>
    <p:extLst>
      <p:ext uri="{BB962C8B-B14F-4D97-AF65-F5344CB8AC3E}">
        <p14:creationId xmlns:p14="http://schemas.microsoft.com/office/powerpoint/2010/main" val="15420700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baseline="0" dirty="0" smtClean="0"/>
              <a:t>According to the CDC, motor vehicle crashes are the leading cause of death in Texas for young people, up to age 24.</a:t>
            </a:r>
          </a:p>
          <a:p>
            <a:endParaRPr lang="en-US" b="1" i="1" baseline="0" dirty="0" smtClean="0"/>
          </a:p>
          <a:p>
            <a:r>
              <a:rPr lang="en-US" b="1" i="1" baseline="0" dirty="0" smtClean="0"/>
              <a:t>Rates per population are higher in Texas than the US, although MVCs are the also the leading cause of death in the US for ages 15-24.</a:t>
            </a:r>
          </a:p>
          <a:p>
            <a:endParaRPr lang="en-US" b="1" i="1" baseline="0" dirty="0" smtClean="0"/>
          </a:p>
          <a:p>
            <a:r>
              <a:rPr lang="en-US" b="1" i="1" baseline="0" dirty="0" smtClean="0"/>
              <a:t>For children aged 1-14 in the US as a whole, MVCs are the THIRD leading cause of death.</a:t>
            </a:r>
          </a:p>
          <a:p>
            <a:endParaRPr lang="en-US" b="1" i="1" baseline="0" dirty="0" smtClean="0"/>
          </a:p>
          <a:p>
            <a:r>
              <a:rPr lang="en-US" b="1" i="1" baseline="0" dirty="0" smtClean="0"/>
              <a:t>Source: </a:t>
            </a:r>
          </a:p>
          <a:p>
            <a:endParaRPr lang="en-US" b="1" i="1" baseline="0" dirty="0" smtClean="0"/>
          </a:p>
          <a:p>
            <a:r>
              <a:rPr lang="en-US" b="1" i="1" baseline="0" dirty="0" smtClean="0"/>
              <a:t>CDC WONDER -- Wide-ranging Online Data for Epidemiologic Research</a:t>
            </a:r>
          </a:p>
          <a:p>
            <a:endParaRPr lang="en-US" b="1"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Centers for Disease Control and Prevention, National Center for Health Statistics. Compressed Mortality File  1999-2014 on CDC WONDER Online Database, released December 2015. Data are from the Compressed Mortality File 1999-2014 Series 20No. 2T, 2015, as compiled from data provided by the 57 vital statistics jurisdictions through the Vital Statistics Cooperative Program.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Accessed at </a:t>
            </a:r>
            <a:r>
              <a:rPr lang="en-US" sz="1200" u="sng" kern="1200" dirty="0" smtClean="0">
                <a:solidFill>
                  <a:schemeClr val="tx1"/>
                </a:solidFill>
                <a:effectLst/>
                <a:latin typeface="+mn-lt"/>
                <a:ea typeface="+mn-ea"/>
                <a:cs typeface="+mn-cs"/>
                <a:hlinkClick r:id="rId3"/>
              </a:rPr>
              <a:t>http://wonder.cdc.gov/</a:t>
            </a:r>
            <a:endParaRPr lang="en-US" sz="1200" kern="1200" dirty="0" smtClean="0">
              <a:solidFill>
                <a:schemeClr val="tx1"/>
              </a:solidFill>
              <a:effectLst/>
              <a:latin typeface="+mn-lt"/>
              <a:ea typeface="+mn-ea"/>
              <a:cs typeface="+mn-cs"/>
            </a:endParaRPr>
          </a:p>
          <a:p>
            <a:endParaRPr lang="en-US" b="1" i="1" baseline="0" dirty="0" smtClean="0"/>
          </a:p>
          <a:p>
            <a:endParaRPr lang="en-US" b="1" i="1" baseline="0" dirty="0" smtClean="0"/>
          </a:p>
          <a:p>
            <a:endParaRPr lang="en-US" b="1" i="1" dirty="0"/>
          </a:p>
        </p:txBody>
      </p:sp>
      <p:sp>
        <p:nvSpPr>
          <p:cNvPr id="4" name="Slide Number Placeholder 3"/>
          <p:cNvSpPr>
            <a:spLocks noGrp="1"/>
          </p:cNvSpPr>
          <p:nvPr>
            <p:ph type="sldNum" sz="quarter" idx="10"/>
          </p:nvPr>
        </p:nvSpPr>
        <p:spPr/>
        <p:txBody>
          <a:bodyPr/>
          <a:lstStyle/>
          <a:p>
            <a:fld id="{5E5E8DF5-813A-4681-8762-76F2CE6DF12B}" type="slidenum">
              <a:rPr lang="en-US" smtClean="0"/>
              <a:t>40</a:t>
            </a:fld>
            <a:endParaRPr lang="en-US"/>
          </a:p>
        </p:txBody>
      </p:sp>
    </p:spTree>
    <p:extLst>
      <p:ext uri="{BB962C8B-B14F-4D97-AF65-F5344CB8AC3E}">
        <p14:creationId xmlns:p14="http://schemas.microsoft.com/office/powerpoint/2010/main" val="15420700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944682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So, you might ask, why do we need an</a:t>
            </a:r>
            <a:r>
              <a:rPr lang="en-US" baseline="0" dirty="0" smtClean="0"/>
              <a:t> Executive Committee (EC)?  In the first place, the FAST Act requires the Governor of the State or his/her designee to approve the SHSP.  Presumably, in this case, that would be the DOT; however, advice and input from other state level executives is valuable and informative.  When top level officials participate in an endeavor such as this one, it heightens the importance of the effort, others take notice, and action results.  </a:t>
            </a:r>
          </a:p>
          <a:p>
            <a:pPr marL="171450" indent="-171450">
              <a:buFont typeface="Arial" panose="020B0604020202020204" pitchFamily="34" charset="0"/>
              <a:buChar char="•"/>
            </a:pPr>
            <a:r>
              <a:rPr lang="en-US" baseline="0" dirty="0" smtClean="0"/>
              <a:t>The EC will be asked during its next meeting to review, amend, and approve a vision, mission, and brand for the SHSP.  Eventually, the hope is to brand the SHSP and make it recognizable not only to those in the road safety profession, but also to the public at large.  The document should serve to positively influence the behavior of all road users, e.g., buckle up, slow down, drive sober, and pay attention to the task.</a:t>
            </a:r>
          </a:p>
          <a:p>
            <a:pPr marL="171450" indent="-171450">
              <a:buFont typeface="Arial" panose="020B0604020202020204" pitchFamily="34" charset="0"/>
              <a:buChar char="•"/>
            </a:pPr>
            <a:r>
              <a:rPr lang="en-US" baseline="0" dirty="0" smtClean="0"/>
              <a:t>The most important tasks for today is to select the emphasis areas (EA) for the SHSP.  The EAs will determine where we collectively are to put our efforts and resources for the next several years.</a:t>
            </a:r>
          </a:p>
          <a:p>
            <a:pPr marL="171450" indent="-171450">
              <a:buFont typeface="Arial" panose="020B0604020202020204" pitchFamily="34" charset="0"/>
              <a:buChar char="•"/>
            </a:pPr>
            <a:r>
              <a:rPr lang="en-US" baseline="0" dirty="0" smtClean="0"/>
              <a:t>Unfortunately, in some cases, a large effort is devoted to developing the SHSP, but it then goes on the shelf and is ignored.  The people in this room can prevent that from happening by tracking progress, expecting and insisting on results, helping to remove barriers, and visibly supporting road safety activities.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To an extent, all of your agencies and organizations are in the safety business.  The opportunity is for all your employees to become road safety Ambassadors who set a good example and encourage their families, friends, colleagues, and neighbors to do likewise.  Improving road safety is easy – all it takes is everyone!</a:t>
            </a:r>
            <a:endParaRPr lang="en-US" dirty="0"/>
          </a:p>
        </p:txBody>
      </p:sp>
      <p:sp>
        <p:nvSpPr>
          <p:cNvPr id="4" name="Slide Number Placeholder 3"/>
          <p:cNvSpPr>
            <a:spLocks noGrp="1"/>
          </p:cNvSpPr>
          <p:nvPr>
            <p:ph type="sldNum" sz="quarter" idx="10"/>
          </p:nvPr>
        </p:nvSpPr>
        <p:spPr/>
        <p:txBody>
          <a:bodyPr/>
          <a:lstStyle/>
          <a:p>
            <a:fld id="{61AE4658-0809-4EBB-AE76-E9C3932F62A7}" type="slidenum">
              <a:rPr lang="en-US" smtClean="0"/>
              <a:t>4</a:t>
            </a:fld>
            <a:endParaRPr lang="en-US"/>
          </a:p>
        </p:txBody>
      </p:sp>
    </p:spTree>
    <p:extLst>
      <p:ext uri="{BB962C8B-B14F-4D97-AF65-F5344CB8AC3E}">
        <p14:creationId xmlns:p14="http://schemas.microsoft.com/office/powerpoint/2010/main" val="20772273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Pedestrians make up</a:t>
            </a:r>
            <a:r>
              <a:rPr lang="en-US" b="1" baseline="0" dirty="0" smtClean="0"/>
              <a:t> a significant amount of traffic fatalities.</a:t>
            </a:r>
          </a:p>
          <a:p>
            <a:endParaRPr lang="en-US" b="1" baseline="0" dirty="0" smtClean="0"/>
          </a:p>
          <a:p>
            <a:r>
              <a:rPr lang="en-US" b="1" baseline="0" dirty="0" smtClean="0"/>
              <a:t>As do motorcyclists, particularly in relation to the amount of travel by motorcycle.</a:t>
            </a:r>
          </a:p>
          <a:p>
            <a:endParaRPr lang="en-US" b="1" baseline="0" dirty="0" smtClean="0"/>
          </a:p>
          <a:p>
            <a:r>
              <a:rPr lang="en-US" b="1" baseline="0" dirty="0" smtClean="0"/>
              <a:t>Bicyclist fatalities are about 1% of the total.</a:t>
            </a:r>
            <a:endParaRPr lang="en-US" b="1" dirty="0"/>
          </a:p>
        </p:txBody>
      </p:sp>
      <p:sp>
        <p:nvSpPr>
          <p:cNvPr id="4" name="Slide Number Placeholder 3"/>
          <p:cNvSpPr>
            <a:spLocks noGrp="1"/>
          </p:cNvSpPr>
          <p:nvPr>
            <p:ph type="sldNum" sz="quarter" idx="10"/>
          </p:nvPr>
        </p:nvSpPr>
        <p:spPr/>
        <p:txBody>
          <a:bodyPr/>
          <a:lstStyle/>
          <a:p>
            <a:fld id="{5E5E8DF5-813A-4681-8762-76F2CE6DF12B}" type="slidenum">
              <a:rPr lang="en-US" smtClean="0"/>
              <a:t>42</a:t>
            </a:fld>
            <a:endParaRPr lang="en-US"/>
          </a:p>
        </p:txBody>
      </p:sp>
    </p:spTree>
    <p:extLst>
      <p:ext uri="{BB962C8B-B14F-4D97-AF65-F5344CB8AC3E}">
        <p14:creationId xmlns:p14="http://schemas.microsoft.com/office/powerpoint/2010/main" val="556485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Summary of Predominant</a:t>
            </a:r>
            <a:r>
              <a:rPr lang="en-US" baseline="0" dirty="0" smtClean="0"/>
              <a:t> system users in fatal and serious injury crashes.</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8439934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2020-2015</a:t>
            </a:r>
            <a:r>
              <a:rPr lang="en-US" baseline="0" dirty="0" smtClean="0"/>
              <a:t> Fatalities and Injuries that are of concern.</a:t>
            </a:r>
          </a:p>
          <a:p>
            <a:endParaRPr lang="en-US" baseline="0" dirty="0" smtClean="0"/>
          </a:p>
          <a:p>
            <a:r>
              <a:rPr lang="en-US" baseline="0" dirty="0" smtClean="0"/>
              <a:t>Categories can and do overlap</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44</a:t>
            </a:fld>
            <a:endParaRPr lang="en-US"/>
          </a:p>
        </p:txBody>
      </p:sp>
    </p:spTree>
    <p:extLst>
      <p:ext uri="{BB962C8B-B14F-4D97-AF65-F5344CB8AC3E}">
        <p14:creationId xmlns:p14="http://schemas.microsoft.com/office/powerpoint/2010/main" val="8439934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Intended as an aid to deciding</a:t>
            </a:r>
            <a:r>
              <a:rPr lang="en-US" baseline="0" dirty="0" smtClean="0"/>
              <a:t> which areas should be emphasized in the SHSP.</a:t>
            </a:r>
          </a:p>
          <a:p>
            <a:endParaRPr lang="en-US" baseline="0" dirty="0" smtClean="0"/>
          </a:p>
          <a:p>
            <a:r>
              <a:rPr lang="en-US" baseline="0" dirty="0" smtClean="0"/>
              <a:t>The fatality and casualty columns show how some factors have a greater relative influence on fatalities vs injuries.  </a:t>
            </a:r>
            <a:endParaRPr lang="en-US" dirty="0" smtClean="0"/>
          </a:p>
          <a:p>
            <a:endParaRPr lang="en-US" dirty="0" smtClean="0"/>
          </a:p>
          <a:p>
            <a:r>
              <a:rPr lang="en-US" dirty="0" smtClean="0"/>
              <a:t/>
            </a:r>
            <a:br>
              <a:rPr lang="en-US" dirty="0" smtClean="0"/>
            </a:br>
            <a:r>
              <a:rPr lang="en-US" dirty="0" smtClean="0"/>
              <a:t>Listed</a:t>
            </a:r>
            <a:r>
              <a:rPr lang="en-US" baseline="0" dirty="0" smtClean="0"/>
              <a:t> in order of greatest number of fatalities.</a:t>
            </a:r>
          </a:p>
          <a:p>
            <a:endParaRPr lang="en-US" baseline="0" dirty="0" smtClean="0"/>
          </a:p>
          <a:p>
            <a:r>
              <a:rPr lang="en-US" baseline="0" dirty="0" smtClean="0"/>
              <a:t>Casualties are total fatalities and incapacitating injuries.</a:t>
            </a:r>
          </a:p>
          <a:p>
            <a:endParaRPr lang="en-US" baseline="0" dirty="0" smtClean="0"/>
          </a:p>
          <a:p>
            <a:r>
              <a:rPr lang="en-US" baseline="0" dirty="0" smtClean="0"/>
              <a:t>Many of these overlap.  </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736319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a potential framework for helping the group</a:t>
            </a:r>
            <a:r>
              <a:rPr lang="en-US" baseline="0" dirty="0" smtClean="0"/>
              <a:t> reach consensus on Emphasis Areas.</a:t>
            </a:r>
          </a:p>
          <a:p>
            <a:pPr marL="171450" indent="-171450">
              <a:buFont typeface="Arial" panose="020B0604020202020204" pitchFamily="34" charset="0"/>
              <a:buChar char="•"/>
            </a:pPr>
            <a:r>
              <a:rPr lang="en-US" baseline="0" dirty="0" smtClean="0"/>
              <a:t>First of all, can we do anything about it?  For example, research has shown for many years that distraction is a major cause of incidents, but we simply didn’t know what to do about it.  Now we are proposing some laws and enforcement techniques together with widespread public education although research on effectiveness is scant.  Alternatively, we know of several programs that have been </a:t>
            </a:r>
            <a:r>
              <a:rPr lang="en-US" u="sng" baseline="0" dirty="0" smtClean="0"/>
              <a:t>proven</a:t>
            </a:r>
            <a:r>
              <a:rPr lang="en-US" u="none" baseline="0" dirty="0" smtClean="0"/>
              <a:t> ineffective, yet due to politics and/or inertia, we continue to expend time, money, and other resources continuing the program.</a:t>
            </a:r>
            <a:endParaRPr lang="en-US" baseline="0" dirty="0" smtClean="0"/>
          </a:p>
          <a:p>
            <a:pPr marL="171450" indent="-171450">
              <a:buFont typeface="Arial" panose="020B0604020202020204" pitchFamily="34" charset="0"/>
              <a:buChar char="•"/>
            </a:pPr>
            <a:r>
              <a:rPr lang="en-US" baseline="0" dirty="0" smtClean="0"/>
              <a:t>Second, even if we have effectiveness information, how much difference will it make if we do this.  Many believe if it saves one life, it’s worth it.  On the other hand, we have limited resources to address a range of large problems.</a:t>
            </a:r>
          </a:p>
          <a:p>
            <a:pPr marL="171450" indent="-171450">
              <a:buFont typeface="Arial" panose="020B0604020202020204" pitchFamily="34" charset="0"/>
              <a:buChar char="•"/>
            </a:pPr>
            <a:r>
              <a:rPr lang="en-US" baseline="0" dirty="0" smtClean="0"/>
              <a:t>Even if effectiveness is proven, is it a waste of resources to even try.  For example, we know speed and red light running cameras are very effective.  This has been demonstrated repeatedly in well designed research studies.  Yet, in some cases the political will simply does not exist.  The same is true of motorcycle helmets and other countermeasures.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46</a:t>
            </a:fld>
            <a:endParaRPr lang="en-US"/>
          </a:p>
        </p:txBody>
      </p:sp>
    </p:spTree>
    <p:extLst>
      <p:ext uri="{BB962C8B-B14F-4D97-AF65-F5344CB8AC3E}">
        <p14:creationId xmlns:p14="http://schemas.microsoft.com/office/powerpoint/2010/main" val="843993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Let me take a minute to explain some background on the requirements.  While they are written in the law, they were identified through years of research into best practice not only internationally,</a:t>
            </a:r>
            <a:r>
              <a:rPr lang="en-US" baseline="0" dirty="0" smtClean="0"/>
              <a:t> but also here in the states.</a:t>
            </a:r>
            <a:r>
              <a:rPr lang="en-US" dirty="0" smtClean="0"/>
              <a:t> Federal Highway Administration’s (FHWA) guidance documents for SHSP development, implementation, and evaluation involved extensive outreach to the states to identify and document effective</a:t>
            </a:r>
            <a:r>
              <a:rPr lang="en-US" baseline="0" dirty="0" smtClean="0"/>
              <a:t> strategies.  The FAST Act encompasses those practices into the law.</a:t>
            </a:r>
          </a:p>
          <a:p>
            <a:pPr marL="171450" indent="-171450">
              <a:buFont typeface="Arial" panose="020B0604020202020204" pitchFamily="34" charset="0"/>
              <a:buChar char="•"/>
            </a:pPr>
            <a:r>
              <a:rPr lang="en-US" dirty="0" smtClean="0"/>
              <a:t>The SHSP is expected to be consultative and involve collaboration across the road safety spectrum.  While the</a:t>
            </a:r>
            <a:r>
              <a:rPr lang="en-US" baseline="0" dirty="0" smtClean="0"/>
              <a:t> responsibility is assigned to the DOT and tied to DOT safety funds, the requirements acknowledge we can’t do it alone.  I’m sure you are all familiar with the 4 Es of Safety, e.g. e</a:t>
            </a:r>
            <a:r>
              <a:rPr lang="en-US" dirty="0" smtClean="0"/>
              <a:t>ngineering, enforcement, education, and emergency response.  However, several years ago, beginning with</a:t>
            </a:r>
            <a:r>
              <a:rPr lang="en-US" baseline="0" dirty="0" smtClean="0"/>
              <a:t> our sister state, Iowa, a 5</a:t>
            </a:r>
            <a:r>
              <a:rPr lang="en-US" baseline="30000" dirty="0" smtClean="0"/>
              <a:t>th</a:t>
            </a:r>
            <a:r>
              <a:rPr lang="en-US" baseline="0" dirty="0" smtClean="0"/>
              <a:t> E was added – Everyone Else!!  Law enforcement cannot solve this problem alone, neither can the engineers, and so on.  In the long run, it will take the knowledge and support of all citizens to make our roads safer.</a:t>
            </a:r>
          </a:p>
          <a:p>
            <a:pPr marL="171450" indent="-171450">
              <a:buFont typeface="Arial" panose="020B0604020202020204" pitchFamily="34" charset="0"/>
              <a:buChar char="•"/>
            </a:pPr>
            <a:r>
              <a:rPr lang="en-US" baseline="0" dirty="0" smtClean="0"/>
              <a:t>The “coordinated” part of the requirements involves all the plans that impact safety.  For example, the DOT is responsible for not only programming the infrastructure related safety funds, but also the highway safety program, which is primarily responsible for public education campaigns and some law enforcement.  The goals of both plans moving forward must be the same.  We also are responsible for incorporating the goals, objectives, and strategies into other transportation and safety plans.  We will get into this more during our deliberations, and we’ve asked our consultant team to explore a range of current plans and suggest how we might improve coordination.</a:t>
            </a:r>
            <a:endParaRPr lang="en-US" dirty="0"/>
          </a:p>
        </p:txBody>
      </p:sp>
      <p:sp>
        <p:nvSpPr>
          <p:cNvPr id="4" name="Slide Number Placeholder 3"/>
          <p:cNvSpPr>
            <a:spLocks noGrp="1"/>
          </p:cNvSpPr>
          <p:nvPr>
            <p:ph type="sldNum" sz="quarter" idx="10"/>
          </p:nvPr>
        </p:nvSpPr>
        <p:spPr/>
        <p:txBody>
          <a:bodyPr/>
          <a:lstStyle/>
          <a:p>
            <a:fld id="{61AE4658-0809-4EBB-AE76-E9C3932F62A7}" type="slidenum">
              <a:rPr lang="en-US" smtClean="0"/>
              <a:t>5</a:t>
            </a:fld>
            <a:endParaRPr lang="en-US"/>
          </a:p>
        </p:txBody>
      </p:sp>
    </p:spTree>
    <p:extLst>
      <p:ext uri="{BB962C8B-B14F-4D97-AF65-F5344CB8AC3E}">
        <p14:creationId xmlns:p14="http://schemas.microsoft.com/office/powerpoint/2010/main" val="129292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SHSP is expected to be data-driven.</a:t>
            </a:r>
            <a:r>
              <a:rPr lang="en-US" baseline="0" dirty="0" smtClean="0"/>
              <a:t>  In other words, the issues we prioritize are not our guesses or hunches, but rather the data demonstrate the areas where we can make the most progress in the least amount of time.  </a:t>
            </a:r>
          </a:p>
          <a:p>
            <a:r>
              <a:rPr lang="en-US" baseline="0" dirty="0" smtClean="0"/>
              <a:t>The Plan must also be p</a:t>
            </a:r>
            <a:r>
              <a:rPr lang="en-US" dirty="0" smtClean="0"/>
              <a:t>erformance-based, which means we are required to set goals and work toward their</a:t>
            </a:r>
            <a:r>
              <a:rPr lang="en-US" baseline="0" dirty="0" smtClean="0"/>
              <a:t> accomplishment.  In a few years, FHWA is required to assess our progress and there are economic consequences for failure to make substantial progress.</a:t>
            </a:r>
          </a:p>
          <a:p>
            <a:r>
              <a:rPr lang="en-US" baseline="0" dirty="0" smtClean="0"/>
              <a:t>We are required to use p</a:t>
            </a:r>
            <a:r>
              <a:rPr lang="en-US" dirty="0" smtClean="0"/>
              <a:t>roven effective strategies and countermeasures, and why wouldn’t we do that anyway?  Well, the fact is, sometimes we get in a rut and just keep doing the same old thing without really considering or evaluating the consequences.  We have made great progress in determining</a:t>
            </a:r>
            <a:r>
              <a:rPr lang="en-US" baseline="0" dirty="0" smtClean="0"/>
              <a:t> the effectiveness of our countermeasures.  Where we don’t know if a program or countermeasure is effective, we need to evaluate it and change course when we find things aren’t working as expected.</a:t>
            </a:r>
          </a:p>
          <a:p>
            <a:r>
              <a:rPr lang="en-US" baseline="0" dirty="0" smtClean="0"/>
              <a:t>We will need to update the SHSP once every f</a:t>
            </a:r>
            <a:r>
              <a:rPr lang="en-US" dirty="0" smtClean="0"/>
              <a:t>ive years, but in reality it is a living document.  If we find something that works, let’s do more of it.  If it doesn’t work, let’s get rid of it.</a:t>
            </a:r>
          </a:p>
          <a:p>
            <a:r>
              <a:rPr lang="en-US" dirty="0" smtClean="0"/>
              <a:t>Finally, we are required to track progress and performance and evaluate the program.  </a:t>
            </a:r>
            <a:endParaRPr lang="en-US" dirty="0"/>
          </a:p>
        </p:txBody>
      </p:sp>
      <p:sp>
        <p:nvSpPr>
          <p:cNvPr id="4" name="Slide Number Placeholder 3"/>
          <p:cNvSpPr>
            <a:spLocks noGrp="1"/>
          </p:cNvSpPr>
          <p:nvPr>
            <p:ph type="sldNum" sz="quarter" idx="10"/>
          </p:nvPr>
        </p:nvSpPr>
        <p:spPr/>
        <p:txBody>
          <a:bodyPr/>
          <a:lstStyle/>
          <a:p>
            <a:fld id="{61AE4658-0809-4EBB-AE76-E9C3932F62A7}" type="slidenum">
              <a:rPr lang="en-US" smtClean="0"/>
              <a:t>6</a:t>
            </a:fld>
            <a:endParaRPr lang="en-US"/>
          </a:p>
        </p:txBody>
      </p:sp>
    </p:spTree>
    <p:extLst>
      <p:ext uri="{BB962C8B-B14F-4D97-AF65-F5344CB8AC3E}">
        <p14:creationId xmlns:p14="http://schemas.microsoft.com/office/powerpoint/2010/main" val="3648084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SHSP is expected to serve as the “umbrella” document for safety plans and the safety portions of transportation plans.  In others words, the other plans are expected to reflect the SHSP goals and objectives.  On the flip side, the SHSP should reflect proven effective programs and strategies incorporated in other plans.  The primary plans involved are:</a:t>
            </a:r>
          </a:p>
          <a:p>
            <a:pPr marL="171450" indent="-171450">
              <a:buFont typeface="Arial" panose="020B0604020202020204" pitchFamily="34" charset="0"/>
              <a:buChar char="•"/>
            </a:pPr>
            <a:r>
              <a:rPr lang="en-US" dirty="0" smtClean="0"/>
              <a:t>The DOT and all metropolitan planning organizations  (MPO) are required</a:t>
            </a:r>
            <a:r>
              <a:rPr lang="en-US" baseline="0" dirty="0" smtClean="0"/>
              <a:t> to prepare and periodically update a long range transportation plan covering a span of 20 years or so.  They are also required to implement the long range plans through programming documents called Transportation Improvement Plans or TIPs.  One of the requirements is an explicit consideration of safety in those plans.  </a:t>
            </a:r>
          </a:p>
          <a:p>
            <a:pPr marL="171450" indent="-171450">
              <a:buFont typeface="Arial" panose="020B0604020202020204" pitchFamily="34" charset="0"/>
              <a:buChar char="•"/>
            </a:pPr>
            <a:r>
              <a:rPr lang="en-US" baseline="0" dirty="0" smtClean="0"/>
              <a:t>I’ve already mentioned the HSIP and the HSP which must not only coordinate but match when it comes to goals and objectives.</a:t>
            </a:r>
          </a:p>
          <a:p>
            <a:pPr marL="171450" indent="-171450">
              <a:buFont typeface="Arial" panose="020B0604020202020204" pitchFamily="34" charset="0"/>
              <a:buChar char="•"/>
            </a:pPr>
            <a:r>
              <a:rPr lang="en-US" baseline="0" dirty="0" smtClean="0"/>
              <a:t>The Commercial Vehicle Safety Plan is another safety plan expected to be coordinated.</a:t>
            </a:r>
          </a:p>
          <a:p>
            <a:pPr marL="171450" indent="-171450">
              <a:buFont typeface="Arial" panose="020B0604020202020204" pitchFamily="34" charset="0"/>
              <a:buChar char="•"/>
            </a:pPr>
            <a:r>
              <a:rPr lang="en-US" baseline="0" dirty="0" smtClean="0"/>
              <a:t>Finally we are expected to examine all our plans to ensure they reflect the SHSP goals and objectives.</a:t>
            </a:r>
            <a:endParaRPr lang="en-US" dirty="0" smtClean="0"/>
          </a:p>
          <a:p>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7</a:t>
            </a:fld>
            <a:endParaRPr lang="en-US"/>
          </a:p>
        </p:txBody>
      </p:sp>
    </p:spTree>
    <p:extLst>
      <p:ext uri="{BB962C8B-B14F-4D97-AF65-F5344CB8AC3E}">
        <p14:creationId xmlns:p14="http://schemas.microsoft.com/office/powerpoint/2010/main" val="3216891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FAST Act requires us to examine additional information beyond the crash data, such as road safety audit findings, as well as incidents</a:t>
            </a:r>
            <a:r>
              <a:rPr lang="en-US" baseline="0" dirty="0" smtClean="0"/>
              <a:t> involving </a:t>
            </a:r>
            <a:r>
              <a:rPr lang="en-US" dirty="0" smtClean="0"/>
              <a:t>rural roads, </a:t>
            </a:r>
            <a:r>
              <a:rPr lang="en-US" baseline="0" dirty="0" smtClean="0"/>
              <a:t>b</a:t>
            </a:r>
            <a:r>
              <a:rPr lang="en-US" dirty="0" smtClean="0"/>
              <a:t>icyclists, and pedestrians.</a:t>
            </a:r>
          </a:p>
          <a:p>
            <a:pPr marL="171450" indent="-171450">
              <a:buFont typeface="Arial" panose="020B0604020202020204" pitchFamily="34" charset="0"/>
              <a:buChar char="•"/>
            </a:pPr>
            <a:r>
              <a:rPr lang="en-US" dirty="0" smtClean="0"/>
              <a:t>Somewhere</a:t>
            </a:r>
            <a:r>
              <a:rPr lang="en-US" baseline="0" dirty="0" smtClean="0"/>
              <a:t> in the SHSP, we will provide the Texas definition of a </a:t>
            </a:r>
            <a:r>
              <a:rPr lang="en-US" dirty="0" smtClean="0"/>
              <a:t>high risk rural road.</a:t>
            </a:r>
          </a:p>
          <a:p>
            <a:pPr marL="171450" indent="-171450">
              <a:buFont typeface="Arial" panose="020B0604020202020204" pitchFamily="34" charset="0"/>
              <a:buChar char="•"/>
            </a:pPr>
            <a:r>
              <a:rPr lang="en-US" dirty="0" smtClean="0"/>
              <a:t>Finally, we are required</a:t>
            </a:r>
            <a:r>
              <a:rPr lang="en-US" baseline="0" dirty="0" smtClean="0"/>
              <a:t> to address </a:t>
            </a:r>
            <a:r>
              <a:rPr lang="en-US" dirty="0" smtClean="0"/>
              <a:t>older drivers and pedestrians if fatalities and serious injuries have increased.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1AE4658-0809-4EBB-AE76-E9C3932F62A7}" type="slidenum">
              <a:rPr lang="en-US" smtClean="0"/>
              <a:t>8</a:t>
            </a:fld>
            <a:endParaRPr lang="en-US"/>
          </a:p>
        </p:txBody>
      </p:sp>
    </p:spTree>
    <p:extLst>
      <p:ext uri="{BB962C8B-B14F-4D97-AF65-F5344CB8AC3E}">
        <p14:creationId xmlns:p14="http://schemas.microsoft.com/office/powerpoint/2010/main" val="479260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goal is to have a completed plan by the end of the Federal Fiscal Year or September 30, 2017.  This is a very tight timeline so we’ve broken down the steps in the following slides.</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11</a:t>
            </a:fld>
            <a:endParaRPr lang="en-US"/>
          </a:p>
        </p:txBody>
      </p:sp>
    </p:spTree>
    <p:extLst>
      <p:ext uri="{BB962C8B-B14F-4D97-AF65-F5344CB8AC3E}">
        <p14:creationId xmlns:p14="http://schemas.microsoft.com/office/powerpoint/2010/main" val="3333567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D9CE88-CD96-4E64-B2D8-E640DAEE89A1}" type="datetimeFigureOut">
              <a:rPr lang="en-US" smtClean="0">
                <a:solidFill>
                  <a:prstClr val="white">
                    <a:tint val="75000"/>
                  </a:prstClr>
                </a:solidFill>
              </a:rPr>
              <a:pPr/>
              <a:t>11/29/2016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E42B205F-5E80-44AE-9976-4B96BFFA6E8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03751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9CE88-CD96-4E64-B2D8-E640DAEE89A1}" type="datetimeFigureOut">
              <a:rPr lang="en-US" smtClean="0">
                <a:solidFill>
                  <a:prstClr val="white">
                    <a:tint val="75000"/>
                  </a:prstClr>
                </a:solidFill>
              </a:rPr>
              <a:pPr/>
              <a:t>11/29/2016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E42B205F-5E80-44AE-9976-4B96BFFA6E8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23831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9CE88-CD96-4E64-B2D8-E640DAEE89A1}" type="datetimeFigureOut">
              <a:rPr lang="en-US" smtClean="0">
                <a:solidFill>
                  <a:prstClr val="white">
                    <a:tint val="75000"/>
                  </a:prstClr>
                </a:solidFill>
              </a:rPr>
              <a:pPr/>
              <a:t>11/29/2016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E42B205F-5E80-44AE-9976-4B96BFFA6E8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80957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9CE88-CD96-4E64-B2D8-E640DAEE89A1}" type="datetimeFigureOut">
              <a:rPr lang="en-US" smtClean="0">
                <a:solidFill>
                  <a:prstClr val="white">
                    <a:tint val="75000"/>
                  </a:prstClr>
                </a:solidFill>
              </a:rPr>
              <a:pPr/>
              <a:t>11/29/2016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E42B205F-5E80-44AE-9976-4B96BFFA6E8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3134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D9CE88-CD96-4E64-B2D8-E640DAEE89A1}" type="datetimeFigureOut">
              <a:rPr lang="en-US" smtClean="0">
                <a:solidFill>
                  <a:prstClr val="white">
                    <a:tint val="75000"/>
                  </a:prstClr>
                </a:solidFill>
              </a:rPr>
              <a:pPr/>
              <a:t>11/29/2016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E42B205F-5E80-44AE-9976-4B96BFFA6E8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95986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D9CE88-CD96-4E64-B2D8-E640DAEE89A1}" type="datetimeFigureOut">
              <a:rPr lang="en-US" smtClean="0">
                <a:solidFill>
                  <a:prstClr val="white">
                    <a:tint val="75000"/>
                  </a:prstClr>
                </a:solidFill>
              </a:rPr>
              <a:pPr/>
              <a:t>11/29/2016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E42B205F-5E80-44AE-9976-4B96BFFA6E8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89852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D9CE88-CD96-4E64-B2D8-E640DAEE89A1}" type="datetimeFigureOut">
              <a:rPr lang="en-US" smtClean="0">
                <a:solidFill>
                  <a:prstClr val="white">
                    <a:tint val="75000"/>
                  </a:prstClr>
                </a:solidFill>
              </a:rPr>
              <a:pPr/>
              <a:t>11/29/2016</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E42B205F-5E80-44AE-9976-4B96BFFA6E8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82307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D9CE88-CD96-4E64-B2D8-E640DAEE89A1}" type="datetimeFigureOut">
              <a:rPr lang="en-US" smtClean="0">
                <a:solidFill>
                  <a:prstClr val="white">
                    <a:tint val="75000"/>
                  </a:prstClr>
                </a:solidFill>
              </a:rPr>
              <a:pPr/>
              <a:t>11/29/2016</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E42B205F-5E80-44AE-9976-4B96BFFA6E8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26334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9CE88-CD96-4E64-B2D8-E640DAEE89A1}" type="datetimeFigureOut">
              <a:rPr lang="en-US" smtClean="0">
                <a:solidFill>
                  <a:prstClr val="white">
                    <a:tint val="75000"/>
                  </a:prstClr>
                </a:solidFill>
              </a:rPr>
              <a:pPr/>
              <a:t>11/29/2016</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E42B205F-5E80-44AE-9976-4B96BFFA6E8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05134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9CE88-CD96-4E64-B2D8-E640DAEE89A1}" type="datetimeFigureOut">
              <a:rPr lang="en-US" smtClean="0">
                <a:solidFill>
                  <a:prstClr val="white">
                    <a:tint val="75000"/>
                  </a:prstClr>
                </a:solidFill>
              </a:rPr>
              <a:pPr/>
              <a:t>11/29/2016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E42B205F-5E80-44AE-9976-4B96BFFA6E8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6051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9CE88-CD96-4E64-B2D8-E640DAEE89A1}" type="datetimeFigureOut">
              <a:rPr lang="en-US" smtClean="0">
                <a:solidFill>
                  <a:prstClr val="white">
                    <a:tint val="75000"/>
                  </a:prstClr>
                </a:solidFill>
              </a:rPr>
              <a:pPr/>
              <a:t>11/29/2016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E42B205F-5E80-44AE-9976-4B96BFFA6E8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81948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14D9CE88-CD96-4E64-B2D8-E640DAEE89A1}" type="datetimeFigureOut">
              <a:rPr lang="en-US" smtClean="0">
                <a:solidFill>
                  <a:prstClr val="white">
                    <a:tint val="75000"/>
                  </a:prstClr>
                </a:solidFill>
              </a:rPr>
              <a:pPr/>
              <a:t>11/29/2016</a:t>
            </a:fld>
            <a:endParaRPr lang="en-US">
              <a:solidFill>
                <a:prstClr val="white">
                  <a:tint val="75000"/>
                </a:prstClr>
              </a:solidFill>
            </a:endParaRPr>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E42B205F-5E80-44AE-9976-4B96BFFA6E8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103470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2016–17 </a:t>
            </a:r>
            <a:r>
              <a:rPr lang="en-US" dirty="0"/>
              <a:t>Texas Strategic Highway Safety Plan </a:t>
            </a:r>
            <a:r>
              <a:rPr lang="en-US" dirty="0" smtClean="0"/>
              <a:t>Update</a:t>
            </a:r>
            <a:endParaRPr lang="en-US" dirty="0"/>
          </a:p>
        </p:txBody>
      </p:sp>
      <p:sp>
        <p:nvSpPr>
          <p:cNvPr id="3" name="Subtitle 2"/>
          <p:cNvSpPr>
            <a:spLocks noGrp="1"/>
          </p:cNvSpPr>
          <p:nvPr>
            <p:ph type="subTitle" idx="1"/>
          </p:nvPr>
        </p:nvSpPr>
        <p:spPr/>
        <p:txBody>
          <a:bodyPr/>
          <a:lstStyle/>
          <a:p>
            <a:r>
              <a:rPr lang="en-US" dirty="0"/>
              <a:t>SHSP </a:t>
            </a:r>
            <a:r>
              <a:rPr lang="en-US" dirty="0" smtClean="0"/>
              <a:t>Stakeholder Group</a:t>
            </a:r>
            <a:endParaRPr lang="en-US" dirty="0"/>
          </a:p>
          <a:p>
            <a:r>
              <a:rPr lang="en-US" dirty="0" smtClean="0"/>
              <a:t>November 29, 2016</a:t>
            </a:r>
            <a:endParaRPr lang="en-US" dirty="0"/>
          </a:p>
          <a:p>
            <a:r>
              <a:rPr lang="en-US" dirty="0"/>
              <a:t>Ric Williamson </a:t>
            </a:r>
            <a:r>
              <a:rPr lang="en-US" dirty="0" smtClean="0"/>
              <a:t>Room, Greer Building</a:t>
            </a:r>
            <a:endParaRPr lang="en-US" dirty="0"/>
          </a:p>
          <a:p>
            <a:endParaRPr lang="en-US" dirty="0"/>
          </a:p>
        </p:txBody>
      </p:sp>
      <p:pic>
        <p:nvPicPr>
          <p:cNvPr id="4" name="Picture 7" descr="C:\Users\r-wunderlich\AppData\Local\Microsoft\Windows\Temporary Internet Files\Content.Outlook\NKHFN3NN\alcoh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156" y="1170200"/>
            <a:ext cx="1625581" cy="10700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r-wunderlich\AppData\Local\Microsoft\Windows\Temporary Internet Files\Content.Outlook\NKHFN3NN\cras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8221" y="1143030"/>
            <a:ext cx="1331052" cy="11887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r-wunderlich\AppData\Local\Microsoft\Windows\Temporary Internet Files\Content.Outlook\NKHFN3NN\speed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3671" y="1417350"/>
            <a:ext cx="1149206" cy="814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3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SHSP Implementation </a:t>
            </a:r>
            <a:r>
              <a:rPr lang="en-US" dirty="0" smtClean="0"/>
              <a:t>Steps</a:t>
            </a:r>
            <a:endParaRPr lang="en-US" dirty="0"/>
          </a:p>
        </p:txBody>
      </p:sp>
      <p:sp>
        <p:nvSpPr>
          <p:cNvPr id="4" name="Content Placeholder 3"/>
          <p:cNvSpPr>
            <a:spLocks noGrp="1"/>
          </p:cNvSpPr>
          <p:nvPr>
            <p:ph sz="half" idx="2"/>
          </p:nvPr>
        </p:nvSpPr>
        <p:spPr>
          <a:xfrm>
            <a:off x="1131570" y="1958341"/>
            <a:ext cx="7795260" cy="4978559"/>
          </a:xfrm>
        </p:spPr>
        <p:txBody>
          <a:bodyPr/>
          <a:lstStyle/>
          <a:p>
            <a:pPr lvl="1">
              <a:buClr>
                <a:schemeClr val="tx1"/>
              </a:buClr>
              <a:buFont typeface="Calibri" panose="020F0502020204030204" pitchFamily="34" charset="0"/>
              <a:buChar char="•"/>
            </a:pPr>
            <a:r>
              <a:rPr lang="en-US" dirty="0" smtClean="0"/>
              <a:t>Emphasis areas, strategies, and action plans</a:t>
            </a:r>
          </a:p>
          <a:p>
            <a:pPr lvl="1">
              <a:buClr>
                <a:schemeClr val="tx1"/>
              </a:buClr>
              <a:buFont typeface="Calibri" panose="020F0502020204030204" pitchFamily="34" charset="0"/>
              <a:buChar char="•"/>
            </a:pPr>
            <a:endParaRPr lang="en-US" dirty="0"/>
          </a:p>
          <a:p>
            <a:pPr lvl="1">
              <a:buClr>
                <a:schemeClr val="tx1"/>
              </a:buClr>
              <a:buFont typeface="Calibri" panose="020F0502020204030204" pitchFamily="34" charset="0"/>
              <a:buChar char="•"/>
            </a:pPr>
            <a:r>
              <a:rPr lang="en-US" dirty="0"/>
              <a:t>Linkage to </a:t>
            </a:r>
            <a:r>
              <a:rPr lang="en-US" dirty="0" smtClean="0"/>
              <a:t>other plans</a:t>
            </a:r>
            <a:endParaRPr lang="en-US" dirty="0"/>
          </a:p>
          <a:p>
            <a:pPr lvl="1">
              <a:buClr>
                <a:schemeClr val="tx1"/>
              </a:buClr>
              <a:buFont typeface="Calibri" panose="020F0502020204030204" pitchFamily="34" charset="0"/>
              <a:buChar char="•"/>
            </a:pPr>
            <a:endParaRPr lang="en-US" dirty="0" smtClean="0"/>
          </a:p>
          <a:p>
            <a:pPr lvl="1">
              <a:buClr>
                <a:schemeClr val="tx1"/>
              </a:buClr>
              <a:buFont typeface="Calibri" panose="020F0502020204030204" pitchFamily="34" charset="0"/>
              <a:buChar char="•"/>
            </a:pPr>
            <a:r>
              <a:rPr lang="en-US" dirty="0" smtClean="0"/>
              <a:t>Marketing</a:t>
            </a:r>
            <a:endParaRPr lang="en-US" dirty="0"/>
          </a:p>
          <a:p>
            <a:pPr lvl="1">
              <a:buClr>
                <a:schemeClr val="tx1"/>
              </a:buClr>
              <a:buFont typeface="Calibri" panose="020F0502020204030204" pitchFamily="34" charset="0"/>
              <a:buChar char="•"/>
            </a:pPr>
            <a:endParaRPr lang="en-US" dirty="0" smtClean="0"/>
          </a:p>
          <a:p>
            <a:pPr lvl="1">
              <a:buClr>
                <a:schemeClr val="tx1"/>
              </a:buClr>
              <a:buFont typeface="Calibri" panose="020F0502020204030204" pitchFamily="34" charset="0"/>
              <a:buChar char="•"/>
            </a:pPr>
            <a:r>
              <a:rPr lang="en-US" dirty="0" smtClean="0"/>
              <a:t>Monitoring</a:t>
            </a:r>
            <a:r>
              <a:rPr lang="en-US" dirty="0"/>
              <a:t>, </a:t>
            </a:r>
            <a:r>
              <a:rPr lang="en-US" dirty="0" smtClean="0"/>
              <a:t>evaluation</a:t>
            </a:r>
            <a:r>
              <a:rPr lang="en-US" dirty="0"/>
              <a:t>, and </a:t>
            </a:r>
            <a:r>
              <a:rPr lang="en-US" dirty="0" smtClean="0"/>
              <a:t>feedback</a:t>
            </a:r>
            <a:endParaRPr lang="en-US" dirty="0"/>
          </a:p>
          <a:p>
            <a:pPr marL="0" indent="0">
              <a:buNone/>
            </a:pPr>
            <a:endParaRPr lang="en-US" dirty="0"/>
          </a:p>
        </p:txBody>
      </p:sp>
    </p:spTree>
    <p:extLst>
      <p:ext uri="{BB962C8B-B14F-4D97-AF65-F5344CB8AC3E}">
        <p14:creationId xmlns:p14="http://schemas.microsoft.com/office/powerpoint/2010/main" val="2713287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754381" y="511419"/>
            <a:ext cx="8710877" cy="970962"/>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119011 w 2175867"/>
              <a:gd name="connsiteY5" fmla="*/ 421394 h 870346"/>
              <a:gd name="connsiteX6" fmla="*/ 0 w 2175867"/>
              <a:gd name="connsiteY6" fmla="*/ 0 h 870346"/>
              <a:gd name="connsiteX0" fmla="*/ 0 w 2210358"/>
              <a:gd name="connsiteY0" fmla="*/ 0 h 870346"/>
              <a:gd name="connsiteX1" fmla="*/ 1947637 w 2210358"/>
              <a:gd name="connsiteY1" fmla="*/ 0 h 870346"/>
              <a:gd name="connsiteX2" fmla="*/ 2175867 w 2210358"/>
              <a:gd name="connsiteY2" fmla="*/ 435173 h 870346"/>
              <a:gd name="connsiteX3" fmla="*/ 1740694 w 2210358"/>
              <a:gd name="connsiteY3" fmla="*/ 870346 h 870346"/>
              <a:gd name="connsiteX4" fmla="*/ 0 w 2210358"/>
              <a:gd name="connsiteY4" fmla="*/ 870346 h 870346"/>
              <a:gd name="connsiteX5" fmla="*/ 119011 w 2210358"/>
              <a:gd name="connsiteY5" fmla="*/ 421394 h 870346"/>
              <a:gd name="connsiteX6" fmla="*/ 0 w 2210358"/>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31"/>
              <a:gd name="connsiteY0" fmla="*/ 0 h 870346"/>
              <a:gd name="connsiteX1" fmla="*/ 1947637 w 2176231"/>
              <a:gd name="connsiteY1" fmla="*/ 0 h 870346"/>
              <a:gd name="connsiteX2" fmla="*/ 2175867 w 2176231"/>
              <a:gd name="connsiteY2" fmla="*/ 435173 h 870346"/>
              <a:gd name="connsiteX3" fmla="*/ 1949903 w 2176231"/>
              <a:gd name="connsiteY3" fmla="*/ 870346 h 870346"/>
              <a:gd name="connsiteX4" fmla="*/ 0 w 2176231"/>
              <a:gd name="connsiteY4" fmla="*/ 870346 h 870346"/>
              <a:gd name="connsiteX5" fmla="*/ 119011 w 2176231"/>
              <a:gd name="connsiteY5" fmla="*/ 421394 h 870346"/>
              <a:gd name="connsiteX6" fmla="*/ 0 w 2176231"/>
              <a:gd name="connsiteY6" fmla="*/ 0 h 870346"/>
              <a:gd name="connsiteX0" fmla="*/ 0 w 2274509"/>
              <a:gd name="connsiteY0" fmla="*/ 0 h 870346"/>
              <a:gd name="connsiteX1" fmla="*/ 1947637 w 2274509"/>
              <a:gd name="connsiteY1" fmla="*/ 0 h 870346"/>
              <a:gd name="connsiteX2" fmla="*/ 1949903 w 2274509"/>
              <a:gd name="connsiteY2" fmla="*/ 870346 h 870346"/>
              <a:gd name="connsiteX3" fmla="*/ 0 w 2274509"/>
              <a:gd name="connsiteY3" fmla="*/ 870346 h 870346"/>
              <a:gd name="connsiteX4" fmla="*/ 119011 w 2274509"/>
              <a:gd name="connsiteY4" fmla="*/ 421394 h 870346"/>
              <a:gd name="connsiteX5" fmla="*/ 0 w 2274509"/>
              <a:gd name="connsiteY5"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2916"/>
              <a:gd name="connsiteY0" fmla="*/ 0 h 870346"/>
              <a:gd name="connsiteX1" fmla="*/ 1947637 w 2312916"/>
              <a:gd name="connsiteY1" fmla="*/ 0 h 870346"/>
              <a:gd name="connsiteX2" fmla="*/ 2191676 w 2312916"/>
              <a:gd name="connsiteY2" fmla="*/ 420260 h 870346"/>
              <a:gd name="connsiteX3" fmla="*/ 1949903 w 2312916"/>
              <a:gd name="connsiteY3" fmla="*/ 870346 h 870346"/>
              <a:gd name="connsiteX4" fmla="*/ 0 w 2312916"/>
              <a:gd name="connsiteY4" fmla="*/ 870346 h 870346"/>
              <a:gd name="connsiteX5" fmla="*/ 119011 w 2312916"/>
              <a:gd name="connsiteY5" fmla="*/ 421394 h 870346"/>
              <a:gd name="connsiteX6" fmla="*/ 0 w 231291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79495 w 2191676"/>
              <a:gd name="connsiteY5" fmla="*/ 427246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201291 w 2191676"/>
              <a:gd name="connsiteY5" fmla="*/ 427246 h 870346"/>
              <a:gd name="connsiteX6" fmla="*/ 0 w 2191676"/>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1676" h="870346">
                <a:moveTo>
                  <a:pt x="0" y="0"/>
                </a:moveTo>
                <a:lnTo>
                  <a:pt x="1947637" y="0"/>
                </a:lnTo>
                <a:cubicBezTo>
                  <a:pt x="2175867" y="393851"/>
                  <a:pt x="2115131" y="282091"/>
                  <a:pt x="2191676" y="420260"/>
                </a:cubicBezTo>
                <a:cubicBezTo>
                  <a:pt x="2120199" y="558428"/>
                  <a:pt x="2178741" y="455479"/>
                  <a:pt x="1949903" y="870346"/>
                </a:cubicBezTo>
                <a:lnTo>
                  <a:pt x="0" y="870346"/>
                </a:lnTo>
                <a:lnTo>
                  <a:pt x="201291" y="427246"/>
                </a:lnTo>
                <a:lnTo>
                  <a:pt x="0" y="0"/>
                </a:lnTo>
                <a:close/>
              </a:path>
            </a:pathLst>
          </a:custGeom>
          <a:gradFill>
            <a:gsLst>
              <a:gs pos="0">
                <a:srgbClr val="0C2E48"/>
              </a:gs>
              <a:gs pos="50000">
                <a:srgbClr val="16466B"/>
              </a:gs>
              <a:gs pos="100000">
                <a:srgbClr val="1C5581"/>
              </a:gs>
            </a:gsLst>
            <a:lin ang="16200000" scaled="1"/>
          </a:gra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2" name="Title 1"/>
          <p:cNvSpPr>
            <a:spLocks noGrp="1"/>
          </p:cNvSpPr>
          <p:nvPr>
            <p:ph type="title"/>
          </p:nvPr>
        </p:nvSpPr>
        <p:spPr>
          <a:xfrm rot="10800000" flipV="1">
            <a:off x="670560" y="511419"/>
            <a:ext cx="9052560" cy="956024"/>
          </a:xfrm>
        </p:spPr>
        <p:txBody>
          <a:bodyPr>
            <a:normAutofit/>
          </a:bodyPr>
          <a:lstStyle/>
          <a:p>
            <a:r>
              <a:rPr lang="en-US" sz="4000" dirty="0" smtClean="0"/>
              <a:t>SHSP Timeline: First Steps</a:t>
            </a:r>
            <a:endParaRPr lang="en-US" sz="4000" dirty="0"/>
          </a:p>
        </p:txBody>
      </p:sp>
      <p:sp>
        <p:nvSpPr>
          <p:cNvPr id="4" name="Freeform 3"/>
          <p:cNvSpPr/>
          <p:nvPr/>
        </p:nvSpPr>
        <p:spPr>
          <a:xfrm>
            <a:off x="527385" y="2774211"/>
            <a:ext cx="3369402" cy="3713871"/>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rgbClr val="0070C0"/>
          </a:soli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5" name="Freeform 4"/>
          <p:cNvSpPr/>
          <p:nvPr/>
        </p:nvSpPr>
        <p:spPr>
          <a:xfrm>
            <a:off x="3352369" y="2789148"/>
            <a:ext cx="3367040" cy="3713871"/>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rgbClr val="0070C0"/>
          </a:soli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6" name="Freeform 5"/>
          <p:cNvSpPr/>
          <p:nvPr/>
        </p:nvSpPr>
        <p:spPr>
          <a:xfrm>
            <a:off x="6174992" y="2789148"/>
            <a:ext cx="3367040" cy="3713871"/>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rgbClr val="0070C0"/>
          </a:soli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7" name="TextBox 6"/>
          <p:cNvSpPr txBox="1"/>
          <p:nvPr/>
        </p:nvSpPr>
        <p:spPr>
          <a:xfrm>
            <a:off x="1188762" y="3895689"/>
            <a:ext cx="2346744" cy="1649682"/>
          </a:xfrm>
          <a:prstGeom prst="rect">
            <a:avLst/>
          </a:prstGeom>
          <a:noFill/>
          <a:effectLst/>
        </p:spPr>
        <p:txBody>
          <a:bodyPr wrap="square" rtlCol="0">
            <a:spAutoFit/>
          </a:bodyPr>
          <a:lstStyle/>
          <a:p>
            <a:pPr algn="ctr"/>
            <a:endParaRPr lang="en-US" sz="1760" b="1" dirty="0">
              <a:solidFill>
                <a:srgbClr val="FFFF00"/>
              </a:solidFill>
            </a:endParaRPr>
          </a:p>
          <a:p>
            <a:pPr algn="ctr"/>
            <a:r>
              <a:rPr lang="en-US" sz="2200" b="1" dirty="0">
                <a:solidFill>
                  <a:srgbClr val="FFFF00"/>
                </a:solidFill>
              </a:rPr>
              <a:t>Phase I </a:t>
            </a:r>
          </a:p>
          <a:p>
            <a:pPr algn="ctr"/>
            <a:r>
              <a:rPr lang="en-US" sz="2200" b="1" dirty="0">
                <a:solidFill>
                  <a:srgbClr val="FFFF00"/>
                </a:solidFill>
              </a:rPr>
              <a:t>Sept</a:t>
            </a:r>
            <a:r>
              <a:rPr lang="en-US" sz="2200" b="1" dirty="0" smtClean="0">
                <a:solidFill>
                  <a:srgbClr val="FFFF00"/>
                </a:solidFill>
              </a:rPr>
              <a:t>.–Nov</a:t>
            </a:r>
            <a:r>
              <a:rPr lang="en-US" sz="2200" b="1" dirty="0">
                <a:solidFill>
                  <a:srgbClr val="FFFF00"/>
                </a:solidFill>
              </a:rPr>
              <a:t>.</a:t>
            </a:r>
          </a:p>
          <a:p>
            <a:pPr algn="ctr"/>
            <a:r>
              <a:rPr lang="en-US" sz="2200" b="1" i="1" dirty="0">
                <a:solidFill>
                  <a:srgbClr val="FFFF00"/>
                </a:solidFill>
              </a:rPr>
              <a:t>Getting </a:t>
            </a:r>
            <a:r>
              <a:rPr lang="en-US" sz="2200" b="1" i="1" dirty="0" smtClean="0">
                <a:solidFill>
                  <a:srgbClr val="FFFF00"/>
                </a:solidFill>
              </a:rPr>
              <a:t>Organized</a:t>
            </a:r>
            <a:endParaRPr lang="en-US" sz="2200" b="1" i="1" dirty="0">
              <a:solidFill>
                <a:srgbClr val="FFFF00"/>
              </a:solidFill>
            </a:endParaRPr>
          </a:p>
          <a:p>
            <a:endParaRPr lang="en-US" sz="1760" b="1" dirty="0">
              <a:solidFill>
                <a:srgbClr val="FFFF00"/>
              </a:solidFill>
            </a:endParaRPr>
          </a:p>
        </p:txBody>
      </p:sp>
      <p:sp>
        <p:nvSpPr>
          <p:cNvPr id="9" name="TextBox 8"/>
          <p:cNvSpPr txBox="1"/>
          <p:nvPr/>
        </p:nvSpPr>
        <p:spPr>
          <a:xfrm>
            <a:off x="3604260" y="3855829"/>
            <a:ext cx="3154276" cy="1649682"/>
          </a:xfrm>
          <a:prstGeom prst="rect">
            <a:avLst/>
          </a:prstGeom>
          <a:noFill/>
          <a:effectLst/>
        </p:spPr>
        <p:txBody>
          <a:bodyPr wrap="square" rtlCol="0">
            <a:spAutoFit/>
          </a:bodyPr>
          <a:lstStyle/>
          <a:p>
            <a:pPr algn="ctr"/>
            <a:endParaRPr lang="en-US" sz="1760" b="1" dirty="0">
              <a:solidFill>
                <a:srgbClr val="FFFF00"/>
              </a:solidFill>
            </a:endParaRPr>
          </a:p>
          <a:p>
            <a:pPr algn="ctr"/>
            <a:r>
              <a:rPr lang="en-US" sz="2200" b="1" dirty="0">
                <a:solidFill>
                  <a:srgbClr val="FFFF00"/>
                </a:solidFill>
              </a:rPr>
              <a:t>Phase II</a:t>
            </a:r>
          </a:p>
          <a:p>
            <a:pPr algn="ctr"/>
            <a:r>
              <a:rPr lang="en-US" sz="2200" b="1" dirty="0" smtClean="0">
                <a:solidFill>
                  <a:srgbClr val="FFFF00"/>
                </a:solidFill>
              </a:rPr>
              <a:t>Nov.–Dec. </a:t>
            </a:r>
            <a:r>
              <a:rPr lang="en-US" sz="2200" b="1" i="1" dirty="0" smtClean="0">
                <a:solidFill>
                  <a:srgbClr val="FFFF00"/>
                </a:solidFill>
              </a:rPr>
              <a:t>Building Support</a:t>
            </a:r>
            <a:endParaRPr lang="en-US" sz="2200" b="1" i="1" dirty="0">
              <a:solidFill>
                <a:srgbClr val="FFFF00"/>
              </a:solidFill>
            </a:endParaRPr>
          </a:p>
          <a:p>
            <a:endParaRPr lang="en-US" sz="1760" b="1" dirty="0">
              <a:solidFill>
                <a:srgbClr val="FFD243"/>
              </a:solidFill>
            </a:endParaRPr>
          </a:p>
        </p:txBody>
      </p:sp>
      <p:sp>
        <p:nvSpPr>
          <p:cNvPr id="11" name="TextBox 10"/>
          <p:cNvSpPr txBox="1"/>
          <p:nvPr/>
        </p:nvSpPr>
        <p:spPr>
          <a:xfrm>
            <a:off x="6758537" y="3905177"/>
            <a:ext cx="2431036" cy="2597634"/>
          </a:xfrm>
          <a:prstGeom prst="rect">
            <a:avLst/>
          </a:prstGeom>
          <a:noFill/>
          <a:effectLst/>
        </p:spPr>
        <p:txBody>
          <a:bodyPr wrap="square" rtlCol="0">
            <a:spAutoFit/>
          </a:bodyPr>
          <a:lstStyle/>
          <a:p>
            <a:pPr algn="ctr"/>
            <a:endParaRPr lang="en-US" sz="1760" b="1" dirty="0">
              <a:solidFill>
                <a:srgbClr val="FFFF00"/>
              </a:solidFill>
            </a:endParaRPr>
          </a:p>
          <a:p>
            <a:pPr algn="ctr"/>
            <a:r>
              <a:rPr lang="en-US" sz="2200" b="1" dirty="0">
                <a:solidFill>
                  <a:srgbClr val="FFFF00"/>
                </a:solidFill>
              </a:rPr>
              <a:t>Phase III</a:t>
            </a:r>
            <a:endParaRPr lang="en-US" sz="1760" b="1" dirty="0">
              <a:solidFill>
                <a:srgbClr val="FFFF00"/>
              </a:solidFill>
            </a:endParaRPr>
          </a:p>
          <a:p>
            <a:pPr algn="ctr"/>
            <a:r>
              <a:rPr lang="en-US" sz="2200" b="1" dirty="0" smtClean="0">
                <a:solidFill>
                  <a:srgbClr val="FFFF00"/>
                </a:solidFill>
              </a:rPr>
              <a:t>Jan.–May</a:t>
            </a:r>
            <a:endParaRPr lang="en-US" sz="2200" b="1" dirty="0">
              <a:solidFill>
                <a:srgbClr val="FFFF00"/>
              </a:solidFill>
            </a:endParaRPr>
          </a:p>
          <a:p>
            <a:pPr algn="ctr"/>
            <a:r>
              <a:rPr lang="en-US" sz="2200" b="1" i="1" dirty="0" smtClean="0">
                <a:solidFill>
                  <a:srgbClr val="FFFF00"/>
                </a:solidFill>
              </a:rPr>
              <a:t>Outreach and Input</a:t>
            </a:r>
            <a:endParaRPr lang="en-US" sz="2200" b="1" i="1" dirty="0">
              <a:solidFill>
                <a:srgbClr val="FFFF00"/>
              </a:solidFill>
            </a:endParaRPr>
          </a:p>
          <a:p>
            <a:pPr algn="ctr"/>
            <a:endParaRPr lang="en-US" sz="2200" b="1" dirty="0">
              <a:solidFill>
                <a:srgbClr val="FFD243"/>
              </a:solidFill>
            </a:endParaRPr>
          </a:p>
          <a:p>
            <a:pPr algn="ctr"/>
            <a:endParaRPr lang="en-US" sz="1760" b="1" dirty="0">
              <a:solidFill>
                <a:srgbClr val="FFD243"/>
              </a:solidFill>
            </a:endParaRPr>
          </a:p>
          <a:p>
            <a:endParaRPr lang="en-US" sz="1760" b="1" dirty="0">
              <a:solidFill>
                <a:srgbClr val="FFD243"/>
              </a:solidFill>
            </a:endParaRPr>
          </a:p>
        </p:txBody>
      </p:sp>
    </p:spTree>
    <p:extLst>
      <p:ext uri="{BB962C8B-B14F-4D97-AF65-F5344CB8AC3E}">
        <p14:creationId xmlns:p14="http://schemas.microsoft.com/office/powerpoint/2010/main" val="2998866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754381" y="511419"/>
            <a:ext cx="8710877" cy="970962"/>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119011 w 2175867"/>
              <a:gd name="connsiteY5" fmla="*/ 421394 h 870346"/>
              <a:gd name="connsiteX6" fmla="*/ 0 w 2175867"/>
              <a:gd name="connsiteY6" fmla="*/ 0 h 870346"/>
              <a:gd name="connsiteX0" fmla="*/ 0 w 2210358"/>
              <a:gd name="connsiteY0" fmla="*/ 0 h 870346"/>
              <a:gd name="connsiteX1" fmla="*/ 1947637 w 2210358"/>
              <a:gd name="connsiteY1" fmla="*/ 0 h 870346"/>
              <a:gd name="connsiteX2" fmla="*/ 2175867 w 2210358"/>
              <a:gd name="connsiteY2" fmla="*/ 435173 h 870346"/>
              <a:gd name="connsiteX3" fmla="*/ 1740694 w 2210358"/>
              <a:gd name="connsiteY3" fmla="*/ 870346 h 870346"/>
              <a:gd name="connsiteX4" fmla="*/ 0 w 2210358"/>
              <a:gd name="connsiteY4" fmla="*/ 870346 h 870346"/>
              <a:gd name="connsiteX5" fmla="*/ 119011 w 2210358"/>
              <a:gd name="connsiteY5" fmla="*/ 421394 h 870346"/>
              <a:gd name="connsiteX6" fmla="*/ 0 w 2210358"/>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31"/>
              <a:gd name="connsiteY0" fmla="*/ 0 h 870346"/>
              <a:gd name="connsiteX1" fmla="*/ 1947637 w 2176231"/>
              <a:gd name="connsiteY1" fmla="*/ 0 h 870346"/>
              <a:gd name="connsiteX2" fmla="*/ 2175867 w 2176231"/>
              <a:gd name="connsiteY2" fmla="*/ 435173 h 870346"/>
              <a:gd name="connsiteX3" fmla="*/ 1949903 w 2176231"/>
              <a:gd name="connsiteY3" fmla="*/ 870346 h 870346"/>
              <a:gd name="connsiteX4" fmla="*/ 0 w 2176231"/>
              <a:gd name="connsiteY4" fmla="*/ 870346 h 870346"/>
              <a:gd name="connsiteX5" fmla="*/ 119011 w 2176231"/>
              <a:gd name="connsiteY5" fmla="*/ 421394 h 870346"/>
              <a:gd name="connsiteX6" fmla="*/ 0 w 2176231"/>
              <a:gd name="connsiteY6" fmla="*/ 0 h 870346"/>
              <a:gd name="connsiteX0" fmla="*/ 0 w 2274509"/>
              <a:gd name="connsiteY0" fmla="*/ 0 h 870346"/>
              <a:gd name="connsiteX1" fmla="*/ 1947637 w 2274509"/>
              <a:gd name="connsiteY1" fmla="*/ 0 h 870346"/>
              <a:gd name="connsiteX2" fmla="*/ 1949903 w 2274509"/>
              <a:gd name="connsiteY2" fmla="*/ 870346 h 870346"/>
              <a:gd name="connsiteX3" fmla="*/ 0 w 2274509"/>
              <a:gd name="connsiteY3" fmla="*/ 870346 h 870346"/>
              <a:gd name="connsiteX4" fmla="*/ 119011 w 2274509"/>
              <a:gd name="connsiteY4" fmla="*/ 421394 h 870346"/>
              <a:gd name="connsiteX5" fmla="*/ 0 w 2274509"/>
              <a:gd name="connsiteY5"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2916"/>
              <a:gd name="connsiteY0" fmla="*/ 0 h 870346"/>
              <a:gd name="connsiteX1" fmla="*/ 1947637 w 2312916"/>
              <a:gd name="connsiteY1" fmla="*/ 0 h 870346"/>
              <a:gd name="connsiteX2" fmla="*/ 2191676 w 2312916"/>
              <a:gd name="connsiteY2" fmla="*/ 420260 h 870346"/>
              <a:gd name="connsiteX3" fmla="*/ 1949903 w 2312916"/>
              <a:gd name="connsiteY3" fmla="*/ 870346 h 870346"/>
              <a:gd name="connsiteX4" fmla="*/ 0 w 2312916"/>
              <a:gd name="connsiteY4" fmla="*/ 870346 h 870346"/>
              <a:gd name="connsiteX5" fmla="*/ 119011 w 2312916"/>
              <a:gd name="connsiteY5" fmla="*/ 421394 h 870346"/>
              <a:gd name="connsiteX6" fmla="*/ 0 w 231291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79495 w 2191676"/>
              <a:gd name="connsiteY5" fmla="*/ 427246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201291 w 2191676"/>
              <a:gd name="connsiteY5" fmla="*/ 427246 h 870346"/>
              <a:gd name="connsiteX6" fmla="*/ 0 w 2191676"/>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1676" h="870346">
                <a:moveTo>
                  <a:pt x="0" y="0"/>
                </a:moveTo>
                <a:lnTo>
                  <a:pt x="1947637" y="0"/>
                </a:lnTo>
                <a:cubicBezTo>
                  <a:pt x="2175867" y="393851"/>
                  <a:pt x="2115131" y="282091"/>
                  <a:pt x="2191676" y="420260"/>
                </a:cubicBezTo>
                <a:cubicBezTo>
                  <a:pt x="2120199" y="558428"/>
                  <a:pt x="2178741" y="455479"/>
                  <a:pt x="1949903" y="870346"/>
                </a:cubicBezTo>
                <a:lnTo>
                  <a:pt x="0" y="870346"/>
                </a:lnTo>
                <a:lnTo>
                  <a:pt x="201291" y="427246"/>
                </a:lnTo>
                <a:lnTo>
                  <a:pt x="0" y="0"/>
                </a:lnTo>
                <a:close/>
              </a:path>
            </a:pathLst>
          </a:custGeom>
          <a:gradFill>
            <a:gsLst>
              <a:gs pos="0">
                <a:srgbClr val="0C2E48"/>
              </a:gs>
              <a:gs pos="50000">
                <a:srgbClr val="16466B"/>
              </a:gs>
              <a:gs pos="100000">
                <a:srgbClr val="1C5581"/>
              </a:gs>
            </a:gsLst>
            <a:lin ang="16200000" scaled="1"/>
          </a:gra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2" name="Title 1"/>
          <p:cNvSpPr>
            <a:spLocks noGrp="1"/>
          </p:cNvSpPr>
          <p:nvPr>
            <p:ph type="title"/>
          </p:nvPr>
        </p:nvSpPr>
        <p:spPr>
          <a:xfrm rot="10800000" flipV="1">
            <a:off x="670560" y="511419"/>
            <a:ext cx="9052560" cy="956024"/>
          </a:xfrm>
        </p:spPr>
        <p:txBody>
          <a:bodyPr>
            <a:normAutofit/>
          </a:bodyPr>
          <a:lstStyle/>
          <a:p>
            <a:r>
              <a:rPr lang="en-US" sz="4000" dirty="0" smtClean="0"/>
              <a:t>SHSP Timeline:  Getting Organized</a:t>
            </a:r>
            <a:endParaRPr lang="en-US" sz="4000" dirty="0"/>
          </a:p>
        </p:txBody>
      </p:sp>
      <p:grpSp>
        <p:nvGrpSpPr>
          <p:cNvPr id="14" name="Group 13"/>
          <p:cNvGrpSpPr/>
          <p:nvPr/>
        </p:nvGrpSpPr>
        <p:grpSpPr>
          <a:xfrm>
            <a:off x="2598420" y="2042161"/>
            <a:ext cx="4861560" cy="4943194"/>
            <a:chOff x="479440" y="2418101"/>
            <a:chExt cx="3063093" cy="3376246"/>
          </a:xfrm>
          <a:solidFill>
            <a:srgbClr val="0070C0"/>
          </a:solidFill>
        </p:grpSpPr>
        <p:sp>
          <p:nvSpPr>
            <p:cNvPr id="4" name="Freeform 3"/>
            <p:cNvSpPr/>
            <p:nvPr/>
          </p:nvSpPr>
          <p:spPr>
            <a:xfrm>
              <a:off x="479440" y="2418101"/>
              <a:ext cx="3063093" cy="3376246"/>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grp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grpSp>
          <p:nvGrpSpPr>
            <p:cNvPr id="13" name="Group 12"/>
            <p:cNvGrpSpPr/>
            <p:nvPr/>
          </p:nvGrpSpPr>
          <p:grpSpPr>
            <a:xfrm>
              <a:off x="976512" y="2442445"/>
              <a:ext cx="2467856" cy="3322797"/>
              <a:chOff x="976512" y="2442445"/>
              <a:chExt cx="2467856" cy="3322797"/>
            </a:xfrm>
            <a:grpFill/>
          </p:grpSpPr>
          <p:sp>
            <p:nvSpPr>
              <p:cNvPr id="7" name="TextBox 6"/>
              <p:cNvSpPr txBox="1"/>
              <p:nvPr/>
            </p:nvSpPr>
            <p:spPr>
              <a:xfrm>
                <a:off x="976512" y="2442445"/>
                <a:ext cx="2071096" cy="895512"/>
              </a:xfrm>
              <a:prstGeom prst="rect">
                <a:avLst/>
              </a:prstGeom>
              <a:noFill/>
              <a:effectLst/>
            </p:spPr>
            <p:txBody>
              <a:bodyPr wrap="square" rtlCol="0">
                <a:spAutoFit/>
              </a:bodyPr>
              <a:lstStyle/>
              <a:p>
                <a:pPr algn="ctr"/>
                <a:endParaRPr lang="en-US" sz="1760" b="1" dirty="0">
                  <a:solidFill>
                    <a:srgbClr val="FFD243"/>
                  </a:solidFill>
                </a:endParaRPr>
              </a:p>
              <a:p>
                <a:pPr algn="ctr"/>
                <a:r>
                  <a:rPr lang="en-US" sz="2200" b="1" dirty="0">
                    <a:solidFill>
                      <a:srgbClr val="FFFF00"/>
                    </a:solidFill>
                  </a:rPr>
                  <a:t>Phase I </a:t>
                </a:r>
              </a:p>
              <a:p>
                <a:pPr algn="ctr"/>
                <a:r>
                  <a:rPr lang="en-US" sz="2200" b="1" dirty="0">
                    <a:solidFill>
                      <a:srgbClr val="FFFF00"/>
                    </a:solidFill>
                  </a:rPr>
                  <a:t>Sept</a:t>
                </a:r>
                <a:r>
                  <a:rPr lang="en-US" sz="2200" b="1" dirty="0" smtClean="0">
                    <a:solidFill>
                      <a:srgbClr val="FFFF00"/>
                    </a:solidFill>
                  </a:rPr>
                  <a:t>.–Oct.</a:t>
                </a:r>
                <a:endParaRPr lang="en-US" sz="2200" b="1" dirty="0">
                  <a:solidFill>
                    <a:srgbClr val="FFFF00"/>
                  </a:solidFill>
                </a:endParaRPr>
              </a:p>
              <a:p>
                <a:endParaRPr lang="en-US" sz="1760" b="1" dirty="0">
                  <a:solidFill>
                    <a:srgbClr val="FFFF00"/>
                  </a:solidFill>
                </a:endParaRPr>
              </a:p>
            </p:txBody>
          </p:sp>
          <p:sp>
            <p:nvSpPr>
              <p:cNvPr id="8" name="Rectangle 8"/>
              <p:cNvSpPr>
                <a:spLocks noChangeArrowheads="1"/>
              </p:cNvSpPr>
              <p:nvPr/>
            </p:nvSpPr>
            <p:spPr bwMode="auto">
              <a:xfrm>
                <a:off x="976512" y="3250642"/>
                <a:ext cx="2467856" cy="2514600"/>
              </a:xfrm>
              <a:prstGeom prst="rect">
                <a:avLst/>
              </a:prstGeom>
              <a:noFill/>
              <a:ln w="9525">
                <a:noFill/>
                <a:miter lim="800000"/>
                <a:headEnd/>
                <a:tailEnd/>
              </a:ln>
              <a:effectLst/>
            </p:spPr>
            <p:txBody>
              <a:bodyPr/>
              <a:lstStyle/>
              <a:p>
                <a:pPr marL="506413" indent="-254953">
                  <a:lnSpc>
                    <a:spcPct val="90000"/>
                  </a:lnSpc>
                  <a:spcBef>
                    <a:spcPts val="220"/>
                  </a:spcBef>
                  <a:buClr>
                    <a:schemeClr val="tx1"/>
                  </a:buClr>
                  <a:buSzPct val="125000"/>
                  <a:buFontTx/>
                  <a:buChar char="•"/>
                </a:pPr>
                <a:r>
                  <a:rPr lang="en-US" sz="2200" dirty="0" smtClean="0"/>
                  <a:t>Identify an SHSP </a:t>
                </a:r>
                <a:r>
                  <a:rPr lang="en-US" sz="2200" dirty="0"/>
                  <a:t>Management </a:t>
                </a:r>
                <a:r>
                  <a:rPr lang="en-US" sz="2200" dirty="0" smtClean="0"/>
                  <a:t>Team</a:t>
                </a:r>
                <a:endParaRPr lang="en-US" sz="2200" dirty="0"/>
              </a:p>
              <a:p>
                <a:pPr marL="506413" indent="-254953">
                  <a:lnSpc>
                    <a:spcPct val="90000"/>
                  </a:lnSpc>
                  <a:spcBef>
                    <a:spcPts val="220"/>
                  </a:spcBef>
                  <a:buClr>
                    <a:schemeClr val="tx1"/>
                  </a:buClr>
                  <a:buSzPct val="125000"/>
                  <a:buFontTx/>
                  <a:buChar char="•"/>
                </a:pPr>
                <a:r>
                  <a:rPr lang="en-US" sz="2200" dirty="0" smtClean="0"/>
                  <a:t>Conduct Outreach</a:t>
                </a:r>
                <a:endParaRPr lang="en-US" sz="2200" dirty="0"/>
              </a:p>
              <a:p>
                <a:pPr marL="506413" indent="-254953">
                  <a:lnSpc>
                    <a:spcPct val="90000"/>
                  </a:lnSpc>
                  <a:spcBef>
                    <a:spcPts val="220"/>
                  </a:spcBef>
                  <a:buClr>
                    <a:schemeClr val="tx1"/>
                  </a:buClr>
                  <a:buSzPct val="125000"/>
                  <a:buFontTx/>
                  <a:buChar char="•"/>
                </a:pPr>
                <a:r>
                  <a:rPr lang="en-US" sz="2200" dirty="0" smtClean="0"/>
                  <a:t>Recruit Executive Committee</a:t>
                </a:r>
                <a:endParaRPr lang="en-US" sz="2200" dirty="0"/>
              </a:p>
              <a:p>
                <a:pPr marL="506413" indent="-254953">
                  <a:lnSpc>
                    <a:spcPct val="90000"/>
                  </a:lnSpc>
                  <a:spcBef>
                    <a:spcPts val="220"/>
                  </a:spcBef>
                  <a:buClr>
                    <a:schemeClr val="tx1"/>
                  </a:buClr>
                  <a:buSzPct val="125000"/>
                  <a:buFontTx/>
                  <a:buChar char="•"/>
                </a:pPr>
                <a:r>
                  <a:rPr lang="en-US" sz="2200" dirty="0" smtClean="0"/>
                  <a:t>Recruit Stakeholder </a:t>
                </a:r>
                <a:r>
                  <a:rPr lang="en-US" sz="2200" dirty="0"/>
                  <a:t>Group</a:t>
                </a:r>
              </a:p>
              <a:p>
                <a:pPr marL="506413" indent="-254953">
                  <a:lnSpc>
                    <a:spcPct val="90000"/>
                  </a:lnSpc>
                  <a:spcBef>
                    <a:spcPts val="220"/>
                  </a:spcBef>
                  <a:buClr>
                    <a:schemeClr val="tx1"/>
                  </a:buClr>
                  <a:buSzPct val="125000"/>
                  <a:buFontTx/>
                  <a:buChar char="•"/>
                </a:pPr>
                <a:r>
                  <a:rPr lang="en-US" sz="2200" dirty="0" smtClean="0"/>
                  <a:t>Conduct Data Analysis</a:t>
                </a:r>
              </a:p>
            </p:txBody>
          </p:sp>
        </p:grpSp>
      </p:grpSp>
    </p:spTree>
    <p:extLst>
      <p:ext uri="{BB962C8B-B14F-4D97-AF65-F5344CB8AC3E}">
        <p14:creationId xmlns:p14="http://schemas.microsoft.com/office/powerpoint/2010/main" val="2165151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754381" y="511419"/>
            <a:ext cx="8710877" cy="970962"/>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119011 w 2175867"/>
              <a:gd name="connsiteY5" fmla="*/ 421394 h 870346"/>
              <a:gd name="connsiteX6" fmla="*/ 0 w 2175867"/>
              <a:gd name="connsiteY6" fmla="*/ 0 h 870346"/>
              <a:gd name="connsiteX0" fmla="*/ 0 w 2210358"/>
              <a:gd name="connsiteY0" fmla="*/ 0 h 870346"/>
              <a:gd name="connsiteX1" fmla="*/ 1947637 w 2210358"/>
              <a:gd name="connsiteY1" fmla="*/ 0 h 870346"/>
              <a:gd name="connsiteX2" fmla="*/ 2175867 w 2210358"/>
              <a:gd name="connsiteY2" fmla="*/ 435173 h 870346"/>
              <a:gd name="connsiteX3" fmla="*/ 1740694 w 2210358"/>
              <a:gd name="connsiteY3" fmla="*/ 870346 h 870346"/>
              <a:gd name="connsiteX4" fmla="*/ 0 w 2210358"/>
              <a:gd name="connsiteY4" fmla="*/ 870346 h 870346"/>
              <a:gd name="connsiteX5" fmla="*/ 119011 w 2210358"/>
              <a:gd name="connsiteY5" fmla="*/ 421394 h 870346"/>
              <a:gd name="connsiteX6" fmla="*/ 0 w 2210358"/>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31"/>
              <a:gd name="connsiteY0" fmla="*/ 0 h 870346"/>
              <a:gd name="connsiteX1" fmla="*/ 1947637 w 2176231"/>
              <a:gd name="connsiteY1" fmla="*/ 0 h 870346"/>
              <a:gd name="connsiteX2" fmla="*/ 2175867 w 2176231"/>
              <a:gd name="connsiteY2" fmla="*/ 435173 h 870346"/>
              <a:gd name="connsiteX3" fmla="*/ 1949903 w 2176231"/>
              <a:gd name="connsiteY3" fmla="*/ 870346 h 870346"/>
              <a:gd name="connsiteX4" fmla="*/ 0 w 2176231"/>
              <a:gd name="connsiteY4" fmla="*/ 870346 h 870346"/>
              <a:gd name="connsiteX5" fmla="*/ 119011 w 2176231"/>
              <a:gd name="connsiteY5" fmla="*/ 421394 h 870346"/>
              <a:gd name="connsiteX6" fmla="*/ 0 w 2176231"/>
              <a:gd name="connsiteY6" fmla="*/ 0 h 870346"/>
              <a:gd name="connsiteX0" fmla="*/ 0 w 2274509"/>
              <a:gd name="connsiteY0" fmla="*/ 0 h 870346"/>
              <a:gd name="connsiteX1" fmla="*/ 1947637 w 2274509"/>
              <a:gd name="connsiteY1" fmla="*/ 0 h 870346"/>
              <a:gd name="connsiteX2" fmla="*/ 1949903 w 2274509"/>
              <a:gd name="connsiteY2" fmla="*/ 870346 h 870346"/>
              <a:gd name="connsiteX3" fmla="*/ 0 w 2274509"/>
              <a:gd name="connsiteY3" fmla="*/ 870346 h 870346"/>
              <a:gd name="connsiteX4" fmla="*/ 119011 w 2274509"/>
              <a:gd name="connsiteY4" fmla="*/ 421394 h 870346"/>
              <a:gd name="connsiteX5" fmla="*/ 0 w 2274509"/>
              <a:gd name="connsiteY5"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2916"/>
              <a:gd name="connsiteY0" fmla="*/ 0 h 870346"/>
              <a:gd name="connsiteX1" fmla="*/ 1947637 w 2312916"/>
              <a:gd name="connsiteY1" fmla="*/ 0 h 870346"/>
              <a:gd name="connsiteX2" fmla="*/ 2191676 w 2312916"/>
              <a:gd name="connsiteY2" fmla="*/ 420260 h 870346"/>
              <a:gd name="connsiteX3" fmla="*/ 1949903 w 2312916"/>
              <a:gd name="connsiteY3" fmla="*/ 870346 h 870346"/>
              <a:gd name="connsiteX4" fmla="*/ 0 w 2312916"/>
              <a:gd name="connsiteY4" fmla="*/ 870346 h 870346"/>
              <a:gd name="connsiteX5" fmla="*/ 119011 w 2312916"/>
              <a:gd name="connsiteY5" fmla="*/ 421394 h 870346"/>
              <a:gd name="connsiteX6" fmla="*/ 0 w 231291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79495 w 2191676"/>
              <a:gd name="connsiteY5" fmla="*/ 427246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201291 w 2191676"/>
              <a:gd name="connsiteY5" fmla="*/ 427246 h 870346"/>
              <a:gd name="connsiteX6" fmla="*/ 0 w 2191676"/>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1676" h="870346">
                <a:moveTo>
                  <a:pt x="0" y="0"/>
                </a:moveTo>
                <a:lnTo>
                  <a:pt x="1947637" y="0"/>
                </a:lnTo>
                <a:cubicBezTo>
                  <a:pt x="2175867" y="393851"/>
                  <a:pt x="2115131" y="282091"/>
                  <a:pt x="2191676" y="420260"/>
                </a:cubicBezTo>
                <a:cubicBezTo>
                  <a:pt x="2120199" y="558428"/>
                  <a:pt x="2178741" y="455479"/>
                  <a:pt x="1949903" y="870346"/>
                </a:cubicBezTo>
                <a:lnTo>
                  <a:pt x="0" y="870346"/>
                </a:lnTo>
                <a:lnTo>
                  <a:pt x="201291" y="427246"/>
                </a:lnTo>
                <a:lnTo>
                  <a:pt x="0" y="0"/>
                </a:lnTo>
                <a:close/>
              </a:path>
            </a:pathLst>
          </a:custGeom>
          <a:gradFill>
            <a:gsLst>
              <a:gs pos="0">
                <a:srgbClr val="0C2E48"/>
              </a:gs>
              <a:gs pos="50000">
                <a:srgbClr val="16466B"/>
              </a:gs>
              <a:gs pos="100000">
                <a:srgbClr val="1C5581"/>
              </a:gs>
            </a:gsLst>
            <a:lin ang="16200000" scaled="1"/>
          </a:gra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2" name="Title 1"/>
          <p:cNvSpPr>
            <a:spLocks noGrp="1"/>
          </p:cNvSpPr>
          <p:nvPr>
            <p:ph type="title"/>
          </p:nvPr>
        </p:nvSpPr>
        <p:spPr>
          <a:xfrm rot="10800000" flipV="1">
            <a:off x="670560" y="511419"/>
            <a:ext cx="9052560" cy="956024"/>
          </a:xfrm>
        </p:spPr>
        <p:txBody>
          <a:bodyPr>
            <a:normAutofit/>
          </a:bodyPr>
          <a:lstStyle/>
          <a:p>
            <a:r>
              <a:rPr lang="en-US" sz="4000" dirty="0" smtClean="0"/>
              <a:t>SHSP Timeline:  Building Support</a:t>
            </a:r>
            <a:endParaRPr lang="en-US" sz="4000" dirty="0"/>
          </a:p>
        </p:txBody>
      </p:sp>
      <p:grpSp>
        <p:nvGrpSpPr>
          <p:cNvPr id="14" name="Group 13"/>
          <p:cNvGrpSpPr/>
          <p:nvPr/>
        </p:nvGrpSpPr>
        <p:grpSpPr>
          <a:xfrm>
            <a:off x="3463236" y="2377441"/>
            <a:ext cx="2684870" cy="3771899"/>
            <a:chOff x="5915132" y="2133600"/>
            <a:chExt cx="2440791" cy="3428999"/>
          </a:xfrm>
        </p:grpSpPr>
        <p:sp>
          <p:nvSpPr>
            <p:cNvPr id="11" name="TextBox 10"/>
            <p:cNvSpPr txBox="1"/>
            <p:nvPr/>
          </p:nvSpPr>
          <p:spPr>
            <a:xfrm>
              <a:off x="6145890" y="2133600"/>
              <a:ext cx="2210033" cy="2053709"/>
            </a:xfrm>
            <a:prstGeom prst="rect">
              <a:avLst/>
            </a:prstGeom>
            <a:noFill/>
            <a:effectLst/>
          </p:spPr>
          <p:txBody>
            <a:bodyPr wrap="square" rtlCol="0">
              <a:spAutoFit/>
            </a:bodyPr>
            <a:lstStyle/>
            <a:p>
              <a:pPr algn="ctr"/>
              <a:endParaRPr lang="en-US" sz="1760" b="1" dirty="0">
                <a:solidFill>
                  <a:srgbClr val="FFD243"/>
                </a:solidFill>
              </a:endParaRPr>
            </a:p>
            <a:p>
              <a:pPr algn="ctr"/>
              <a:r>
                <a:rPr lang="en-US" sz="2200" b="1" dirty="0">
                  <a:solidFill>
                    <a:srgbClr val="FFFF00"/>
                  </a:solidFill>
                </a:rPr>
                <a:t>Phase III</a:t>
              </a:r>
              <a:endParaRPr lang="en-US" sz="1760" b="1" dirty="0">
                <a:solidFill>
                  <a:srgbClr val="FFFF00"/>
                </a:solidFill>
              </a:endParaRPr>
            </a:p>
            <a:p>
              <a:pPr algn="ctr"/>
              <a:r>
                <a:rPr lang="en-US" sz="2200" b="1" dirty="0">
                  <a:solidFill>
                    <a:srgbClr val="FFFF00"/>
                  </a:solidFill>
                </a:rPr>
                <a:t>May-July</a:t>
              </a:r>
            </a:p>
            <a:p>
              <a:pPr algn="ctr"/>
              <a:r>
                <a:rPr lang="en-US" sz="2200" b="1" i="1" dirty="0">
                  <a:solidFill>
                    <a:srgbClr val="FFFF00"/>
                  </a:solidFill>
                </a:rPr>
                <a:t>Putting it together</a:t>
              </a:r>
            </a:p>
            <a:p>
              <a:pPr algn="ctr"/>
              <a:endParaRPr lang="en-US" sz="2200" b="1" dirty="0">
                <a:solidFill>
                  <a:srgbClr val="FFD243"/>
                </a:solidFill>
              </a:endParaRPr>
            </a:p>
            <a:p>
              <a:pPr algn="ctr"/>
              <a:endParaRPr lang="en-US" sz="1760" b="1" dirty="0">
                <a:solidFill>
                  <a:srgbClr val="FFD243"/>
                </a:solidFill>
              </a:endParaRPr>
            </a:p>
            <a:p>
              <a:endParaRPr lang="en-US" sz="1760" b="1" dirty="0">
                <a:solidFill>
                  <a:srgbClr val="FFD243"/>
                </a:solidFill>
              </a:endParaRPr>
            </a:p>
          </p:txBody>
        </p:sp>
        <p:sp>
          <p:nvSpPr>
            <p:cNvPr id="12" name="Rectangle 11"/>
            <p:cNvSpPr>
              <a:spLocks noChangeArrowheads="1"/>
            </p:cNvSpPr>
            <p:nvPr/>
          </p:nvSpPr>
          <p:spPr bwMode="auto">
            <a:xfrm>
              <a:off x="5915132" y="3632792"/>
              <a:ext cx="2440791" cy="1929807"/>
            </a:xfrm>
            <a:prstGeom prst="rect">
              <a:avLst/>
            </a:prstGeom>
            <a:noFill/>
            <a:ln w="9525">
              <a:noFill/>
              <a:miter lim="800000"/>
              <a:headEnd/>
              <a:tailEnd/>
            </a:ln>
            <a:effectLst/>
          </p:spPr>
          <p:txBody>
            <a:bodyPr/>
            <a:lstStyle/>
            <a:p>
              <a:pPr marL="691515" indent="-251460">
                <a:lnSpc>
                  <a:spcPct val="90000"/>
                </a:lnSpc>
                <a:spcBef>
                  <a:spcPts val="220"/>
                </a:spcBef>
                <a:buClr>
                  <a:schemeClr val="tx1"/>
                </a:buClr>
                <a:buSzPct val="125000"/>
                <a:buFontTx/>
                <a:buChar char="•"/>
              </a:pPr>
              <a:r>
                <a:rPr lang="en-US" sz="2200" dirty="0"/>
                <a:t>2</a:t>
              </a:r>
              <a:r>
                <a:rPr lang="en-US" sz="2200" baseline="30000" dirty="0"/>
                <a:t>nd</a:t>
              </a:r>
              <a:r>
                <a:rPr lang="en-US" sz="2200" dirty="0"/>
                <a:t> &amp; 3</a:t>
              </a:r>
              <a:r>
                <a:rPr lang="en-US" sz="2200" baseline="30000" dirty="0"/>
                <a:t>rd</a:t>
              </a:r>
              <a:r>
                <a:rPr lang="en-US" sz="2200" dirty="0"/>
                <a:t> EA Team meetings</a:t>
              </a:r>
            </a:p>
            <a:p>
              <a:pPr marL="691515" indent="-251460">
                <a:lnSpc>
                  <a:spcPct val="90000"/>
                </a:lnSpc>
                <a:spcBef>
                  <a:spcPts val="220"/>
                </a:spcBef>
                <a:buClr>
                  <a:schemeClr val="tx1"/>
                </a:buClr>
                <a:buSzPct val="125000"/>
                <a:buFontTx/>
                <a:buChar char="•"/>
              </a:pPr>
              <a:r>
                <a:rPr lang="en-US" sz="2200" dirty="0"/>
                <a:t>Select strategies</a:t>
              </a:r>
            </a:p>
            <a:p>
              <a:pPr marL="691515" indent="-251460">
                <a:lnSpc>
                  <a:spcPct val="90000"/>
                </a:lnSpc>
                <a:spcBef>
                  <a:spcPts val="220"/>
                </a:spcBef>
                <a:buClr>
                  <a:schemeClr val="tx1"/>
                </a:buClr>
                <a:buSzPct val="125000"/>
                <a:buFontTx/>
                <a:buChar char="•"/>
              </a:pPr>
              <a:r>
                <a:rPr lang="en-US" sz="2200" dirty="0"/>
                <a:t>Identify countermeasures</a:t>
              </a:r>
            </a:p>
            <a:p>
              <a:pPr marL="691515" indent="-251460">
                <a:lnSpc>
                  <a:spcPct val="90000"/>
                </a:lnSpc>
                <a:spcBef>
                  <a:spcPts val="220"/>
                </a:spcBef>
                <a:buClr>
                  <a:schemeClr val="tx1"/>
                </a:buClr>
                <a:buSzPct val="125000"/>
                <a:buFontTx/>
                <a:buChar char="•"/>
              </a:pPr>
              <a:r>
                <a:rPr lang="en-US" sz="2200" dirty="0"/>
                <a:t>Create the SHSP</a:t>
              </a:r>
              <a:r>
                <a:rPr lang="en-US" sz="1540" dirty="0">
                  <a:solidFill>
                    <a:schemeClr val="bg1"/>
                  </a:solidFill>
                </a:rPr>
                <a:t>	</a:t>
              </a:r>
            </a:p>
          </p:txBody>
        </p:sp>
      </p:grpSp>
      <p:grpSp>
        <p:nvGrpSpPr>
          <p:cNvPr id="15" name="Group 14"/>
          <p:cNvGrpSpPr/>
          <p:nvPr/>
        </p:nvGrpSpPr>
        <p:grpSpPr>
          <a:xfrm>
            <a:off x="2598419" y="2042161"/>
            <a:ext cx="5265389" cy="5172892"/>
            <a:chOff x="479440" y="2418101"/>
            <a:chExt cx="3063093" cy="3533132"/>
          </a:xfrm>
        </p:grpSpPr>
        <p:sp>
          <p:nvSpPr>
            <p:cNvPr id="16" name="Freeform 15"/>
            <p:cNvSpPr/>
            <p:nvPr/>
          </p:nvSpPr>
          <p:spPr>
            <a:xfrm>
              <a:off x="479440" y="2418101"/>
              <a:ext cx="3063093" cy="3376246"/>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rgbClr val="0070C0"/>
            </a:soli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grpSp>
          <p:nvGrpSpPr>
            <p:cNvPr id="17" name="Group 16"/>
            <p:cNvGrpSpPr/>
            <p:nvPr/>
          </p:nvGrpSpPr>
          <p:grpSpPr>
            <a:xfrm>
              <a:off x="976512" y="2442445"/>
              <a:ext cx="2246859" cy="3508788"/>
              <a:chOff x="976512" y="2442445"/>
              <a:chExt cx="2246859" cy="3508788"/>
            </a:xfrm>
          </p:grpSpPr>
          <p:sp>
            <p:nvSpPr>
              <p:cNvPr id="18" name="TextBox 17"/>
              <p:cNvSpPr txBox="1"/>
              <p:nvPr/>
            </p:nvSpPr>
            <p:spPr>
              <a:xfrm>
                <a:off x="976512" y="2442445"/>
                <a:ext cx="2071096" cy="895512"/>
              </a:xfrm>
              <a:prstGeom prst="rect">
                <a:avLst/>
              </a:prstGeom>
              <a:noFill/>
              <a:effectLst/>
            </p:spPr>
            <p:txBody>
              <a:bodyPr wrap="square" rtlCol="0">
                <a:spAutoFit/>
              </a:bodyPr>
              <a:lstStyle/>
              <a:p>
                <a:pPr algn="ctr"/>
                <a:endParaRPr lang="en-US" sz="1760" b="1" dirty="0">
                  <a:solidFill>
                    <a:srgbClr val="FFD243"/>
                  </a:solidFill>
                </a:endParaRPr>
              </a:p>
              <a:p>
                <a:pPr algn="ctr"/>
                <a:r>
                  <a:rPr lang="en-US" sz="2200" b="1" dirty="0">
                    <a:solidFill>
                      <a:srgbClr val="FFFF00"/>
                    </a:solidFill>
                  </a:rPr>
                  <a:t>Phase </a:t>
                </a:r>
                <a:r>
                  <a:rPr lang="en-US" sz="2200" b="1" dirty="0" smtClean="0">
                    <a:solidFill>
                      <a:srgbClr val="FFFF00"/>
                    </a:solidFill>
                  </a:rPr>
                  <a:t>II </a:t>
                </a:r>
                <a:endParaRPr lang="en-US" sz="2200" b="1" dirty="0">
                  <a:solidFill>
                    <a:srgbClr val="FFFF00"/>
                  </a:solidFill>
                </a:endParaRPr>
              </a:p>
              <a:p>
                <a:pPr algn="ctr"/>
                <a:r>
                  <a:rPr lang="en-US" sz="2200" b="1" dirty="0" smtClean="0">
                    <a:solidFill>
                      <a:srgbClr val="FFFF00"/>
                    </a:solidFill>
                  </a:rPr>
                  <a:t>Nov.–Dec.</a:t>
                </a:r>
                <a:endParaRPr lang="en-US" sz="2200" b="1" dirty="0">
                  <a:solidFill>
                    <a:srgbClr val="FFFF00"/>
                  </a:solidFill>
                </a:endParaRPr>
              </a:p>
              <a:p>
                <a:endParaRPr lang="en-US" sz="1760" b="1" dirty="0">
                  <a:solidFill>
                    <a:srgbClr val="FFFF00"/>
                  </a:solidFill>
                </a:endParaRPr>
              </a:p>
            </p:txBody>
          </p:sp>
          <p:sp>
            <p:nvSpPr>
              <p:cNvPr id="19" name="Rectangle 8"/>
              <p:cNvSpPr>
                <a:spLocks noChangeArrowheads="1"/>
              </p:cNvSpPr>
              <p:nvPr/>
            </p:nvSpPr>
            <p:spPr bwMode="auto">
              <a:xfrm>
                <a:off x="976512" y="3436633"/>
                <a:ext cx="2246859" cy="2514600"/>
              </a:xfrm>
              <a:prstGeom prst="rect">
                <a:avLst/>
              </a:prstGeom>
              <a:noFill/>
              <a:ln w="9525">
                <a:noFill/>
                <a:miter lim="800000"/>
                <a:headEnd/>
                <a:tailEnd/>
              </a:ln>
              <a:effectLst/>
            </p:spPr>
            <p:txBody>
              <a:bodyPr/>
              <a:lstStyle/>
              <a:p>
                <a:pPr marL="506413" indent="-254953">
                  <a:lnSpc>
                    <a:spcPct val="90000"/>
                  </a:lnSpc>
                  <a:spcBef>
                    <a:spcPts val="220"/>
                  </a:spcBef>
                  <a:buClr>
                    <a:schemeClr val="tx1"/>
                  </a:buClr>
                  <a:buSzPct val="125000"/>
                  <a:buFontTx/>
                  <a:buChar char="•"/>
                </a:pPr>
                <a:r>
                  <a:rPr lang="en-US" sz="2200" dirty="0" smtClean="0"/>
                  <a:t>Continue Outreach</a:t>
                </a:r>
                <a:endParaRPr lang="en-US" sz="2200" dirty="0"/>
              </a:p>
              <a:p>
                <a:pPr marL="506413" indent="-254953">
                  <a:lnSpc>
                    <a:spcPct val="90000"/>
                  </a:lnSpc>
                  <a:spcBef>
                    <a:spcPts val="220"/>
                  </a:spcBef>
                  <a:buClr>
                    <a:schemeClr val="tx1"/>
                  </a:buClr>
                  <a:buSzPct val="125000"/>
                  <a:buFontTx/>
                  <a:buChar char="•"/>
                </a:pPr>
                <a:r>
                  <a:rPr lang="en-US" sz="2200" dirty="0"/>
                  <a:t>Executive Committee (1</a:t>
                </a:r>
                <a:r>
                  <a:rPr lang="en-US" sz="2200" baseline="30000" dirty="0"/>
                  <a:t>st</a:t>
                </a:r>
                <a:r>
                  <a:rPr lang="en-US" sz="2200" dirty="0"/>
                  <a:t> meeting)</a:t>
                </a:r>
              </a:p>
              <a:p>
                <a:pPr marL="506413" indent="-254953">
                  <a:lnSpc>
                    <a:spcPct val="90000"/>
                  </a:lnSpc>
                  <a:spcBef>
                    <a:spcPts val="220"/>
                  </a:spcBef>
                  <a:buClr>
                    <a:schemeClr val="tx1"/>
                  </a:buClr>
                  <a:buSzPct val="125000"/>
                  <a:buFontTx/>
                  <a:buChar char="•"/>
                </a:pPr>
                <a:r>
                  <a:rPr lang="en-US" sz="2200" dirty="0"/>
                  <a:t>Stakeholder </a:t>
                </a:r>
                <a:r>
                  <a:rPr lang="en-US" sz="2200" dirty="0" smtClean="0"/>
                  <a:t>Group (1</a:t>
                </a:r>
                <a:r>
                  <a:rPr lang="en-US" sz="2200" baseline="30000" dirty="0" smtClean="0"/>
                  <a:t>st</a:t>
                </a:r>
                <a:r>
                  <a:rPr lang="en-US" sz="2200" dirty="0" smtClean="0"/>
                  <a:t> meeting)</a:t>
                </a:r>
                <a:endParaRPr lang="en-US" sz="2200" dirty="0"/>
              </a:p>
              <a:p>
                <a:pPr marL="506413" indent="-254953">
                  <a:lnSpc>
                    <a:spcPct val="90000"/>
                  </a:lnSpc>
                  <a:spcBef>
                    <a:spcPts val="220"/>
                  </a:spcBef>
                  <a:buClr>
                    <a:schemeClr val="tx1"/>
                  </a:buClr>
                  <a:buSzPct val="125000"/>
                  <a:buFontTx/>
                  <a:buChar char="•"/>
                </a:pPr>
                <a:r>
                  <a:rPr lang="en-US" sz="2200" dirty="0" smtClean="0"/>
                  <a:t>Continue Data Analysis</a:t>
                </a:r>
              </a:p>
              <a:p>
                <a:pPr marL="506413" indent="-254953">
                  <a:lnSpc>
                    <a:spcPct val="90000"/>
                  </a:lnSpc>
                  <a:spcBef>
                    <a:spcPts val="220"/>
                  </a:spcBef>
                  <a:buClr>
                    <a:schemeClr val="tx1"/>
                  </a:buClr>
                  <a:buSzPct val="125000"/>
                  <a:buFontTx/>
                  <a:buChar char="•"/>
                </a:pPr>
                <a:r>
                  <a:rPr lang="en-US" sz="2200" dirty="0" smtClean="0"/>
                  <a:t>Select Emphasis Areas</a:t>
                </a:r>
              </a:p>
              <a:p>
                <a:pPr marL="506413" indent="-254953">
                  <a:lnSpc>
                    <a:spcPct val="90000"/>
                  </a:lnSpc>
                  <a:spcBef>
                    <a:spcPts val="220"/>
                  </a:spcBef>
                  <a:buClr>
                    <a:schemeClr val="tx1"/>
                  </a:buClr>
                  <a:buSzPct val="125000"/>
                  <a:buFontTx/>
                  <a:buChar char="•"/>
                </a:pPr>
                <a:r>
                  <a:rPr lang="en-US" sz="2200" dirty="0" smtClean="0"/>
                  <a:t>Begin Forming Emphasis Area Teams</a:t>
                </a:r>
                <a:endParaRPr lang="en-US" sz="2200" dirty="0"/>
              </a:p>
            </p:txBody>
          </p:sp>
        </p:grpSp>
      </p:grpSp>
    </p:spTree>
    <p:extLst>
      <p:ext uri="{BB962C8B-B14F-4D97-AF65-F5344CB8AC3E}">
        <p14:creationId xmlns:p14="http://schemas.microsoft.com/office/powerpoint/2010/main" val="3847356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731567" y="496482"/>
            <a:ext cx="9235339" cy="970962"/>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119011 w 2175867"/>
              <a:gd name="connsiteY5" fmla="*/ 421394 h 870346"/>
              <a:gd name="connsiteX6" fmla="*/ 0 w 2175867"/>
              <a:gd name="connsiteY6" fmla="*/ 0 h 870346"/>
              <a:gd name="connsiteX0" fmla="*/ 0 w 2210358"/>
              <a:gd name="connsiteY0" fmla="*/ 0 h 870346"/>
              <a:gd name="connsiteX1" fmla="*/ 1947637 w 2210358"/>
              <a:gd name="connsiteY1" fmla="*/ 0 h 870346"/>
              <a:gd name="connsiteX2" fmla="*/ 2175867 w 2210358"/>
              <a:gd name="connsiteY2" fmla="*/ 435173 h 870346"/>
              <a:gd name="connsiteX3" fmla="*/ 1740694 w 2210358"/>
              <a:gd name="connsiteY3" fmla="*/ 870346 h 870346"/>
              <a:gd name="connsiteX4" fmla="*/ 0 w 2210358"/>
              <a:gd name="connsiteY4" fmla="*/ 870346 h 870346"/>
              <a:gd name="connsiteX5" fmla="*/ 119011 w 2210358"/>
              <a:gd name="connsiteY5" fmla="*/ 421394 h 870346"/>
              <a:gd name="connsiteX6" fmla="*/ 0 w 2210358"/>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31"/>
              <a:gd name="connsiteY0" fmla="*/ 0 h 870346"/>
              <a:gd name="connsiteX1" fmla="*/ 1947637 w 2176231"/>
              <a:gd name="connsiteY1" fmla="*/ 0 h 870346"/>
              <a:gd name="connsiteX2" fmla="*/ 2175867 w 2176231"/>
              <a:gd name="connsiteY2" fmla="*/ 435173 h 870346"/>
              <a:gd name="connsiteX3" fmla="*/ 1949903 w 2176231"/>
              <a:gd name="connsiteY3" fmla="*/ 870346 h 870346"/>
              <a:gd name="connsiteX4" fmla="*/ 0 w 2176231"/>
              <a:gd name="connsiteY4" fmla="*/ 870346 h 870346"/>
              <a:gd name="connsiteX5" fmla="*/ 119011 w 2176231"/>
              <a:gd name="connsiteY5" fmla="*/ 421394 h 870346"/>
              <a:gd name="connsiteX6" fmla="*/ 0 w 2176231"/>
              <a:gd name="connsiteY6" fmla="*/ 0 h 870346"/>
              <a:gd name="connsiteX0" fmla="*/ 0 w 2274509"/>
              <a:gd name="connsiteY0" fmla="*/ 0 h 870346"/>
              <a:gd name="connsiteX1" fmla="*/ 1947637 w 2274509"/>
              <a:gd name="connsiteY1" fmla="*/ 0 h 870346"/>
              <a:gd name="connsiteX2" fmla="*/ 1949903 w 2274509"/>
              <a:gd name="connsiteY2" fmla="*/ 870346 h 870346"/>
              <a:gd name="connsiteX3" fmla="*/ 0 w 2274509"/>
              <a:gd name="connsiteY3" fmla="*/ 870346 h 870346"/>
              <a:gd name="connsiteX4" fmla="*/ 119011 w 2274509"/>
              <a:gd name="connsiteY4" fmla="*/ 421394 h 870346"/>
              <a:gd name="connsiteX5" fmla="*/ 0 w 2274509"/>
              <a:gd name="connsiteY5"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2916"/>
              <a:gd name="connsiteY0" fmla="*/ 0 h 870346"/>
              <a:gd name="connsiteX1" fmla="*/ 1947637 w 2312916"/>
              <a:gd name="connsiteY1" fmla="*/ 0 h 870346"/>
              <a:gd name="connsiteX2" fmla="*/ 2191676 w 2312916"/>
              <a:gd name="connsiteY2" fmla="*/ 420260 h 870346"/>
              <a:gd name="connsiteX3" fmla="*/ 1949903 w 2312916"/>
              <a:gd name="connsiteY3" fmla="*/ 870346 h 870346"/>
              <a:gd name="connsiteX4" fmla="*/ 0 w 2312916"/>
              <a:gd name="connsiteY4" fmla="*/ 870346 h 870346"/>
              <a:gd name="connsiteX5" fmla="*/ 119011 w 2312916"/>
              <a:gd name="connsiteY5" fmla="*/ 421394 h 870346"/>
              <a:gd name="connsiteX6" fmla="*/ 0 w 231291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79495 w 2191676"/>
              <a:gd name="connsiteY5" fmla="*/ 427246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201291 w 2191676"/>
              <a:gd name="connsiteY5" fmla="*/ 427246 h 870346"/>
              <a:gd name="connsiteX6" fmla="*/ 0 w 2191676"/>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1676" h="870346">
                <a:moveTo>
                  <a:pt x="0" y="0"/>
                </a:moveTo>
                <a:lnTo>
                  <a:pt x="1947637" y="0"/>
                </a:lnTo>
                <a:cubicBezTo>
                  <a:pt x="2175867" y="393851"/>
                  <a:pt x="2115131" y="282091"/>
                  <a:pt x="2191676" y="420260"/>
                </a:cubicBezTo>
                <a:cubicBezTo>
                  <a:pt x="2120199" y="558428"/>
                  <a:pt x="2178741" y="455479"/>
                  <a:pt x="1949903" y="870346"/>
                </a:cubicBezTo>
                <a:lnTo>
                  <a:pt x="0" y="870346"/>
                </a:lnTo>
                <a:lnTo>
                  <a:pt x="201291" y="427246"/>
                </a:lnTo>
                <a:lnTo>
                  <a:pt x="0" y="0"/>
                </a:lnTo>
                <a:close/>
              </a:path>
            </a:pathLst>
          </a:custGeom>
          <a:gradFill>
            <a:gsLst>
              <a:gs pos="0">
                <a:srgbClr val="0C2E48"/>
              </a:gs>
              <a:gs pos="50000">
                <a:srgbClr val="16466B"/>
              </a:gs>
              <a:gs pos="100000">
                <a:srgbClr val="1C5581"/>
              </a:gs>
            </a:gsLst>
            <a:lin ang="16200000" scaled="1"/>
          </a:gra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2" name="Title 1"/>
          <p:cNvSpPr>
            <a:spLocks noGrp="1"/>
          </p:cNvSpPr>
          <p:nvPr>
            <p:ph type="title"/>
          </p:nvPr>
        </p:nvSpPr>
        <p:spPr>
          <a:xfrm rot="10800000" flipV="1">
            <a:off x="457250" y="511419"/>
            <a:ext cx="9265870" cy="956024"/>
          </a:xfrm>
        </p:spPr>
        <p:txBody>
          <a:bodyPr>
            <a:normAutofit/>
          </a:bodyPr>
          <a:lstStyle/>
          <a:p>
            <a:r>
              <a:rPr lang="en-US" sz="4000" dirty="0" smtClean="0"/>
              <a:t>SHSP Timeline:  Outreach and Input</a:t>
            </a:r>
            <a:endParaRPr lang="en-US" sz="4000" dirty="0"/>
          </a:p>
        </p:txBody>
      </p:sp>
      <p:sp>
        <p:nvSpPr>
          <p:cNvPr id="15" name="Freeform 14"/>
          <p:cNvSpPr/>
          <p:nvPr/>
        </p:nvSpPr>
        <p:spPr>
          <a:xfrm>
            <a:off x="2598420" y="1984111"/>
            <a:ext cx="5173950" cy="4943193"/>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rgbClr val="0070C0"/>
          </a:soli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9" name="TextBox 8"/>
          <p:cNvSpPr txBox="1"/>
          <p:nvPr/>
        </p:nvSpPr>
        <p:spPr>
          <a:xfrm>
            <a:off x="2754574" y="1988537"/>
            <a:ext cx="4554359" cy="1311128"/>
          </a:xfrm>
          <a:prstGeom prst="rect">
            <a:avLst/>
          </a:prstGeom>
          <a:noFill/>
          <a:effectLst/>
        </p:spPr>
        <p:txBody>
          <a:bodyPr wrap="square" rtlCol="0">
            <a:spAutoFit/>
          </a:bodyPr>
          <a:lstStyle/>
          <a:p>
            <a:pPr algn="ctr"/>
            <a:endParaRPr lang="en-US" sz="1760" b="1" dirty="0">
              <a:solidFill>
                <a:srgbClr val="FFD243"/>
              </a:solidFill>
            </a:endParaRPr>
          </a:p>
          <a:p>
            <a:pPr algn="ctr"/>
            <a:r>
              <a:rPr lang="en-US" sz="2200" b="1" dirty="0">
                <a:solidFill>
                  <a:srgbClr val="FFFF00"/>
                </a:solidFill>
              </a:rPr>
              <a:t>Phase </a:t>
            </a:r>
            <a:r>
              <a:rPr lang="en-US" sz="2200" b="1" dirty="0" smtClean="0">
                <a:solidFill>
                  <a:srgbClr val="FFFF00"/>
                </a:solidFill>
              </a:rPr>
              <a:t>III</a:t>
            </a:r>
            <a:endParaRPr lang="en-US" sz="2200" b="1" dirty="0">
              <a:solidFill>
                <a:srgbClr val="FFFF00"/>
              </a:solidFill>
            </a:endParaRPr>
          </a:p>
          <a:p>
            <a:pPr algn="ctr"/>
            <a:r>
              <a:rPr lang="en-US" sz="2200" b="1" dirty="0" smtClean="0">
                <a:solidFill>
                  <a:srgbClr val="FFFF00"/>
                </a:solidFill>
              </a:rPr>
              <a:t>Jan.–May.</a:t>
            </a:r>
            <a:endParaRPr lang="en-US" sz="2200" b="1" dirty="0">
              <a:solidFill>
                <a:srgbClr val="FFFF00"/>
              </a:solidFill>
            </a:endParaRPr>
          </a:p>
          <a:p>
            <a:endParaRPr lang="en-US" sz="1760" b="1" dirty="0">
              <a:solidFill>
                <a:srgbClr val="FFD243"/>
              </a:solidFill>
            </a:endParaRPr>
          </a:p>
        </p:txBody>
      </p:sp>
      <p:sp>
        <p:nvSpPr>
          <p:cNvPr id="10" name="Rectangle 9"/>
          <p:cNvSpPr>
            <a:spLocks noChangeArrowheads="1"/>
          </p:cNvSpPr>
          <p:nvPr/>
        </p:nvSpPr>
        <p:spPr bwMode="auto">
          <a:xfrm>
            <a:off x="3108980" y="2971810"/>
            <a:ext cx="4102923" cy="3326060"/>
          </a:xfrm>
          <a:prstGeom prst="rect">
            <a:avLst/>
          </a:prstGeom>
          <a:noFill/>
          <a:ln w="9525">
            <a:noFill/>
            <a:miter lim="800000"/>
            <a:headEnd/>
            <a:tailEnd/>
          </a:ln>
          <a:effectLst/>
        </p:spPr>
        <p:txBody>
          <a:bodyPr/>
          <a:lstStyle/>
          <a:p>
            <a:pPr marL="691515" indent="-251460">
              <a:lnSpc>
                <a:spcPct val="90000"/>
              </a:lnSpc>
              <a:spcBef>
                <a:spcPts val="220"/>
              </a:spcBef>
              <a:buClr>
                <a:schemeClr val="tx1"/>
              </a:buClr>
              <a:buSzPct val="125000"/>
              <a:buFontTx/>
              <a:buChar char="•"/>
            </a:pPr>
            <a:r>
              <a:rPr lang="en-US" sz="2200" dirty="0"/>
              <a:t>Develop </a:t>
            </a:r>
            <a:r>
              <a:rPr lang="en-US" sz="2200" dirty="0" smtClean="0"/>
              <a:t>Vision</a:t>
            </a:r>
            <a:r>
              <a:rPr lang="en-US" sz="2200" dirty="0"/>
              <a:t>, </a:t>
            </a:r>
            <a:r>
              <a:rPr lang="en-US" sz="2200" dirty="0" smtClean="0"/>
              <a:t>Mission</a:t>
            </a:r>
            <a:r>
              <a:rPr lang="en-US" sz="2200" dirty="0"/>
              <a:t>, and </a:t>
            </a:r>
            <a:r>
              <a:rPr lang="en-US" sz="2200" dirty="0" smtClean="0"/>
              <a:t>Brand </a:t>
            </a:r>
            <a:endParaRPr lang="en-US" sz="2200" dirty="0"/>
          </a:p>
          <a:p>
            <a:pPr marL="691515" indent="-251460">
              <a:lnSpc>
                <a:spcPct val="90000"/>
              </a:lnSpc>
              <a:spcBef>
                <a:spcPts val="220"/>
              </a:spcBef>
              <a:buClr>
                <a:schemeClr val="tx1"/>
              </a:buClr>
              <a:buSzPct val="125000"/>
              <a:buFontTx/>
              <a:buChar char="•"/>
            </a:pPr>
            <a:r>
              <a:rPr lang="en-US" sz="2200" dirty="0"/>
              <a:t>Set S</a:t>
            </a:r>
            <a:r>
              <a:rPr lang="en-US" sz="2200" dirty="0" smtClean="0"/>
              <a:t>tatewide Goals </a:t>
            </a:r>
            <a:r>
              <a:rPr lang="en-US" sz="2200" dirty="0"/>
              <a:t>(2</a:t>
            </a:r>
            <a:r>
              <a:rPr lang="en-US" sz="2200" baseline="30000" dirty="0"/>
              <a:t>nd</a:t>
            </a:r>
            <a:r>
              <a:rPr lang="en-US" sz="2200" dirty="0"/>
              <a:t> Ex. Com. </a:t>
            </a:r>
            <a:r>
              <a:rPr lang="en-US" sz="2200" dirty="0" smtClean="0"/>
              <a:t>Meeting</a:t>
            </a:r>
            <a:r>
              <a:rPr lang="en-US" sz="2200" dirty="0"/>
              <a:t>)</a:t>
            </a:r>
          </a:p>
          <a:p>
            <a:pPr marL="691515" indent="-251460">
              <a:lnSpc>
                <a:spcPct val="90000"/>
              </a:lnSpc>
              <a:spcBef>
                <a:spcPts val="220"/>
              </a:spcBef>
              <a:buClr>
                <a:schemeClr val="tx1"/>
              </a:buClr>
              <a:buSzPct val="125000"/>
              <a:buFontTx/>
              <a:buChar char="•"/>
            </a:pPr>
            <a:r>
              <a:rPr lang="en-US" sz="2200" dirty="0"/>
              <a:t>Facilitate Emphasis Area Team </a:t>
            </a:r>
            <a:r>
              <a:rPr lang="en-US" sz="2200" dirty="0" smtClean="0"/>
              <a:t>Meetings</a:t>
            </a:r>
            <a:r>
              <a:rPr lang="en-US" sz="1540" dirty="0">
                <a:solidFill>
                  <a:schemeClr val="bg1"/>
                </a:solidFill>
              </a:rPr>
              <a:t>	</a:t>
            </a:r>
          </a:p>
          <a:p>
            <a:pPr marL="691515" indent="-251460">
              <a:lnSpc>
                <a:spcPct val="90000"/>
              </a:lnSpc>
              <a:spcBef>
                <a:spcPts val="220"/>
              </a:spcBef>
              <a:buClr>
                <a:schemeClr val="tx1"/>
              </a:buClr>
              <a:buSzPct val="125000"/>
              <a:buFontTx/>
              <a:buChar char="•"/>
            </a:pPr>
            <a:r>
              <a:rPr lang="en-US" sz="2200" dirty="0" smtClean="0"/>
              <a:t>Schedule </a:t>
            </a:r>
            <a:r>
              <a:rPr lang="en-US" sz="2200" dirty="0"/>
              <a:t>and </a:t>
            </a:r>
            <a:r>
              <a:rPr lang="en-US" sz="2200" dirty="0" smtClean="0"/>
              <a:t>Facilitate Regional Workshops</a:t>
            </a:r>
            <a:endParaRPr lang="en-US" sz="2200" dirty="0"/>
          </a:p>
          <a:p>
            <a:pPr marL="691515" indent="-251460">
              <a:lnSpc>
                <a:spcPct val="90000"/>
              </a:lnSpc>
              <a:spcBef>
                <a:spcPts val="220"/>
              </a:spcBef>
              <a:buClr>
                <a:schemeClr val="tx1"/>
              </a:buClr>
              <a:buSzPct val="125000"/>
              <a:buFontTx/>
              <a:buChar char="•"/>
            </a:pPr>
            <a:r>
              <a:rPr lang="en-US" sz="2200" dirty="0"/>
              <a:t>Continue </a:t>
            </a:r>
            <a:r>
              <a:rPr lang="en-US" sz="2200" dirty="0" smtClean="0"/>
              <a:t>Data Analysis </a:t>
            </a:r>
            <a:r>
              <a:rPr lang="en-US" sz="2200" dirty="0"/>
              <a:t>and </a:t>
            </a:r>
            <a:r>
              <a:rPr lang="en-US" sz="2200" dirty="0" smtClean="0"/>
              <a:t>Outreach</a:t>
            </a:r>
            <a:endParaRPr lang="en-US" sz="2200" dirty="0"/>
          </a:p>
        </p:txBody>
      </p:sp>
    </p:spTree>
    <p:extLst>
      <p:ext uri="{BB962C8B-B14F-4D97-AF65-F5344CB8AC3E}">
        <p14:creationId xmlns:p14="http://schemas.microsoft.com/office/powerpoint/2010/main" val="1731989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754381" y="511419"/>
            <a:ext cx="8710877" cy="970962"/>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119011 w 2175867"/>
              <a:gd name="connsiteY5" fmla="*/ 421394 h 870346"/>
              <a:gd name="connsiteX6" fmla="*/ 0 w 2175867"/>
              <a:gd name="connsiteY6" fmla="*/ 0 h 870346"/>
              <a:gd name="connsiteX0" fmla="*/ 0 w 2210358"/>
              <a:gd name="connsiteY0" fmla="*/ 0 h 870346"/>
              <a:gd name="connsiteX1" fmla="*/ 1947637 w 2210358"/>
              <a:gd name="connsiteY1" fmla="*/ 0 h 870346"/>
              <a:gd name="connsiteX2" fmla="*/ 2175867 w 2210358"/>
              <a:gd name="connsiteY2" fmla="*/ 435173 h 870346"/>
              <a:gd name="connsiteX3" fmla="*/ 1740694 w 2210358"/>
              <a:gd name="connsiteY3" fmla="*/ 870346 h 870346"/>
              <a:gd name="connsiteX4" fmla="*/ 0 w 2210358"/>
              <a:gd name="connsiteY4" fmla="*/ 870346 h 870346"/>
              <a:gd name="connsiteX5" fmla="*/ 119011 w 2210358"/>
              <a:gd name="connsiteY5" fmla="*/ 421394 h 870346"/>
              <a:gd name="connsiteX6" fmla="*/ 0 w 2210358"/>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31"/>
              <a:gd name="connsiteY0" fmla="*/ 0 h 870346"/>
              <a:gd name="connsiteX1" fmla="*/ 1947637 w 2176231"/>
              <a:gd name="connsiteY1" fmla="*/ 0 h 870346"/>
              <a:gd name="connsiteX2" fmla="*/ 2175867 w 2176231"/>
              <a:gd name="connsiteY2" fmla="*/ 435173 h 870346"/>
              <a:gd name="connsiteX3" fmla="*/ 1949903 w 2176231"/>
              <a:gd name="connsiteY3" fmla="*/ 870346 h 870346"/>
              <a:gd name="connsiteX4" fmla="*/ 0 w 2176231"/>
              <a:gd name="connsiteY4" fmla="*/ 870346 h 870346"/>
              <a:gd name="connsiteX5" fmla="*/ 119011 w 2176231"/>
              <a:gd name="connsiteY5" fmla="*/ 421394 h 870346"/>
              <a:gd name="connsiteX6" fmla="*/ 0 w 2176231"/>
              <a:gd name="connsiteY6" fmla="*/ 0 h 870346"/>
              <a:gd name="connsiteX0" fmla="*/ 0 w 2274509"/>
              <a:gd name="connsiteY0" fmla="*/ 0 h 870346"/>
              <a:gd name="connsiteX1" fmla="*/ 1947637 w 2274509"/>
              <a:gd name="connsiteY1" fmla="*/ 0 h 870346"/>
              <a:gd name="connsiteX2" fmla="*/ 1949903 w 2274509"/>
              <a:gd name="connsiteY2" fmla="*/ 870346 h 870346"/>
              <a:gd name="connsiteX3" fmla="*/ 0 w 2274509"/>
              <a:gd name="connsiteY3" fmla="*/ 870346 h 870346"/>
              <a:gd name="connsiteX4" fmla="*/ 119011 w 2274509"/>
              <a:gd name="connsiteY4" fmla="*/ 421394 h 870346"/>
              <a:gd name="connsiteX5" fmla="*/ 0 w 2274509"/>
              <a:gd name="connsiteY5"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2916"/>
              <a:gd name="connsiteY0" fmla="*/ 0 h 870346"/>
              <a:gd name="connsiteX1" fmla="*/ 1947637 w 2312916"/>
              <a:gd name="connsiteY1" fmla="*/ 0 h 870346"/>
              <a:gd name="connsiteX2" fmla="*/ 2191676 w 2312916"/>
              <a:gd name="connsiteY2" fmla="*/ 420260 h 870346"/>
              <a:gd name="connsiteX3" fmla="*/ 1949903 w 2312916"/>
              <a:gd name="connsiteY3" fmla="*/ 870346 h 870346"/>
              <a:gd name="connsiteX4" fmla="*/ 0 w 2312916"/>
              <a:gd name="connsiteY4" fmla="*/ 870346 h 870346"/>
              <a:gd name="connsiteX5" fmla="*/ 119011 w 2312916"/>
              <a:gd name="connsiteY5" fmla="*/ 421394 h 870346"/>
              <a:gd name="connsiteX6" fmla="*/ 0 w 231291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79495 w 2191676"/>
              <a:gd name="connsiteY5" fmla="*/ 427246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201291 w 2191676"/>
              <a:gd name="connsiteY5" fmla="*/ 427246 h 870346"/>
              <a:gd name="connsiteX6" fmla="*/ 0 w 2191676"/>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1676" h="870346">
                <a:moveTo>
                  <a:pt x="0" y="0"/>
                </a:moveTo>
                <a:lnTo>
                  <a:pt x="1947637" y="0"/>
                </a:lnTo>
                <a:cubicBezTo>
                  <a:pt x="2175867" y="393851"/>
                  <a:pt x="2115131" y="282091"/>
                  <a:pt x="2191676" y="420260"/>
                </a:cubicBezTo>
                <a:cubicBezTo>
                  <a:pt x="2120199" y="558428"/>
                  <a:pt x="2178741" y="455479"/>
                  <a:pt x="1949903" y="870346"/>
                </a:cubicBezTo>
                <a:lnTo>
                  <a:pt x="0" y="870346"/>
                </a:lnTo>
                <a:lnTo>
                  <a:pt x="201291" y="427246"/>
                </a:lnTo>
                <a:lnTo>
                  <a:pt x="0" y="0"/>
                </a:lnTo>
                <a:close/>
              </a:path>
            </a:pathLst>
          </a:custGeom>
          <a:gradFill>
            <a:gsLst>
              <a:gs pos="0">
                <a:srgbClr val="0C2E48"/>
              </a:gs>
              <a:gs pos="50000">
                <a:srgbClr val="16466B"/>
              </a:gs>
              <a:gs pos="100000">
                <a:srgbClr val="1C5581"/>
              </a:gs>
            </a:gsLst>
            <a:lin ang="16200000" scaled="1"/>
          </a:gra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2" name="Title 1"/>
          <p:cNvSpPr>
            <a:spLocks noGrp="1"/>
          </p:cNvSpPr>
          <p:nvPr>
            <p:ph type="title"/>
          </p:nvPr>
        </p:nvSpPr>
        <p:spPr>
          <a:xfrm rot="10800000" flipV="1">
            <a:off x="670560" y="511419"/>
            <a:ext cx="9052560" cy="956024"/>
          </a:xfrm>
        </p:spPr>
        <p:txBody>
          <a:bodyPr>
            <a:normAutofit/>
          </a:bodyPr>
          <a:lstStyle/>
          <a:p>
            <a:r>
              <a:rPr lang="en-US" sz="4000" dirty="0" smtClean="0"/>
              <a:t>SHSP Timeline:  The Challenge</a:t>
            </a:r>
            <a:endParaRPr lang="en-US" sz="4000" dirty="0"/>
          </a:p>
        </p:txBody>
      </p:sp>
      <p:sp>
        <p:nvSpPr>
          <p:cNvPr id="4" name="Freeform 3"/>
          <p:cNvSpPr/>
          <p:nvPr/>
        </p:nvSpPr>
        <p:spPr>
          <a:xfrm>
            <a:off x="527385" y="2789148"/>
            <a:ext cx="3369402" cy="3713871"/>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rgbClr val="0070C0"/>
          </a:soli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5" name="Freeform 4"/>
          <p:cNvSpPr/>
          <p:nvPr/>
        </p:nvSpPr>
        <p:spPr>
          <a:xfrm>
            <a:off x="3328460" y="2774211"/>
            <a:ext cx="3367040" cy="3713871"/>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rgbClr val="0070C0"/>
          </a:soli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6" name="Freeform 5"/>
          <p:cNvSpPr/>
          <p:nvPr/>
        </p:nvSpPr>
        <p:spPr>
          <a:xfrm>
            <a:off x="6174992" y="2789148"/>
            <a:ext cx="3367040" cy="3713871"/>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rgbClr val="0070C0"/>
          </a:soli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7" name="TextBox 6"/>
          <p:cNvSpPr txBox="1"/>
          <p:nvPr/>
        </p:nvSpPr>
        <p:spPr>
          <a:xfrm>
            <a:off x="1257300" y="3835544"/>
            <a:ext cx="2278206" cy="1649682"/>
          </a:xfrm>
          <a:prstGeom prst="rect">
            <a:avLst/>
          </a:prstGeom>
          <a:noFill/>
          <a:effectLst/>
        </p:spPr>
        <p:txBody>
          <a:bodyPr wrap="square" rtlCol="0">
            <a:spAutoFit/>
          </a:bodyPr>
          <a:lstStyle/>
          <a:p>
            <a:pPr algn="ctr"/>
            <a:endParaRPr lang="en-US" sz="1760" b="1" dirty="0">
              <a:solidFill>
                <a:srgbClr val="FFD243"/>
              </a:solidFill>
            </a:endParaRPr>
          </a:p>
          <a:p>
            <a:pPr algn="ctr"/>
            <a:r>
              <a:rPr lang="en-US" sz="2200" b="1" dirty="0">
                <a:solidFill>
                  <a:srgbClr val="FFFF00"/>
                </a:solidFill>
              </a:rPr>
              <a:t>Phase IV </a:t>
            </a:r>
          </a:p>
          <a:p>
            <a:pPr algn="ctr"/>
            <a:r>
              <a:rPr lang="en-US" sz="2200" b="1" dirty="0" smtClean="0">
                <a:solidFill>
                  <a:srgbClr val="FFFF00"/>
                </a:solidFill>
              </a:rPr>
              <a:t>June–Sept</a:t>
            </a:r>
            <a:r>
              <a:rPr lang="en-US" sz="2200" b="1" dirty="0">
                <a:solidFill>
                  <a:srgbClr val="FFFF00"/>
                </a:solidFill>
              </a:rPr>
              <a:t>.</a:t>
            </a:r>
          </a:p>
          <a:p>
            <a:pPr algn="ctr"/>
            <a:r>
              <a:rPr lang="en-US" sz="2200" b="1" i="1" dirty="0">
                <a:solidFill>
                  <a:srgbClr val="FFFF00"/>
                </a:solidFill>
              </a:rPr>
              <a:t>Wrapping </a:t>
            </a:r>
            <a:r>
              <a:rPr lang="en-US" sz="2200" b="1" i="1" dirty="0" smtClean="0">
                <a:solidFill>
                  <a:srgbClr val="FFFF00"/>
                </a:solidFill>
              </a:rPr>
              <a:t>It Up</a:t>
            </a:r>
            <a:endParaRPr lang="en-US" sz="2200" b="1" i="1" dirty="0">
              <a:solidFill>
                <a:srgbClr val="FFFF00"/>
              </a:solidFill>
            </a:endParaRPr>
          </a:p>
          <a:p>
            <a:endParaRPr lang="en-US" sz="1760" b="1" dirty="0">
              <a:solidFill>
                <a:srgbClr val="FFFF00"/>
              </a:solidFill>
            </a:endParaRPr>
          </a:p>
        </p:txBody>
      </p:sp>
      <p:sp>
        <p:nvSpPr>
          <p:cNvPr id="9" name="TextBox 8"/>
          <p:cNvSpPr txBox="1"/>
          <p:nvPr/>
        </p:nvSpPr>
        <p:spPr>
          <a:xfrm>
            <a:off x="3532680" y="3801688"/>
            <a:ext cx="3154276" cy="1649682"/>
          </a:xfrm>
          <a:prstGeom prst="rect">
            <a:avLst/>
          </a:prstGeom>
          <a:noFill/>
          <a:effectLst/>
        </p:spPr>
        <p:txBody>
          <a:bodyPr wrap="square" rtlCol="0">
            <a:spAutoFit/>
          </a:bodyPr>
          <a:lstStyle/>
          <a:p>
            <a:pPr algn="ctr"/>
            <a:endParaRPr lang="en-US" sz="1760" b="1" dirty="0">
              <a:solidFill>
                <a:srgbClr val="FFD243"/>
              </a:solidFill>
            </a:endParaRPr>
          </a:p>
          <a:p>
            <a:pPr algn="ctr"/>
            <a:r>
              <a:rPr lang="en-US" sz="2200" b="1" dirty="0">
                <a:solidFill>
                  <a:srgbClr val="FFFF00"/>
                </a:solidFill>
              </a:rPr>
              <a:t>Phase V</a:t>
            </a:r>
          </a:p>
          <a:p>
            <a:pPr algn="ctr"/>
            <a:r>
              <a:rPr lang="en-US" sz="2200" b="1" dirty="0">
                <a:solidFill>
                  <a:srgbClr val="FFFF00"/>
                </a:solidFill>
              </a:rPr>
              <a:t>Oct</a:t>
            </a:r>
            <a:r>
              <a:rPr lang="en-US" sz="2200" b="1" dirty="0" smtClean="0">
                <a:solidFill>
                  <a:srgbClr val="FFFF00"/>
                </a:solidFill>
              </a:rPr>
              <a:t>.–Dec</a:t>
            </a:r>
            <a:r>
              <a:rPr lang="en-US" sz="2200" b="1" dirty="0">
                <a:solidFill>
                  <a:srgbClr val="FFFF00"/>
                </a:solidFill>
              </a:rPr>
              <a:t>.</a:t>
            </a:r>
          </a:p>
          <a:p>
            <a:pPr algn="ctr"/>
            <a:r>
              <a:rPr lang="en-US" sz="2200" b="1" i="1" dirty="0">
                <a:solidFill>
                  <a:srgbClr val="FFFF00"/>
                </a:solidFill>
              </a:rPr>
              <a:t>Building Support</a:t>
            </a:r>
          </a:p>
          <a:p>
            <a:endParaRPr lang="en-US" sz="1760" b="1" dirty="0">
              <a:solidFill>
                <a:srgbClr val="FFD243"/>
              </a:solidFill>
            </a:endParaRPr>
          </a:p>
        </p:txBody>
      </p:sp>
      <p:sp>
        <p:nvSpPr>
          <p:cNvPr id="11" name="TextBox 10"/>
          <p:cNvSpPr txBox="1"/>
          <p:nvPr/>
        </p:nvSpPr>
        <p:spPr>
          <a:xfrm>
            <a:off x="6789421" y="3761714"/>
            <a:ext cx="2431036" cy="2597634"/>
          </a:xfrm>
          <a:prstGeom prst="rect">
            <a:avLst/>
          </a:prstGeom>
          <a:noFill/>
          <a:effectLst/>
        </p:spPr>
        <p:txBody>
          <a:bodyPr wrap="square" rtlCol="0">
            <a:spAutoFit/>
          </a:bodyPr>
          <a:lstStyle/>
          <a:p>
            <a:pPr algn="ctr"/>
            <a:endParaRPr lang="en-US" sz="1760" b="1" dirty="0">
              <a:solidFill>
                <a:srgbClr val="FFD243"/>
              </a:solidFill>
            </a:endParaRPr>
          </a:p>
          <a:p>
            <a:pPr algn="ctr"/>
            <a:r>
              <a:rPr lang="en-US" sz="2200" b="1" dirty="0">
                <a:solidFill>
                  <a:srgbClr val="FFFF00"/>
                </a:solidFill>
              </a:rPr>
              <a:t>Phase VI</a:t>
            </a:r>
            <a:endParaRPr lang="en-US" sz="1760" b="1" dirty="0">
              <a:solidFill>
                <a:srgbClr val="FFFF00"/>
              </a:solidFill>
            </a:endParaRPr>
          </a:p>
          <a:p>
            <a:pPr algn="ctr"/>
            <a:r>
              <a:rPr lang="en-US" sz="2200" b="1" dirty="0">
                <a:solidFill>
                  <a:srgbClr val="FFFF00"/>
                </a:solidFill>
              </a:rPr>
              <a:t>Jan. </a:t>
            </a:r>
            <a:r>
              <a:rPr lang="en-US" sz="2200" b="1" dirty="0" smtClean="0">
                <a:solidFill>
                  <a:srgbClr val="FFFF00"/>
                </a:solidFill>
              </a:rPr>
              <a:t> </a:t>
            </a:r>
            <a:endParaRPr lang="en-US" sz="2200" b="1" dirty="0">
              <a:solidFill>
                <a:srgbClr val="FFFF00"/>
              </a:solidFill>
            </a:endParaRPr>
          </a:p>
          <a:p>
            <a:pPr algn="ctr"/>
            <a:r>
              <a:rPr lang="en-US" sz="2200" b="1" i="1" dirty="0">
                <a:solidFill>
                  <a:srgbClr val="FFFF00"/>
                </a:solidFill>
              </a:rPr>
              <a:t>Continuing the </a:t>
            </a:r>
            <a:r>
              <a:rPr lang="en-US" sz="2200" b="1" i="1" dirty="0" smtClean="0">
                <a:solidFill>
                  <a:srgbClr val="FFFF00"/>
                </a:solidFill>
              </a:rPr>
              <a:t>Journey</a:t>
            </a:r>
            <a:endParaRPr lang="en-US" sz="2200" b="1" i="1" dirty="0">
              <a:solidFill>
                <a:srgbClr val="FFFF00"/>
              </a:solidFill>
            </a:endParaRPr>
          </a:p>
          <a:p>
            <a:pPr algn="ctr"/>
            <a:endParaRPr lang="en-US" sz="2200" b="1" dirty="0">
              <a:solidFill>
                <a:srgbClr val="FFD243"/>
              </a:solidFill>
            </a:endParaRPr>
          </a:p>
          <a:p>
            <a:pPr algn="ctr"/>
            <a:endParaRPr lang="en-US" sz="1760" b="1" dirty="0">
              <a:solidFill>
                <a:srgbClr val="FFD243"/>
              </a:solidFill>
            </a:endParaRPr>
          </a:p>
          <a:p>
            <a:endParaRPr lang="en-US" sz="1760" b="1" dirty="0">
              <a:solidFill>
                <a:srgbClr val="FFD243"/>
              </a:solidFill>
            </a:endParaRPr>
          </a:p>
        </p:txBody>
      </p:sp>
      <p:sp>
        <p:nvSpPr>
          <p:cNvPr id="10" name="Right Arrow 9"/>
          <p:cNvSpPr/>
          <p:nvPr/>
        </p:nvSpPr>
        <p:spPr>
          <a:xfrm>
            <a:off x="8321004" y="4526273"/>
            <a:ext cx="254275" cy="15923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821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754381" y="511419"/>
            <a:ext cx="8710877" cy="970962"/>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119011 w 2175867"/>
              <a:gd name="connsiteY5" fmla="*/ 421394 h 870346"/>
              <a:gd name="connsiteX6" fmla="*/ 0 w 2175867"/>
              <a:gd name="connsiteY6" fmla="*/ 0 h 870346"/>
              <a:gd name="connsiteX0" fmla="*/ 0 w 2210358"/>
              <a:gd name="connsiteY0" fmla="*/ 0 h 870346"/>
              <a:gd name="connsiteX1" fmla="*/ 1947637 w 2210358"/>
              <a:gd name="connsiteY1" fmla="*/ 0 h 870346"/>
              <a:gd name="connsiteX2" fmla="*/ 2175867 w 2210358"/>
              <a:gd name="connsiteY2" fmla="*/ 435173 h 870346"/>
              <a:gd name="connsiteX3" fmla="*/ 1740694 w 2210358"/>
              <a:gd name="connsiteY3" fmla="*/ 870346 h 870346"/>
              <a:gd name="connsiteX4" fmla="*/ 0 w 2210358"/>
              <a:gd name="connsiteY4" fmla="*/ 870346 h 870346"/>
              <a:gd name="connsiteX5" fmla="*/ 119011 w 2210358"/>
              <a:gd name="connsiteY5" fmla="*/ 421394 h 870346"/>
              <a:gd name="connsiteX6" fmla="*/ 0 w 2210358"/>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31"/>
              <a:gd name="connsiteY0" fmla="*/ 0 h 870346"/>
              <a:gd name="connsiteX1" fmla="*/ 1947637 w 2176231"/>
              <a:gd name="connsiteY1" fmla="*/ 0 h 870346"/>
              <a:gd name="connsiteX2" fmla="*/ 2175867 w 2176231"/>
              <a:gd name="connsiteY2" fmla="*/ 435173 h 870346"/>
              <a:gd name="connsiteX3" fmla="*/ 1949903 w 2176231"/>
              <a:gd name="connsiteY3" fmla="*/ 870346 h 870346"/>
              <a:gd name="connsiteX4" fmla="*/ 0 w 2176231"/>
              <a:gd name="connsiteY4" fmla="*/ 870346 h 870346"/>
              <a:gd name="connsiteX5" fmla="*/ 119011 w 2176231"/>
              <a:gd name="connsiteY5" fmla="*/ 421394 h 870346"/>
              <a:gd name="connsiteX6" fmla="*/ 0 w 2176231"/>
              <a:gd name="connsiteY6" fmla="*/ 0 h 870346"/>
              <a:gd name="connsiteX0" fmla="*/ 0 w 2274509"/>
              <a:gd name="connsiteY0" fmla="*/ 0 h 870346"/>
              <a:gd name="connsiteX1" fmla="*/ 1947637 w 2274509"/>
              <a:gd name="connsiteY1" fmla="*/ 0 h 870346"/>
              <a:gd name="connsiteX2" fmla="*/ 1949903 w 2274509"/>
              <a:gd name="connsiteY2" fmla="*/ 870346 h 870346"/>
              <a:gd name="connsiteX3" fmla="*/ 0 w 2274509"/>
              <a:gd name="connsiteY3" fmla="*/ 870346 h 870346"/>
              <a:gd name="connsiteX4" fmla="*/ 119011 w 2274509"/>
              <a:gd name="connsiteY4" fmla="*/ 421394 h 870346"/>
              <a:gd name="connsiteX5" fmla="*/ 0 w 2274509"/>
              <a:gd name="connsiteY5"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2916"/>
              <a:gd name="connsiteY0" fmla="*/ 0 h 870346"/>
              <a:gd name="connsiteX1" fmla="*/ 1947637 w 2312916"/>
              <a:gd name="connsiteY1" fmla="*/ 0 h 870346"/>
              <a:gd name="connsiteX2" fmla="*/ 2191676 w 2312916"/>
              <a:gd name="connsiteY2" fmla="*/ 420260 h 870346"/>
              <a:gd name="connsiteX3" fmla="*/ 1949903 w 2312916"/>
              <a:gd name="connsiteY3" fmla="*/ 870346 h 870346"/>
              <a:gd name="connsiteX4" fmla="*/ 0 w 2312916"/>
              <a:gd name="connsiteY4" fmla="*/ 870346 h 870346"/>
              <a:gd name="connsiteX5" fmla="*/ 119011 w 2312916"/>
              <a:gd name="connsiteY5" fmla="*/ 421394 h 870346"/>
              <a:gd name="connsiteX6" fmla="*/ 0 w 231291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79495 w 2191676"/>
              <a:gd name="connsiteY5" fmla="*/ 427246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201291 w 2191676"/>
              <a:gd name="connsiteY5" fmla="*/ 427246 h 870346"/>
              <a:gd name="connsiteX6" fmla="*/ 0 w 2191676"/>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1676" h="870346">
                <a:moveTo>
                  <a:pt x="0" y="0"/>
                </a:moveTo>
                <a:lnTo>
                  <a:pt x="1947637" y="0"/>
                </a:lnTo>
                <a:cubicBezTo>
                  <a:pt x="2175867" y="393851"/>
                  <a:pt x="2115131" y="282091"/>
                  <a:pt x="2191676" y="420260"/>
                </a:cubicBezTo>
                <a:cubicBezTo>
                  <a:pt x="2120199" y="558428"/>
                  <a:pt x="2178741" y="455479"/>
                  <a:pt x="1949903" y="870346"/>
                </a:cubicBezTo>
                <a:lnTo>
                  <a:pt x="0" y="870346"/>
                </a:lnTo>
                <a:lnTo>
                  <a:pt x="201291" y="427246"/>
                </a:lnTo>
                <a:lnTo>
                  <a:pt x="0" y="0"/>
                </a:lnTo>
                <a:close/>
              </a:path>
            </a:pathLst>
          </a:custGeom>
          <a:gradFill>
            <a:gsLst>
              <a:gs pos="0">
                <a:srgbClr val="0C2E48"/>
              </a:gs>
              <a:gs pos="50000">
                <a:srgbClr val="16466B"/>
              </a:gs>
              <a:gs pos="100000">
                <a:srgbClr val="1C5581"/>
              </a:gs>
            </a:gsLst>
            <a:lin ang="16200000" scaled="1"/>
          </a:gra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2" name="Title 1"/>
          <p:cNvSpPr>
            <a:spLocks noGrp="1"/>
          </p:cNvSpPr>
          <p:nvPr>
            <p:ph type="title"/>
          </p:nvPr>
        </p:nvSpPr>
        <p:spPr>
          <a:xfrm rot="10800000" flipV="1">
            <a:off x="670560" y="511419"/>
            <a:ext cx="9052560" cy="956024"/>
          </a:xfrm>
        </p:spPr>
        <p:txBody>
          <a:bodyPr>
            <a:normAutofit/>
          </a:bodyPr>
          <a:lstStyle/>
          <a:p>
            <a:r>
              <a:rPr lang="en-US" sz="4000" dirty="0" smtClean="0"/>
              <a:t>SHSP Timeline:  Wrapping It Up</a:t>
            </a:r>
            <a:endParaRPr lang="en-US" sz="4000" dirty="0"/>
          </a:p>
        </p:txBody>
      </p:sp>
      <p:sp>
        <p:nvSpPr>
          <p:cNvPr id="4" name="Freeform 3"/>
          <p:cNvSpPr/>
          <p:nvPr/>
        </p:nvSpPr>
        <p:spPr>
          <a:xfrm>
            <a:off x="2766060" y="1831235"/>
            <a:ext cx="4442460" cy="4777740"/>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rgbClr val="0070C0"/>
          </a:soli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7" name="TextBox 6"/>
          <p:cNvSpPr txBox="1"/>
          <p:nvPr/>
        </p:nvSpPr>
        <p:spPr>
          <a:xfrm>
            <a:off x="3890097" y="1790700"/>
            <a:ext cx="2278206" cy="1311128"/>
          </a:xfrm>
          <a:prstGeom prst="rect">
            <a:avLst/>
          </a:prstGeom>
          <a:noFill/>
          <a:effectLst/>
        </p:spPr>
        <p:txBody>
          <a:bodyPr wrap="square" rtlCol="0">
            <a:spAutoFit/>
          </a:bodyPr>
          <a:lstStyle/>
          <a:p>
            <a:pPr algn="ctr"/>
            <a:endParaRPr lang="en-US" sz="1760" b="1" dirty="0">
              <a:solidFill>
                <a:srgbClr val="FFD243"/>
              </a:solidFill>
            </a:endParaRPr>
          </a:p>
          <a:p>
            <a:pPr algn="ctr"/>
            <a:r>
              <a:rPr lang="en-US" sz="2200" b="1" dirty="0">
                <a:solidFill>
                  <a:srgbClr val="FFFF00"/>
                </a:solidFill>
              </a:rPr>
              <a:t>Phase IV </a:t>
            </a:r>
          </a:p>
          <a:p>
            <a:pPr algn="ctr"/>
            <a:r>
              <a:rPr lang="en-US" sz="2200" b="1" dirty="0" smtClean="0">
                <a:solidFill>
                  <a:srgbClr val="FFFF00"/>
                </a:solidFill>
              </a:rPr>
              <a:t>June–Sept</a:t>
            </a:r>
            <a:r>
              <a:rPr lang="en-US" sz="2200" b="1" dirty="0">
                <a:solidFill>
                  <a:srgbClr val="FFFF00"/>
                </a:solidFill>
              </a:rPr>
              <a:t>.</a:t>
            </a:r>
          </a:p>
          <a:p>
            <a:endParaRPr lang="en-US" sz="1760" b="1" dirty="0">
              <a:solidFill>
                <a:srgbClr val="FFFF00"/>
              </a:solidFill>
            </a:endParaRPr>
          </a:p>
        </p:txBody>
      </p:sp>
      <p:sp>
        <p:nvSpPr>
          <p:cNvPr id="8" name="Rectangle 8"/>
          <p:cNvSpPr>
            <a:spLocks noChangeArrowheads="1"/>
          </p:cNvSpPr>
          <p:nvPr/>
        </p:nvSpPr>
        <p:spPr bwMode="auto">
          <a:xfrm>
            <a:off x="3362948" y="2837980"/>
            <a:ext cx="3493741" cy="3771900"/>
          </a:xfrm>
          <a:prstGeom prst="rect">
            <a:avLst/>
          </a:prstGeom>
          <a:noFill/>
          <a:ln w="9525">
            <a:noFill/>
            <a:miter lim="800000"/>
            <a:headEnd/>
            <a:tailEnd/>
          </a:ln>
          <a:effectLst/>
        </p:spPr>
        <p:txBody>
          <a:bodyPr/>
          <a:lstStyle/>
          <a:p>
            <a:pPr marL="565785" indent="-314325">
              <a:lnSpc>
                <a:spcPct val="90000"/>
              </a:lnSpc>
              <a:spcBef>
                <a:spcPts val="220"/>
              </a:spcBef>
              <a:buClr>
                <a:schemeClr val="tx1"/>
              </a:buClr>
              <a:buSzPct val="125000"/>
              <a:buFont typeface="Arial" panose="020B0604020202020204" pitchFamily="34" charset="0"/>
              <a:buChar char="•"/>
            </a:pPr>
            <a:r>
              <a:rPr lang="en-US" sz="2200" dirty="0" smtClean="0"/>
              <a:t>Prepare Draft SHSP</a:t>
            </a:r>
          </a:p>
          <a:p>
            <a:pPr marL="565785" indent="-314325">
              <a:lnSpc>
                <a:spcPct val="90000"/>
              </a:lnSpc>
              <a:spcBef>
                <a:spcPts val="220"/>
              </a:spcBef>
              <a:buClr>
                <a:schemeClr val="tx1"/>
              </a:buClr>
              <a:buSzPct val="125000"/>
              <a:buFont typeface="Arial" panose="020B0604020202020204" pitchFamily="34" charset="0"/>
              <a:buChar char="•"/>
            </a:pPr>
            <a:r>
              <a:rPr lang="en-US" sz="2200" dirty="0" smtClean="0"/>
              <a:t>Review</a:t>
            </a:r>
            <a:endParaRPr lang="en-US" sz="2200" dirty="0"/>
          </a:p>
          <a:p>
            <a:pPr marL="1068705" lvl="1" indent="-314325">
              <a:lnSpc>
                <a:spcPct val="90000"/>
              </a:lnSpc>
              <a:spcBef>
                <a:spcPts val="220"/>
              </a:spcBef>
              <a:buClr>
                <a:schemeClr val="tx1"/>
              </a:buClr>
              <a:buSzPct val="125000"/>
              <a:buFont typeface="Wingdings" panose="05000000000000000000" pitchFamily="2" charset="2"/>
              <a:buChar char="ü"/>
            </a:pPr>
            <a:r>
              <a:rPr lang="en-US" sz="2200" dirty="0"/>
              <a:t>Management Team</a:t>
            </a:r>
          </a:p>
          <a:p>
            <a:pPr marL="1068705" lvl="1" indent="-314325">
              <a:lnSpc>
                <a:spcPct val="90000"/>
              </a:lnSpc>
              <a:spcBef>
                <a:spcPts val="220"/>
              </a:spcBef>
              <a:buClr>
                <a:schemeClr val="tx1"/>
              </a:buClr>
              <a:buSzPct val="125000"/>
              <a:buFont typeface="Wingdings" panose="05000000000000000000" pitchFamily="2" charset="2"/>
              <a:buChar char="ü"/>
            </a:pPr>
            <a:r>
              <a:rPr lang="en-US" sz="2200" dirty="0"/>
              <a:t>Stakeholder Group</a:t>
            </a:r>
          </a:p>
          <a:p>
            <a:pPr marL="1068705" lvl="1" indent="-314325">
              <a:lnSpc>
                <a:spcPct val="90000"/>
              </a:lnSpc>
              <a:spcBef>
                <a:spcPts val="220"/>
              </a:spcBef>
              <a:buClr>
                <a:schemeClr val="tx1"/>
              </a:buClr>
              <a:buSzPct val="125000"/>
              <a:buFont typeface="Wingdings" panose="05000000000000000000" pitchFamily="2" charset="2"/>
              <a:buChar char="ü"/>
            </a:pPr>
            <a:r>
              <a:rPr lang="en-US" sz="2200" dirty="0"/>
              <a:t>Executive Committee (3</a:t>
            </a:r>
            <a:r>
              <a:rPr lang="en-US" sz="2200" baseline="30000" dirty="0"/>
              <a:t>rd</a:t>
            </a:r>
            <a:r>
              <a:rPr lang="en-US" sz="2200" dirty="0"/>
              <a:t> meeting)</a:t>
            </a:r>
          </a:p>
          <a:p>
            <a:pPr marL="1068705" lvl="1" indent="-314325">
              <a:lnSpc>
                <a:spcPct val="90000"/>
              </a:lnSpc>
              <a:spcBef>
                <a:spcPts val="220"/>
              </a:spcBef>
              <a:buClr>
                <a:schemeClr val="tx1"/>
              </a:buClr>
              <a:buSzPct val="125000"/>
              <a:buFont typeface="Wingdings" panose="05000000000000000000" pitchFamily="2" charset="2"/>
              <a:buChar char="ü"/>
            </a:pPr>
            <a:r>
              <a:rPr lang="en-US" sz="2200" dirty="0"/>
              <a:t>FHWA</a:t>
            </a:r>
          </a:p>
          <a:p>
            <a:pPr marL="565785" indent="-314325">
              <a:lnSpc>
                <a:spcPct val="90000"/>
              </a:lnSpc>
              <a:spcBef>
                <a:spcPts val="220"/>
              </a:spcBef>
              <a:buClr>
                <a:schemeClr val="tx1"/>
              </a:buClr>
              <a:buSzPct val="125000"/>
              <a:buFont typeface="Arial" panose="020B0604020202020204" pitchFamily="34" charset="0"/>
              <a:buChar char="•"/>
            </a:pPr>
            <a:r>
              <a:rPr lang="en-US" sz="2200" dirty="0" smtClean="0"/>
              <a:t>Approval</a:t>
            </a:r>
            <a:endParaRPr lang="en-US" sz="1540" dirty="0"/>
          </a:p>
        </p:txBody>
      </p:sp>
    </p:spTree>
    <p:extLst>
      <p:ext uri="{BB962C8B-B14F-4D97-AF65-F5344CB8AC3E}">
        <p14:creationId xmlns:p14="http://schemas.microsoft.com/office/powerpoint/2010/main" val="3793128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754381" y="511419"/>
            <a:ext cx="8710877" cy="970962"/>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119011 w 2175867"/>
              <a:gd name="connsiteY5" fmla="*/ 421394 h 870346"/>
              <a:gd name="connsiteX6" fmla="*/ 0 w 2175867"/>
              <a:gd name="connsiteY6" fmla="*/ 0 h 870346"/>
              <a:gd name="connsiteX0" fmla="*/ 0 w 2210358"/>
              <a:gd name="connsiteY0" fmla="*/ 0 h 870346"/>
              <a:gd name="connsiteX1" fmla="*/ 1947637 w 2210358"/>
              <a:gd name="connsiteY1" fmla="*/ 0 h 870346"/>
              <a:gd name="connsiteX2" fmla="*/ 2175867 w 2210358"/>
              <a:gd name="connsiteY2" fmla="*/ 435173 h 870346"/>
              <a:gd name="connsiteX3" fmla="*/ 1740694 w 2210358"/>
              <a:gd name="connsiteY3" fmla="*/ 870346 h 870346"/>
              <a:gd name="connsiteX4" fmla="*/ 0 w 2210358"/>
              <a:gd name="connsiteY4" fmla="*/ 870346 h 870346"/>
              <a:gd name="connsiteX5" fmla="*/ 119011 w 2210358"/>
              <a:gd name="connsiteY5" fmla="*/ 421394 h 870346"/>
              <a:gd name="connsiteX6" fmla="*/ 0 w 2210358"/>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31"/>
              <a:gd name="connsiteY0" fmla="*/ 0 h 870346"/>
              <a:gd name="connsiteX1" fmla="*/ 1947637 w 2176231"/>
              <a:gd name="connsiteY1" fmla="*/ 0 h 870346"/>
              <a:gd name="connsiteX2" fmla="*/ 2175867 w 2176231"/>
              <a:gd name="connsiteY2" fmla="*/ 435173 h 870346"/>
              <a:gd name="connsiteX3" fmla="*/ 1949903 w 2176231"/>
              <a:gd name="connsiteY3" fmla="*/ 870346 h 870346"/>
              <a:gd name="connsiteX4" fmla="*/ 0 w 2176231"/>
              <a:gd name="connsiteY4" fmla="*/ 870346 h 870346"/>
              <a:gd name="connsiteX5" fmla="*/ 119011 w 2176231"/>
              <a:gd name="connsiteY5" fmla="*/ 421394 h 870346"/>
              <a:gd name="connsiteX6" fmla="*/ 0 w 2176231"/>
              <a:gd name="connsiteY6" fmla="*/ 0 h 870346"/>
              <a:gd name="connsiteX0" fmla="*/ 0 w 2274509"/>
              <a:gd name="connsiteY0" fmla="*/ 0 h 870346"/>
              <a:gd name="connsiteX1" fmla="*/ 1947637 w 2274509"/>
              <a:gd name="connsiteY1" fmla="*/ 0 h 870346"/>
              <a:gd name="connsiteX2" fmla="*/ 1949903 w 2274509"/>
              <a:gd name="connsiteY2" fmla="*/ 870346 h 870346"/>
              <a:gd name="connsiteX3" fmla="*/ 0 w 2274509"/>
              <a:gd name="connsiteY3" fmla="*/ 870346 h 870346"/>
              <a:gd name="connsiteX4" fmla="*/ 119011 w 2274509"/>
              <a:gd name="connsiteY4" fmla="*/ 421394 h 870346"/>
              <a:gd name="connsiteX5" fmla="*/ 0 w 2274509"/>
              <a:gd name="connsiteY5"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2916"/>
              <a:gd name="connsiteY0" fmla="*/ 0 h 870346"/>
              <a:gd name="connsiteX1" fmla="*/ 1947637 w 2312916"/>
              <a:gd name="connsiteY1" fmla="*/ 0 h 870346"/>
              <a:gd name="connsiteX2" fmla="*/ 2191676 w 2312916"/>
              <a:gd name="connsiteY2" fmla="*/ 420260 h 870346"/>
              <a:gd name="connsiteX3" fmla="*/ 1949903 w 2312916"/>
              <a:gd name="connsiteY3" fmla="*/ 870346 h 870346"/>
              <a:gd name="connsiteX4" fmla="*/ 0 w 2312916"/>
              <a:gd name="connsiteY4" fmla="*/ 870346 h 870346"/>
              <a:gd name="connsiteX5" fmla="*/ 119011 w 2312916"/>
              <a:gd name="connsiteY5" fmla="*/ 421394 h 870346"/>
              <a:gd name="connsiteX6" fmla="*/ 0 w 231291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79495 w 2191676"/>
              <a:gd name="connsiteY5" fmla="*/ 427246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201291 w 2191676"/>
              <a:gd name="connsiteY5" fmla="*/ 427246 h 870346"/>
              <a:gd name="connsiteX6" fmla="*/ 0 w 2191676"/>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1676" h="870346">
                <a:moveTo>
                  <a:pt x="0" y="0"/>
                </a:moveTo>
                <a:lnTo>
                  <a:pt x="1947637" y="0"/>
                </a:lnTo>
                <a:cubicBezTo>
                  <a:pt x="2175867" y="393851"/>
                  <a:pt x="2115131" y="282091"/>
                  <a:pt x="2191676" y="420260"/>
                </a:cubicBezTo>
                <a:cubicBezTo>
                  <a:pt x="2120199" y="558428"/>
                  <a:pt x="2178741" y="455479"/>
                  <a:pt x="1949903" y="870346"/>
                </a:cubicBezTo>
                <a:lnTo>
                  <a:pt x="0" y="870346"/>
                </a:lnTo>
                <a:lnTo>
                  <a:pt x="201291" y="427246"/>
                </a:lnTo>
                <a:lnTo>
                  <a:pt x="0" y="0"/>
                </a:lnTo>
                <a:close/>
              </a:path>
            </a:pathLst>
          </a:custGeom>
          <a:gradFill>
            <a:gsLst>
              <a:gs pos="0">
                <a:srgbClr val="0C2E48"/>
              </a:gs>
              <a:gs pos="50000">
                <a:srgbClr val="16466B"/>
              </a:gs>
              <a:gs pos="100000">
                <a:srgbClr val="1C5581"/>
              </a:gs>
            </a:gsLst>
            <a:lin ang="16200000" scaled="1"/>
          </a:gra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2" name="Title 1"/>
          <p:cNvSpPr>
            <a:spLocks noGrp="1"/>
          </p:cNvSpPr>
          <p:nvPr>
            <p:ph type="title"/>
          </p:nvPr>
        </p:nvSpPr>
        <p:spPr>
          <a:xfrm rot="10800000" flipV="1">
            <a:off x="670560" y="511419"/>
            <a:ext cx="9052560" cy="956024"/>
          </a:xfrm>
        </p:spPr>
        <p:txBody>
          <a:bodyPr>
            <a:normAutofit/>
          </a:bodyPr>
          <a:lstStyle/>
          <a:p>
            <a:r>
              <a:rPr lang="en-US" sz="4000" dirty="0" smtClean="0"/>
              <a:t>SHSP Timeline:  Building Support</a:t>
            </a:r>
            <a:endParaRPr lang="en-US" sz="4000" dirty="0"/>
          </a:p>
        </p:txBody>
      </p:sp>
      <p:sp>
        <p:nvSpPr>
          <p:cNvPr id="14" name="Freeform 13"/>
          <p:cNvSpPr/>
          <p:nvPr/>
        </p:nvSpPr>
        <p:spPr>
          <a:xfrm>
            <a:off x="2766060" y="1831235"/>
            <a:ext cx="4442460" cy="4777740"/>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rgbClr val="0070C0"/>
          </a:soli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9" name="TextBox 8"/>
          <p:cNvSpPr txBox="1"/>
          <p:nvPr/>
        </p:nvSpPr>
        <p:spPr>
          <a:xfrm>
            <a:off x="3410152" y="1706880"/>
            <a:ext cx="3154276" cy="1649682"/>
          </a:xfrm>
          <a:prstGeom prst="rect">
            <a:avLst/>
          </a:prstGeom>
          <a:noFill/>
          <a:effectLst/>
        </p:spPr>
        <p:txBody>
          <a:bodyPr wrap="square" rtlCol="0">
            <a:spAutoFit/>
          </a:bodyPr>
          <a:lstStyle/>
          <a:p>
            <a:pPr algn="ctr"/>
            <a:endParaRPr lang="en-US" sz="1760" b="1" dirty="0">
              <a:solidFill>
                <a:srgbClr val="FFD243"/>
              </a:solidFill>
            </a:endParaRPr>
          </a:p>
          <a:p>
            <a:pPr algn="ctr"/>
            <a:r>
              <a:rPr lang="en-US" sz="2200" b="1" dirty="0">
                <a:solidFill>
                  <a:srgbClr val="FFFF00"/>
                </a:solidFill>
              </a:rPr>
              <a:t>Phase V</a:t>
            </a:r>
          </a:p>
          <a:p>
            <a:pPr algn="ctr"/>
            <a:r>
              <a:rPr lang="en-US" sz="2200" b="1" dirty="0">
                <a:solidFill>
                  <a:srgbClr val="FFFF00"/>
                </a:solidFill>
              </a:rPr>
              <a:t>Oct</a:t>
            </a:r>
            <a:r>
              <a:rPr lang="en-US" sz="2200" b="1" dirty="0" smtClean="0">
                <a:solidFill>
                  <a:srgbClr val="FFFF00"/>
                </a:solidFill>
              </a:rPr>
              <a:t>.–Dec</a:t>
            </a:r>
            <a:r>
              <a:rPr lang="en-US" sz="2200" b="1" dirty="0">
                <a:solidFill>
                  <a:srgbClr val="FFFF00"/>
                </a:solidFill>
              </a:rPr>
              <a:t>.</a:t>
            </a:r>
          </a:p>
          <a:p>
            <a:pPr algn="ctr"/>
            <a:r>
              <a:rPr lang="en-US" sz="2200" b="1" i="1" dirty="0">
                <a:solidFill>
                  <a:srgbClr val="FFFF00"/>
                </a:solidFill>
              </a:rPr>
              <a:t>Building Support</a:t>
            </a:r>
          </a:p>
          <a:p>
            <a:endParaRPr lang="en-US" sz="1760" b="1" dirty="0">
              <a:solidFill>
                <a:srgbClr val="FFD243"/>
              </a:solidFill>
            </a:endParaRPr>
          </a:p>
        </p:txBody>
      </p:sp>
      <p:sp>
        <p:nvSpPr>
          <p:cNvPr id="10" name="Rectangle 9"/>
          <p:cNvSpPr>
            <a:spLocks noChangeArrowheads="1"/>
          </p:cNvSpPr>
          <p:nvPr/>
        </p:nvSpPr>
        <p:spPr bwMode="auto">
          <a:xfrm>
            <a:off x="3503261" y="3074890"/>
            <a:ext cx="2897524" cy="3188723"/>
          </a:xfrm>
          <a:prstGeom prst="rect">
            <a:avLst/>
          </a:prstGeom>
          <a:noFill/>
          <a:ln w="9525">
            <a:noFill/>
            <a:miter lim="800000"/>
            <a:headEnd/>
            <a:tailEnd/>
          </a:ln>
          <a:effectLst/>
        </p:spPr>
        <p:txBody>
          <a:bodyPr/>
          <a:lstStyle/>
          <a:p>
            <a:pPr marL="691515" indent="-251460">
              <a:lnSpc>
                <a:spcPct val="90000"/>
              </a:lnSpc>
              <a:spcBef>
                <a:spcPts val="220"/>
              </a:spcBef>
              <a:buClr>
                <a:schemeClr val="tx1"/>
              </a:buClr>
              <a:buSzPct val="125000"/>
              <a:buFontTx/>
              <a:buChar char="•"/>
            </a:pPr>
            <a:r>
              <a:rPr lang="en-US" sz="2200" dirty="0"/>
              <a:t>Media </a:t>
            </a:r>
            <a:r>
              <a:rPr lang="en-US" sz="2200" dirty="0" smtClean="0"/>
              <a:t>Rollout </a:t>
            </a:r>
            <a:endParaRPr lang="en-US" sz="2200" dirty="0"/>
          </a:p>
          <a:p>
            <a:pPr marL="691515" indent="-251460">
              <a:lnSpc>
                <a:spcPct val="90000"/>
              </a:lnSpc>
              <a:spcBef>
                <a:spcPts val="220"/>
              </a:spcBef>
              <a:buClr>
                <a:schemeClr val="tx1"/>
              </a:buClr>
              <a:buSzPct val="125000"/>
              <a:buFontTx/>
              <a:buChar char="•"/>
            </a:pPr>
            <a:r>
              <a:rPr lang="en-US" sz="2200" dirty="0"/>
              <a:t>EA Team </a:t>
            </a:r>
            <a:r>
              <a:rPr lang="en-US" sz="2200" dirty="0" smtClean="0"/>
              <a:t>Meetings</a:t>
            </a:r>
            <a:endParaRPr lang="en-US" sz="2200" dirty="0"/>
          </a:p>
          <a:p>
            <a:pPr marL="691515" indent="-251460">
              <a:lnSpc>
                <a:spcPct val="90000"/>
              </a:lnSpc>
              <a:spcBef>
                <a:spcPts val="220"/>
              </a:spcBef>
              <a:buClr>
                <a:schemeClr val="tx1"/>
              </a:buClr>
              <a:buSzPct val="125000"/>
              <a:buFontTx/>
              <a:buChar char="•"/>
            </a:pPr>
            <a:r>
              <a:rPr lang="en-US" sz="2200" dirty="0"/>
              <a:t>Implementation and Evaluation Plans</a:t>
            </a:r>
          </a:p>
          <a:p>
            <a:pPr marL="691515" indent="-251460">
              <a:lnSpc>
                <a:spcPct val="90000"/>
              </a:lnSpc>
              <a:spcBef>
                <a:spcPts val="220"/>
              </a:spcBef>
              <a:buClr>
                <a:schemeClr val="tx1"/>
              </a:buClr>
              <a:buSzPct val="125000"/>
              <a:buFontTx/>
              <a:buChar char="•"/>
            </a:pPr>
            <a:r>
              <a:rPr lang="en-US" sz="2200" dirty="0"/>
              <a:t>Tracking </a:t>
            </a:r>
            <a:r>
              <a:rPr lang="en-US" sz="2200" dirty="0" smtClean="0"/>
              <a:t>Tool</a:t>
            </a:r>
            <a:endParaRPr lang="en-US" sz="2200" dirty="0"/>
          </a:p>
          <a:p>
            <a:pPr marL="691515" indent="-251460">
              <a:lnSpc>
                <a:spcPct val="90000"/>
              </a:lnSpc>
              <a:spcBef>
                <a:spcPts val="220"/>
              </a:spcBef>
              <a:buClr>
                <a:schemeClr val="tx1"/>
              </a:buClr>
              <a:buSzPct val="125000"/>
              <a:buFontTx/>
              <a:buChar char="•"/>
            </a:pPr>
            <a:r>
              <a:rPr lang="en-US" sz="2200" dirty="0"/>
              <a:t>Ex. Comm. </a:t>
            </a:r>
            <a:r>
              <a:rPr lang="en-US" sz="2200" dirty="0" smtClean="0"/>
              <a:t>Meeting </a:t>
            </a:r>
            <a:r>
              <a:rPr lang="en-US" sz="2200" dirty="0"/>
              <a:t>to </a:t>
            </a:r>
            <a:r>
              <a:rPr lang="en-US" sz="2200" dirty="0" smtClean="0"/>
              <a:t>Assess Progress </a:t>
            </a:r>
            <a:r>
              <a:rPr lang="en-US" sz="1540" dirty="0">
                <a:solidFill>
                  <a:schemeClr val="bg1"/>
                </a:solidFill>
              </a:rPr>
              <a:t>	</a:t>
            </a:r>
          </a:p>
        </p:txBody>
      </p:sp>
    </p:spTree>
    <p:extLst>
      <p:ext uri="{BB962C8B-B14F-4D97-AF65-F5344CB8AC3E}">
        <p14:creationId xmlns:p14="http://schemas.microsoft.com/office/powerpoint/2010/main" val="3815858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754381" y="511419"/>
            <a:ext cx="8710877" cy="970962"/>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119011 w 2175867"/>
              <a:gd name="connsiteY5" fmla="*/ 421394 h 870346"/>
              <a:gd name="connsiteX6" fmla="*/ 0 w 2175867"/>
              <a:gd name="connsiteY6" fmla="*/ 0 h 870346"/>
              <a:gd name="connsiteX0" fmla="*/ 0 w 2210358"/>
              <a:gd name="connsiteY0" fmla="*/ 0 h 870346"/>
              <a:gd name="connsiteX1" fmla="*/ 1947637 w 2210358"/>
              <a:gd name="connsiteY1" fmla="*/ 0 h 870346"/>
              <a:gd name="connsiteX2" fmla="*/ 2175867 w 2210358"/>
              <a:gd name="connsiteY2" fmla="*/ 435173 h 870346"/>
              <a:gd name="connsiteX3" fmla="*/ 1740694 w 2210358"/>
              <a:gd name="connsiteY3" fmla="*/ 870346 h 870346"/>
              <a:gd name="connsiteX4" fmla="*/ 0 w 2210358"/>
              <a:gd name="connsiteY4" fmla="*/ 870346 h 870346"/>
              <a:gd name="connsiteX5" fmla="*/ 119011 w 2210358"/>
              <a:gd name="connsiteY5" fmla="*/ 421394 h 870346"/>
              <a:gd name="connsiteX6" fmla="*/ 0 w 2210358"/>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31"/>
              <a:gd name="connsiteY0" fmla="*/ 0 h 870346"/>
              <a:gd name="connsiteX1" fmla="*/ 1947637 w 2176231"/>
              <a:gd name="connsiteY1" fmla="*/ 0 h 870346"/>
              <a:gd name="connsiteX2" fmla="*/ 2175867 w 2176231"/>
              <a:gd name="connsiteY2" fmla="*/ 435173 h 870346"/>
              <a:gd name="connsiteX3" fmla="*/ 1949903 w 2176231"/>
              <a:gd name="connsiteY3" fmla="*/ 870346 h 870346"/>
              <a:gd name="connsiteX4" fmla="*/ 0 w 2176231"/>
              <a:gd name="connsiteY4" fmla="*/ 870346 h 870346"/>
              <a:gd name="connsiteX5" fmla="*/ 119011 w 2176231"/>
              <a:gd name="connsiteY5" fmla="*/ 421394 h 870346"/>
              <a:gd name="connsiteX6" fmla="*/ 0 w 2176231"/>
              <a:gd name="connsiteY6" fmla="*/ 0 h 870346"/>
              <a:gd name="connsiteX0" fmla="*/ 0 w 2274509"/>
              <a:gd name="connsiteY0" fmla="*/ 0 h 870346"/>
              <a:gd name="connsiteX1" fmla="*/ 1947637 w 2274509"/>
              <a:gd name="connsiteY1" fmla="*/ 0 h 870346"/>
              <a:gd name="connsiteX2" fmla="*/ 1949903 w 2274509"/>
              <a:gd name="connsiteY2" fmla="*/ 870346 h 870346"/>
              <a:gd name="connsiteX3" fmla="*/ 0 w 2274509"/>
              <a:gd name="connsiteY3" fmla="*/ 870346 h 870346"/>
              <a:gd name="connsiteX4" fmla="*/ 119011 w 2274509"/>
              <a:gd name="connsiteY4" fmla="*/ 421394 h 870346"/>
              <a:gd name="connsiteX5" fmla="*/ 0 w 2274509"/>
              <a:gd name="connsiteY5"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2916"/>
              <a:gd name="connsiteY0" fmla="*/ 0 h 870346"/>
              <a:gd name="connsiteX1" fmla="*/ 1947637 w 2312916"/>
              <a:gd name="connsiteY1" fmla="*/ 0 h 870346"/>
              <a:gd name="connsiteX2" fmla="*/ 2191676 w 2312916"/>
              <a:gd name="connsiteY2" fmla="*/ 420260 h 870346"/>
              <a:gd name="connsiteX3" fmla="*/ 1949903 w 2312916"/>
              <a:gd name="connsiteY3" fmla="*/ 870346 h 870346"/>
              <a:gd name="connsiteX4" fmla="*/ 0 w 2312916"/>
              <a:gd name="connsiteY4" fmla="*/ 870346 h 870346"/>
              <a:gd name="connsiteX5" fmla="*/ 119011 w 2312916"/>
              <a:gd name="connsiteY5" fmla="*/ 421394 h 870346"/>
              <a:gd name="connsiteX6" fmla="*/ 0 w 231291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79495 w 2191676"/>
              <a:gd name="connsiteY5" fmla="*/ 427246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201291 w 2191676"/>
              <a:gd name="connsiteY5" fmla="*/ 427246 h 870346"/>
              <a:gd name="connsiteX6" fmla="*/ 0 w 2191676"/>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1676" h="870346">
                <a:moveTo>
                  <a:pt x="0" y="0"/>
                </a:moveTo>
                <a:lnTo>
                  <a:pt x="1947637" y="0"/>
                </a:lnTo>
                <a:cubicBezTo>
                  <a:pt x="2175867" y="393851"/>
                  <a:pt x="2115131" y="282091"/>
                  <a:pt x="2191676" y="420260"/>
                </a:cubicBezTo>
                <a:cubicBezTo>
                  <a:pt x="2120199" y="558428"/>
                  <a:pt x="2178741" y="455479"/>
                  <a:pt x="1949903" y="870346"/>
                </a:cubicBezTo>
                <a:lnTo>
                  <a:pt x="0" y="870346"/>
                </a:lnTo>
                <a:lnTo>
                  <a:pt x="201291" y="427246"/>
                </a:lnTo>
                <a:lnTo>
                  <a:pt x="0" y="0"/>
                </a:lnTo>
                <a:close/>
              </a:path>
            </a:pathLst>
          </a:custGeom>
          <a:gradFill>
            <a:gsLst>
              <a:gs pos="0">
                <a:srgbClr val="0C2E48"/>
              </a:gs>
              <a:gs pos="50000">
                <a:srgbClr val="16466B"/>
              </a:gs>
              <a:gs pos="100000">
                <a:srgbClr val="1C5581"/>
              </a:gs>
            </a:gsLst>
            <a:lin ang="16200000" scaled="1"/>
          </a:gra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2" name="Title 1"/>
          <p:cNvSpPr>
            <a:spLocks noGrp="1"/>
          </p:cNvSpPr>
          <p:nvPr>
            <p:ph type="title"/>
          </p:nvPr>
        </p:nvSpPr>
        <p:spPr>
          <a:xfrm rot="10800000" flipV="1">
            <a:off x="670560" y="511419"/>
            <a:ext cx="9052560" cy="956024"/>
          </a:xfrm>
        </p:spPr>
        <p:txBody>
          <a:bodyPr>
            <a:normAutofit/>
          </a:bodyPr>
          <a:lstStyle/>
          <a:p>
            <a:r>
              <a:rPr lang="en-US" sz="4000" dirty="0" smtClean="0"/>
              <a:t>SHSP Timeline:  Ongoing</a:t>
            </a:r>
            <a:endParaRPr lang="en-US" sz="4000" dirty="0"/>
          </a:p>
        </p:txBody>
      </p:sp>
      <p:sp>
        <p:nvSpPr>
          <p:cNvPr id="13" name="Freeform 12"/>
          <p:cNvSpPr/>
          <p:nvPr/>
        </p:nvSpPr>
        <p:spPr>
          <a:xfrm>
            <a:off x="2766060" y="1874520"/>
            <a:ext cx="4442460" cy="4777740"/>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rgbClr val="0070C0"/>
          </a:soli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11" name="TextBox 10"/>
          <p:cNvSpPr txBox="1"/>
          <p:nvPr/>
        </p:nvSpPr>
        <p:spPr>
          <a:xfrm>
            <a:off x="3775725" y="1767228"/>
            <a:ext cx="2431036" cy="2597634"/>
          </a:xfrm>
          <a:prstGeom prst="rect">
            <a:avLst/>
          </a:prstGeom>
          <a:noFill/>
          <a:effectLst/>
        </p:spPr>
        <p:txBody>
          <a:bodyPr wrap="square" rtlCol="0">
            <a:spAutoFit/>
          </a:bodyPr>
          <a:lstStyle/>
          <a:p>
            <a:pPr algn="ctr"/>
            <a:endParaRPr lang="en-US" sz="1760" b="1" dirty="0">
              <a:solidFill>
                <a:srgbClr val="FFD243"/>
              </a:solidFill>
            </a:endParaRPr>
          </a:p>
          <a:p>
            <a:pPr algn="ctr"/>
            <a:r>
              <a:rPr lang="en-US" sz="2200" b="1" dirty="0">
                <a:solidFill>
                  <a:srgbClr val="FFFF00"/>
                </a:solidFill>
              </a:rPr>
              <a:t>Phase VI</a:t>
            </a:r>
            <a:endParaRPr lang="en-US" sz="1760" b="1" dirty="0">
              <a:solidFill>
                <a:srgbClr val="FFFF00"/>
              </a:solidFill>
            </a:endParaRPr>
          </a:p>
          <a:p>
            <a:pPr algn="ctr"/>
            <a:r>
              <a:rPr lang="en-US" sz="2200" b="1" dirty="0">
                <a:solidFill>
                  <a:srgbClr val="FFFF00"/>
                </a:solidFill>
              </a:rPr>
              <a:t>Jan. </a:t>
            </a:r>
            <a:r>
              <a:rPr lang="en-US" sz="2200" b="1" dirty="0" smtClean="0">
                <a:solidFill>
                  <a:srgbClr val="FFFF00"/>
                </a:solidFill>
              </a:rPr>
              <a:t> </a:t>
            </a:r>
            <a:endParaRPr lang="en-US" sz="2200" b="1" dirty="0">
              <a:solidFill>
                <a:srgbClr val="FFFF00"/>
              </a:solidFill>
            </a:endParaRPr>
          </a:p>
          <a:p>
            <a:pPr algn="ctr"/>
            <a:r>
              <a:rPr lang="en-US" sz="2200" b="1" i="1" dirty="0">
                <a:solidFill>
                  <a:srgbClr val="FFFF00"/>
                </a:solidFill>
              </a:rPr>
              <a:t>Continuing the </a:t>
            </a:r>
            <a:r>
              <a:rPr lang="en-US" sz="2200" b="1" i="1" dirty="0" smtClean="0">
                <a:solidFill>
                  <a:srgbClr val="FFFF00"/>
                </a:solidFill>
              </a:rPr>
              <a:t>Journey</a:t>
            </a:r>
            <a:endParaRPr lang="en-US" sz="2200" b="1" i="1" dirty="0">
              <a:solidFill>
                <a:srgbClr val="FFFF00"/>
              </a:solidFill>
            </a:endParaRPr>
          </a:p>
          <a:p>
            <a:pPr algn="ctr"/>
            <a:endParaRPr lang="en-US" sz="2200" b="1" dirty="0">
              <a:solidFill>
                <a:srgbClr val="FFD243"/>
              </a:solidFill>
            </a:endParaRPr>
          </a:p>
          <a:p>
            <a:pPr algn="ctr"/>
            <a:endParaRPr lang="en-US" sz="1760" b="1" dirty="0">
              <a:solidFill>
                <a:srgbClr val="FFD243"/>
              </a:solidFill>
            </a:endParaRPr>
          </a:p>
          <a:p>
            <a:endParaRPr lang="en-US" sz="1760" b="1" dirty="0">
              <a:solidFill>
                <a:srgbClr val="FFD243"/>
              </a:solidFill>
            </a:endParaRPr>
          </a:p>
        </p:txBody>
      </p:sp>
      <p:sp>
        <p:nvSpPr>
          <p:cNvPr id="12" name="Rectangle 11"/>
          <p:cNvSpPr>
            <a:spLocks noChangeArrowheads="1"/>
          </p:cNvSpPr>
          <p:nvPr/>
        </p:nvSpPr>
        <p:spPr bwMode="auto">
          <a:xfrm>
            <a:off x="3101339" y="3393995"/>
            <a:ext cx="3482323" cy="3161941"/>
          </a:xfrm>
          <a:prstGeom prst="rect">
            <a:avLst/>
          </a:prstGeom>
          <a:noFill/>
          <a:ln w="9525">
            <a:noFill/>
            <a:miter lim="800000"/>
            <a:headEnd/>
            <a:tailEnd/>
          </a:ln>
          <a:effectLst/>
        </p:spPr>
        <p:txBody>
          <a:bodyPr/>
          <a:lstStyle/>
          <a:p>
            <a:pPr marL="691515" indent="-251460">
              <a:lnSpc>
                <a:spcPct val="90000"/>
              </a:lnSpc>
              <a:spcBef>
                <a:spcPts val="220"/>
              </a:spcBef>
              <a:buClr>
                <a:schemeClr val="tx1"/>
              </a:buClr>
              <a:buSzPct val="125000"/>
              <a:buFontTx/>
              <a:buChar char="•"/>
            </a:pPr>
            <a:r>
              <a:rPr lang="en-US" sz="2200" dirty="0"/>
              <a:t>Continuous </a:t>
            </a:r>
            <a:r>
              <a:rPr lang="en-US" sz="2200" dirty="0" smtClean="0"/>
              <a:t>Process</a:t>
            </a:r>
            <a:endParaRPr lang="en-US" sz="2200" dirty="0"/>
          </a:p>
          <a:p>
            <a:pPr marL="1257300" lvl="1" indent="-314325">
              <a:lnSpc>
                <a:spcPct val="90000"/>
              </a:lnSpc>
              <a:spcBef>
                <a:spcPts val="220"/>
              </a:spcBef>
              <a:buClr>
                <a:schemeClr val="tx1"/>
              </a:buClr>
              <a:buSzPct val="125000"/>
              <a:buFont typeface="Wingdings" panose="05000000000000000000" pitchFamily="2" charset="2"/>
              <a:buChar char="ü"/>
            </a:pPr>
            <a:r>
              <a:rPr lang="en-US" sz="2200" dirty="0"/>
              <a:t>Data analysis</a:t>
            </a:r>
          </a:p>
          <a:p>
            <a:pPr marL="1257300" lvl="1" indent="-314325">
              <a:lnSpc>
                <a:spcPct val="90000"/>
              </a:lnSpc>
              <a:spcBef>
                <a:spcPts val="220"/>
              </a:spcBef>
              <a:buClr>
                <a:schemeClr val="tx1"/>
              </a:buClr>
              <a:buSzPct val="125000"/>
              <a:buFont typeface="Wingdings" panose="05000000000000000000" pitchFamily="2" charset="2"/>
              <a:buChar char="ü"/>
            </a:pPr>
            <a:r>
              <a:rPr lang="en-US" sz="2200" dirty="0"/>
              <a:t>Outreach</a:t>
            </a:r>
          </a:p>
          <a:p>
            <a:pPr marL="1257300" lvl="1" indent="-314325">
              <a:lnSpc>
                <a:spcPct val="90000"/>
              </a:lnSpc>
              <a:spcBef>
                <a:spcPts val="220"/>
              </a:spcBef>
              <a:buClr>
                <a:schemeClr val="tx1"/>
              </a:buClr>
              <a:buSzPct val="125000"/>
              <a:buFont typeface="Wingdings" panose="05000000000000000000" pitchFamily="2" charset="2"/>
              <a:buChar char="ü"/>
            </a:pPr>
            <a:r>
              <a:rPr lang="en-US" sz="2200" dirty="0"/>
              <a:t>Communication</a:t>
            </a:r>
          </a:p>
          <a:p>
            <a:pPr marL="1257300" lvl="1" indent="-314325">
              <a:lnSpc>
                <a:spcPct val="90000"/>
              </a:lnSpc>
              <a:spcBef>
                <a:spcPts val="220"/>
              </a:spcBef>
              <a:buClr>
                <a:schemeClr val="tx1"/>
              </a:buClr>
              <a:buSzPct val="125000"/>
              <a:buFont typeface="Wingdings" panose="05000000000000000000" pitchFamily="2" charset="2"/>
              <a:buChar char="ü"/>
            </a:pPr>
            <a:r>
              <a:rPr lang="en-US" sz="2200" dirty="0"/>
              <a:t>Progress </a:t>
            </a:r>
            <a:r>
              <a:rPr lang="en-US" sz="2200" dirty="0" smtClean="0"/>
              <a:t>Tracking</a:t>
            </a:r>
            <a:endParaRPr lang="en-US" sz="2200" dirty="0"/>
          </a:p>
          <a:p>
            <a:pPr marL="1257300" lvl="1" indent="-314325">
              <a:lnSpc>
                <a:spcPct val="90000"/>
              </a:lnSpc>
              <a:spcBef>
                <a:spcPts val="220"/>
              </a:spcBef>
              <a:buClr>
                <a:schemeClr val="tx1"/>
              </a:buClr>
              <a:buSzPct val="125000"/>
              <a:buFont typeface="Wingdings" panose="05000000000000000000" pitchFamily="2" charset="2"/>
              <a:buChar char="ü"/>
            </a:pPr>
            <a:r>
              <a:rPr lang="en-US" sz="2200" dirty="0"/>
              <a:t>Evaluation</a:t>
            </a:r>
          </a:p>
          <a:p>
            <a:pPr marL="691515" indent="-251460">
              <a:lnSpc>
                <a:spcPct val="90000"/>
              </a:lnSpc>
              <a:spcBef>
                <a:spcPts val="220"/>
              </a:spcBef>
              <a:buClr>
                <a:schemeClr val="tx1"/>
              </a:buClr>
              <a:buSzPct val="125000"/>
              <a:buFontTx/>
              <a:buChar char="•"/>
            </a:pPr>
            <a:r>
              <a:rPr lang="en-US" sz="2200" dirty="0"/>
              <a:t>Course </a:t>
            </a:r>
            <a:r>
              <a:rPr lang="en-US" sz="2200" dirty="0" smtClean="0"/>
              <a:t>Corrections</a:t>
            </a:r>
            <a:endParaRPr lang="en-US" sz="2200" dirty="0"/>
          </a:p>
          <a:p>
            <a:pPr marL="691515" indent="-251460">
              <a:lnSpc>
                <a:spcPct val="90000"/>
              </a:lnSpc>
              <a:spcBef>
                <a:spcPts val="220"/>
              </a:spcBef>
              <a:buClr>
                <a:schemeClr val="tx1"/>
              </a:buClr>
              <a:buSzPct val="125000"/>
              <a:buFontTx/>
              <a:buChar char="•"/>
            </a:pPr>
            <a:r>
              <a:rPr lang="en-US" sz="2200" dirty="0"/>
              <a:t>Celebrate </a:t>
            </a:r>
            <a:r>
              <a:rPr lang="en-US" sz="2200" dirty="0" smtClean="0"/>
              <a:t>Successes</a:t>
            </a:r>
            <a:endParaRPr lang="en-US" sz="2200" dirty="0">
              <a:solidFill>
                <a:schemeClr val="bg1"/>
              </a:solidFill>
            </a:endParaRPr>
          </a:p>
        </p:txBody>
      </p:sp>
      <p:sp>
        <p:nvSpPr>
          <p:cNvPr id="4" name="Right Arrow 3"/>
          <p:cNvSpPr/>
          <p:nvPr/>
        </p:nvSpPr>
        <p:spPr>
          <a:xfrm>
            <a:off x="5303517" y="2514615"/>
            <a:ext cx="254275" cy="15923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1621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685835"/>
            <a:ext cx="9052560" cy="1295400"/>
          </a:xfrm>
        </p:spPr>
        <p:txBody>
          <a:bodyPr>
            <a:normAutofit fontScale="90000"/>
          </a:bodyPr>
          <a:lstStyle/>
          <a:p>
            <a:r>
              <a:rPr lang="en-US" dirty="0" smtClean="0"/>
              <a:t>Texas Traffic Casualties</a:t>
            </a:r>
            <a:br>
              <a:rPr lang="en-US" dirty="0" smtClean="0"/>
            </a:br>
            <a:r>
              <a:rPr lang="en-US" sz="4000" dirty="0"/>
              <a:t>Fatalities and Incapacitating Injuries</a:t>
            </a:r>
            <a:r>
              <a:rPr lang="en-US" dirty="0"/>
              <a:t/>
            </a:r>
            <a:br>
              <a:rPr lang="en-US" dirty="0"/>
            </a:br>
            <a:endParaRPr lang="en-US" dirty="0"/>
          </a:p>
        </p:txBody>
      </p:sp>
      <p:sp>
        <p:nvSpPr>
          <p:cNvPr id="4" name="Rounded Rectangle 3"/>
          <p:cNvSpPr/>
          <p:nvPr/>
        </p:nvSpPr>
        <p:spPr>
          <a:xfrm>
            <a:off x="365811" y="2057420"/>
            <a:ext cx="5669218" cy="12801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Trends</a:t>
            </a:r>
            <a:endParaRPr lang="en-US" sz="5400" dirty="0"/>
          </a:p>
        </p:txBody>
      </p:sp>
      <p:sp>
        <p:nvSpPr>
          <p:cNvPr id="5" name="Rounded Rectangle 4"/>
          <p:cNvSpPr/>
          <p:nvPr/>
        </p:nvSpPr>
        <p:spPr>
          <a:xfrm>
            <a:off x="2194591" y="3886200"/>
            <a:ext cx="5669218" cy="12801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Characteristics</a:t>
            </a:r>
            <a:endParaRPr lang="en-US" sz="5400" dirty="0"/>
          </a:p>
        </p:txBody>
      </p:sp>
      <p:sp>
        <p:nvSpPr>
          <p:cNvPr id="8" name="Rounded Rectangle 7"/>
          <p:cNvSpPr/>
          <p:nvPr/>
        </p:nvSpPr>
        <p:spPr>
          <a:xfrm>
            <a:off x="4114810" y="5714980"/>
            <a:ext cx="5669218" cy="12801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Problem Areas</a:t>
            </a:r>
            <a:endParaRPr lang="en-US" sz="5400" dirty="0"/>
          </a:p>
        </p:txBody>
      </p:sp>
    </p:spTree>
    <p:extLst>
      <p:ext uri="{BB962C8B-B14F-4D97-AF65-F5344CB8AC3E}">
        <p14:creationId xmlns:p14="http://schemas.microsoft.com/office/powerpoint/2010/main" val="2310684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dirty="0" smtClean="0"/>
              <a:t>Welcome and Introductions</a:t>
            </a:r>
          </a:p>
          <a:p>
            <a:r>
              <a:rPr lang="en-US" dirty="0" smtClean="0"/>
              <a:t>TX SHSP </a:t>
            </a:r>
            <a:r>
              <a:rPr lang="en-US" dirty="0" smtClean="0"/>
              <a:t>Stakeholder Group </a:t>
            </a:r>
            <a:r>
              <a:rPr lang="en-US" dirty="0" smtClean="0"/>
              <a:t>Roles and Responsibilities</a:t>
            </a:r>
          </a:p>
          <a:p>
            <a:r>
              <a:rPr lang="en-US" dirty="0" smtClean="0"/>
              <a:t>SHSP Requirements</a:t>
            </a:r>
          </a:p>
          <a:p>
            <a:r>
              <a:rPr lang="en-US" dirty="0" smtClean="0"/>
              <a:t>SHSP Components</a:t>
            </a:r>
          </a:p>
          <a:p>
            <a:r>
              <a:rPr lang="en-US" dirty="0" smtClean="0"/>
              <a:t>SHSP Update Timeline</a:t>
            </a:r>
          </a:p>
          <a:p>
            <a:r>
              <a:rPr lang="en-US" dirty="0" smtClean="0"/>
              <a:t>Data Overview</a:t>
            </a:r>
          </a:p>
          <a:p>
            <a:r>
              <a:rPr lang="en-US" dirty="0" smtClean="0"/>
              <a:t>Emphasis Area Selection</a:t>
            </a:r>
            <a:endParaRPr lang="en-US" dirty="0"/>
          </a:p>
        </p:txBody>
      </p:sp>
    </p:spTree>
    <p:extLst>
      <p:ext uri="{BB962C8B-B14F-4D97-AF65-F5344CB8AC3E}">
        <p14:creationId xmlns:p14="http://schemas.microsoft.com/office/powerpoint/2010/main" val="348629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57574"/>
            <a:ext cx="10058400" cy="7829973"/>
          </a:xfrm>
        </p:spPr>
      </p:pic>
      <p:sp>
        <p:nvSpPr>
          <p:cNvPr id="5" name="TextBox 4"/>
          <p:cNvSpPr txBox="1"/>
          <p:nvPr/>
        </p:nvSpPr>
        <p:spPr>
          <a:xfrm>
            <a:off x="-745067" y="1014584"/>
            <a:ext cx="11809306" cy="5685659"/>
          </a:xfrm>
          <a:prstGeom prst="rect">
            <a:avLst/>
          </a:prstGeom>
          <a:noFill/>
          <a:effectLst>
            <a:outerShdw blurRad="50800" dist="76200" dir="2700000" algn="tl" rotWithShape="0">
              <a:prstClr val="black">
                <a:alpha val="40000"/>
              </a:prstClr>
            </a:outerShdw>
          </a:effectLst>
        </p:spPr>
        <p:txBody>
          <a:bodyPr wrap="square" lIns="101882" tIns="50941" rIns="101882" bIns="50941" rtlCol="0">
            <a:spAutoFit/>
          </a:bodyPr>
          <a:lstStyle/>
          <a:p>
            <a:pPr algn="ctr"/>
            <a:r>
              <a:rPr lang="en-US" sz="35700" b="1" spc="-1114" dirty="0">
                <a:ln w="76200">
                  <a:solidFill>
                    <a:schemeClr val="tx1"/>
                  </a:solidFill>
                </a:ln>
                <a:solidFill>
                  <a:schemeClr val="bg1">
                    <a:alpha val="76000"/>
                  </a:schemeClr>
                </a:solidFill>
                <a:latin typeface="arial" charset="0"/>
                <a:ea typeface="Arial Hebrew Scholar" charset="-79"/>
                <a:cs typeface="Arial Hebrew Scholar" charset="-79"/>
              </a:rPr>
              <a:t>3,531</a:t>
            </a:r>
          </a:p>
        </p:txBody>
      </p:sp>
    </p:spTree>
    <p:extLst>
      <p:ext uri="{BB962C8B-B14F-4D97-AF65-F5344CB8AC3E}">
        <p14:creationId xmlns:p14="http://schemas.microsoft.com/office/powerpoint/2010/main" val="345862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Comparisons</a:t>
            </a:r>
            <a:endParaRPr lang="en-US" dirty="0"/>
          </a:p>
        </p:txBody>
      </p:sp>
      <p:sp>
        <p:nvSpPr>
          <p:cNvPr id="3" name="Rounded Rectangle 2"/>
          <p:cNvSpPr/>
          <p:nvPr/>
        </p:nvSpPr>
        <p:spPr>
          <a:xfrm>
            <a:off x="3014980" y="1727200"/>
            <a:ext cx="4023360" cy="16670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3100" dirty="0"/>
              <a:t>Most Fatalities in </a:t>
            </a:r>
            <a:r>
              <a:rPr lang="en-US" sz="3100" dirty="0" smtClean="0"/>
              <a:t>Any </a:t>
            </a:r>
            <a:r>
              <a:rPr lang="en-US" sz="3100" dirty="0"/>
              <a:t>State</a:t>
            </a:r>
          </a:p>
        </p:txBody>
      </p:sp>
      <p:sp>
        <p:nvSpPr>
          <p:cNvPr id="5" name="Rounded Rectangle 4"/>
          <p:cNvSpPr/>
          <p:nvPr/>
        </p:nvSpPr>
        <p:spPr>
          <a:xfrm>
            <a:off x="274327" y="4231640"/>
            <a:ext cx="4480555" cy="2677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3100" dirty="0"/>
              <a:t>Fatalities per 100 MVMT</a:t>
            </a:r>
          </a:p>
          <a:p>
            <a:r>
              <a:rPr lang="en-US" sz="3100" dirty="0"/>
              <a:t>Texas: 		</a:t>
            </a:r>
            <a:r>
              <a:rPr lang="en-US" sz="3100" dirty="0" smtClean="0"/>
              <a:t>1.45</a:t>
            </a:r>
            <a:endParaRPr lang="en-US" sz="3100" dirty="0"/>
          </a:p>
          <a:p>
            <a:r>
              <a:rPr lang="en-US" sz="3100" dirty="0"/>
              <a:t>US:  			</a:t>
            </a:r>
            <a:r>
              <a:rPr lang="en-US" sz="3100" dirty="0" smtClean="0"/>
              <a:t>1.08</a:t>
            </a:r>
            <a:endParaRPr lang="en-US" sz="3100" dirty="0"/>
          </a:p>
          <a:p>
            <a:r>
              <a:rPr lang="en-US" sz="3100" dirty="0"/>
              <a:t>California: 		</a:t>
            </a:r>
            <a:r>
              <a:rPr lang="en-US" sz="3100" dirty="0" smtClean="0"/>
              <a:t>0.93</a:t>
            </a:r>
            <a:endParaRPr lang="en-US" sz="3100" dirty="0"/>
          </a:p>
        </p:txBody>
      </p:sp>
      <p:sp>
        <p:nvSpPr>
          <p:cNvPr id="8" name="Rounded Rectangle 7"/>
          <p:cNvSpPr/>
          <p:nvPr/>
        </p:nvSpPr>
        <p:spPr>
          <a:xfrm>
            <a:off x="5783580" y="4231640"/>
            <a:ext cx="4023360" cy="2677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3100" dirty="0" smtClean="0"/>
              <a:t>Fatalities per</a:t>
            </a:r>
          </a:p>
          <a:p>
            <a:pPr algn="ctr"/>
            <a:r>
              <a:rPr lang="en-US" sz="3100" dirty="0" smtClean="0"/>
              <a:t> 100K Population</a:t>
            </a:r>
          </a:p>
          <a:p>
            <a:r>
              <a:rPr lang="en-US" sz="3100" dirty="0" smtClean="0"/>
              <a:t>Texas</a:t>
            </a:r>
            <a:r>
              <a:rPr lang="en-US" sz="3100" dirty="0"/>
              <a:t>: </a:t>
            </a:r>
            <a:r>
              <a:rPr lang="en-US" sz="3100" dirty="0" smtClean="0"/>
              <a:t> 	      12.80</a:t>
            </a:r>
            <a:endParaRPr lang="en-US" sz="3100" dirty="0"/>
          </a:p>
          <a:p>
            <a:r>
              <a:rPr lang="en-US" sz="3100" dirty="0" smtClean="0"/>
              <a:t>US: 		      10.92</a:t>
            </a:r>
            <a:endParaRPr lang="en-US" sz="3100" dirty="0"/>
          </a:p>
          <a:p>
            <a:r>
              <a:rPr lang="en-US" sz="3100" dirty="0"/>
              <a:t>California: </a:t>
            </a:r>
            <a:r>
              <a:rPr lang="en-US" sz="3100" dirty="0" smtClean="0"/>
              <a:t>	        8.11</a:t>
            </a:r>
            <a:endParaRPr lang="en-US" sz="3100" dirty="0"/>
          </a:p>
        </p:txBody>
      </p:sp>
    </p:spTree>
    <p:extLst>
      <p:ext uri="{BB962C8B-B14F-4D97-AF65-F5344CB8AC3E}">
        <p14:creationId xmlns:p14="http://schemas.microsoft.com/office/powerpoint/2010/main" val="2295402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02920" y="1640840"/>
            <a:ext cx="8968740" cy="5527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endParaRPr lang="en-US" dirty="0"/>
          </a:p>
        </p:txBody>
      </p:sp>
      <p:sp>
        <p:nvSpPr>
          <p:cNvPr id="2" name="Title 1"/>
          <p:cNvSpPr>
            <a:spLocks noGrp="1"/>
          </p:cNvSpPr>
          <p:nvPr>
            <p:ph type="title"/>
          </p:nvPr>
        </p:nvSpPr>
        <p:spPr/>
        <p:txBody>
          <a:bodyPr>
            <a:normAutofit/>
          </a:bodyPr>
          <a:lstStyle/>
          <a:p>
            <a:r>
              <a:rPr lang="en-US" dirty="0" smtClean="0"/>
              <a:t>5 Year Trend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974446"/>
              </p:ext>
            </p:extLst>
          </p:nvPr>
        </p:nvGraphicFramePr>
        <p:xfrm>
          <a:off x="586740" y="1727201"/>
          <a:ext cx="8374337" cy="492252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8046687" y="2341828"/>
            <a:ext cx="768159" cy="400110"/>
          </a:xfrm>
          <a:prstGeom prst="rect">
            <a:avLst/>
          </a:prstGeom>
        </p:spPr>
        <p:txBody>
          <a:bodyPr wrap="none">
            <a:spAutoFit/>
          </a:bodyPr>
          <a:lstStyle/>
          <a:p>
            <a:r>
              <a:rPr lang="en-US" dirty="0"/>
              <a:t>3,531</a:t>
            </a:r>
          </a:p>
        </p:txBody>
      </p:sp>
      <p:sp>
        <p:nvSpPr>
          <p:cNvPr id="5" name="Rectangle 4"/>
          <p:cNvSpPr/>
          <p:nvPr/>
        </p:nvSpPr>
        <p:spPr>
          <a:xfrm>
            <a:off x="1645957" y="3686145"/>
            <a:ext cx="768159" cy="400110"/>
          </a:xfrm>
          <a:prstGeom prst="rect">
            <a:avLst/>
          </a:prstGeom>
        </p:spPr>
        <p:txBody>
          <a:bodyPr wrap="none">
            <a:spAutoFit/>
          </a:bodyPr>
          <a:lstStyle/>
          <a:p>
            <a:r>
              <a:rPr lang="en-US" dirty="0"/>
              <a:t>3,060</a:t>
            </a:r>
          </a:p>
        </p:txBody>
      </p:sp>
      <p:sp>
        <p:nvSpPr>
          <p:cNvPr id="7" name="Rectangle 6"/>
          <p:cNvSpPr/>
          <p:nvPr/>
        </p:nvSpPr>
        <p:spPr>
          <a:xfrm>
            <a:off x="3931932" y="4855888"/>
            <a:ext cx="4154920" cy="584775"/>
          </a:xfrm>
          <a:prstGeom prst="rect">
            <a:avLst/>
          </a:prstGeom>
        </p:spPr>
        <p:txBody>
          <a:bodyPr wrap="none">
            <a:spAutoFit/>
          </a:bodyPr>
          <a:lstStyle/>
          <a:p>
            <a:r>
              <a:rPr lang="en-US" sz="3200" dirty="0" smtClean="0"/>
              <a:t>55/45 Rural/Urban Split</a:t>
            </a:r>
            <a:endParaRPr lang="en-US" sz="3200" dirty="0"/>
          </a:p>
        </p:txBody>
      </p:sp>
    </p:spTree>
    <p:extLst>
      <p:ext uri="{BB962C8B-B14F-4D97-AF65-F5344CB8AC3E}">
        <p14:creationId xmlns:p14="http://schemas.microsoft.com/office/powerpoint/2010/main" val="2737083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05840" y="1640840"/>
            <a:ext cx="8046720" cy="4490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endParaRPr lang="en-US" dirty="0"/>
          </a:p>
        </p:txBody>
      </p:sp>
      <p:sp>
        <p:nvSpPr>
          <p:cNvPr id="2" name="Title 1"/>
          <p:cNvSpPr>
            <a:spLocks noGrp="1"/>
          </p:cNvSpPr>
          <p:nvPr>
            <p:ph type="title"/>
          </p:nvPr>
        </p:nvSpPr>
        <p:spPr/>
        <p:txBody>
          <a:bodyPr>
            <a:normAutofit/>
          </a:bodyPr>
          <a:lstStyle/>
          <a:p>
            <a:r>
              <a:rPr lang="en-US" dirty="0" smtClean="0"/>
              <a:t>Texas vs US</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73936984"/>
              </p:ext>
            </p:extLst>
          </p:nvPr>
        </p:nvGraphicFramePr>
        <p:xfrm>
          <a:off x="1550670" y="2115820"/>
          <a:ext cx="6957060" cy="35407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6621780" y="2677160"/>
            <a:ext cx="1173480" cy="518160"/>
          </a:xfrm>
          <a:prstGeom prst="rect">
            <a:avLst/>
          </a:prstGeom>
        </p:spPr>
        <p:txBody>
          <a:bodyPr wrap="square" lIns="101882" tIns="50941" rIns="101882" bIns="50941"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200" dirty="0">
                <a:solidFill>
                  <a:schemeClr val="bg2">
                    <a:lumMod val="50000"/>
                  </a:schemeClr>
                </a:solidFill>
              </a:rPr>
              <a:t>Texas</a:t>
            </a:r>
          </a:p>
        </p:txBody>
      </p:sp>
      <p:sp>
        <p:nvSpPr>
          <p:cNvPr id="8" name="TextBox 7"/>
          <p:cNvSpPr txBox="1"/>
          <p:nvPr/>
        </p:nvSpPr>
        <p:spPr>
          <a:xfrm>
            <a:off x="2103152" y="2677160"/>
            <a:ext cx="845841" cy="400110"/>
          </a:xfrm>
          <a:prstGeom prst="rect">
            <a:avLst/>
          </a:prstGeom>
          <a:noFill/>
        </p:spPr>
        <p:txBody>
          <a:bodyPr wrap="square" rtlCol="0">
            <a:spAutoFit/>
          </a:bodyPr>
          <a:lstStyle/>
          <a:p>
            <a:r>
              <a:rPr lang="en-US" dirty="0" smtClean="0"/>
              <a:t>100%</a:t>
            </a:r>
            <a:endParaRPr lang="en-US" dirty="0"/>
          </a:p>
        </p:txBody>
      </p:sp>
      <p:sp>
        <p:nvSpPr>
          <p:cNvPr id="9" name="TextBox 8"/>
          <p:cNvSpPr txBox="1"/>
          <p:nvPr/>
        </p:nvSpPr>
        <p:spPr>
          <a:xfrm>
            <a:off x="7795260" y="3063249"/>
            <a:ext cx="845841" cy="400110"/>
          </a:xfrm>
          <a:prstGeom prst="rect">
            <a:avLst/>
          </a:prstGeom>
          <a:noFill/>
        </p:spPr>
        <p:txBody>
          <a:bodyPr wrap="square" rtlCol="0">
            <a:spAutoFit/>
          </a:bodyPr>
          <a:lstStyle/>
          <a:p>
            <a:r>
              <a:rPr lang="en-US" dirty="0" smtClean="0"/>
              <a:t>92%</a:t>
            </a:r>
            <a:endParaRPr lang="en-US" dirty="0"/>
          </a:p>
        </p:txBody>
      </p:sp>
      <p:sp>
        <p:nvSpPr>
          <p:cNvPr id="10" name="TextBox 9"/>
          <p:cNvSpPr txBox="1"/>
          <p:nvPr/>
        </p:nvSpPr>
        <p:spPr>
          <a:xfrm>
            <a:off x="7913345" y="3943285"/>
            <a:ext cx="845841" cy="400110"/>
          </a:xfrm>
          <a:prstGeom prst="rect">
            <a:avLst/>
          </a:prstGeom>
          <a:noFill/>
        </p:spPr>
        <p:txBody>
          <a:bodyPr wrap="square" rtlCol="0">
            <a:spAutoFit/>
          </a:bodyPr>
          <a:lstStyle/>
          <a:p>
            <a:r>
              <a:rPr lang="en-US" dirty="0" smtClean="0"/>
              <a:t>84%</a:t>
            </a:r>
            <a:endParaRPr lang="en-US" dirty="0"/>
          </a:p>
        </p:txBody>
      </p:sp>
    </p:spTree>
    <p:extLst>
      <p:ext uri="{BB962C8B-B14F-4D97-AF65-F5344CB8AC3E}">
        <p14:creationId xmlns:p14="http://schemas.microsoft.com/office/powerpoint/2010/main" val="32191331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Incapacitating Injuries</a:t>
            </a:r>
            <a:endParaRPr lang="en-US" dirty="0"/>
          </a:p>
        </p:txBody>
      </p:sp>
      <p:sp>
        <p:nvSpPr>
          <p:cNvPr id="3" name="Rounded Rectangle 2"/>
          <p:cNvSpPr/>
          <p:nvPr/>
        </p:nvSpPr>
        <p:spPr>
          <a:xfrm>
            <a:off x="922020" y="1813560"/>
            <a:ext cx="3185160"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4500" dirty="0" smtClean="0">
                <a:latin typeface="Times New Roman"/>
                <a:cs typeface="Times New Roman"/>
              </a:rPr>
              <a:t>≈</a:t>
            </a:r>
            <a:r>
              <a:rPr lang="en-US" sz="4500" dirty="0" smtClean="0"/>
              <a:t>5x</a:t>
            </a:r>
            <a:endParaRPr lang="en-US" sz="4500" dirty="0"/>
          </a:p>
          <a:p>
            <a:pPr algn="ctr"/>
            <a:r>
              <a:rPr lang="en-US" dirty="0" smtClean="0"/>
              <a:t>The Number of Fatalities</a:t>
            </a:r>
            <a:endParaRPr lang="en-US" dirty="0"/>
          </a:p>
        </p:txBody>
      </p:sp>
      <p:sp>
        <p:nvSpPr>
          <p:cNvPr id="4" name="Rounded Rectangle 3"/>
          <p:cNvSpPr/>
          <p:nvPr/>
        </p:nvSpPr>
        <p:spPr>
          <a:xfrm>
            <a:off x="5615940" y="1813560"/>
            <a:ext cx="3185160"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4500" dirty="0"/>
              <a:t>60/40</a:t>
            </a:r>
          </a:p>
          <a:p>
            <a:pPr algn="ctr"/>
            <a:r>
              <a:rPr lang="en-US" dirty="0" smtClean="0"/>
              <a:t>Urban/Rural Split</a:t>
            </a:r>
            <a:endParaRPr lang="en-US" dirty="0"/>
          </a:p>
        </p:txBody>
      </p:sp>
      <p:sp>
        <p:nvSpPr>
          <p:cNvPr id="5" name="Rounded Rectangle 4"/>
          <p:cNvSpPr/>
          <p:nvPr/>
        </p:nvSpPr>
        <p:spPr>
          <a:xfrm>
            <a:off x="2263140" y="4113876"/>
            <a:ext cx="5448300" cy="3485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152355875"/>
              </p:ext>
            </p:extLst>
          </p:nvPr>
        </p:nvGraphicFramePr>
        <p:xfrm>
          <a:off x="2514600" y="4251956"/>
          <a:ext cx="5029200" cy="31593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5057140" y="5958840"/>
            <a:ext cx="1508760" cy="604520"/>
          </a:xfrm>
          <a:prstGeom prst="rect">
            <a:avLst/>
          </a:prstGeom>
        </p:spPr>
        <p:txBody>
          <a:bodyPr wrap="square" lIns="101882" tIns="50941" rIns="101882" bIns="50941"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700" b="1" dirty="0" smtClean="0"/>
              <a:t>Injuries</a:t>
            </a:r>
            <a:endParaRPr lang="en-US" sz="2700" b="1" dirty="0"/>
          </a:p>
          <a:p>
            <a:endParaRPr lang="en-US" sz="2700" b="1" dirty="0">
              <a:solidFill>
                <a:schemeClr val="bg2">
                  <a:lumMod val="50000"/>
                </a:schemeClr>
              </a:solidFill>
            </a:endParaRPr>
          </a:p>
        </p:txBody>
      </p:sp>
      <p:sp>
        <p:nvSpPr>
          <p:cNvPr id="8" name="TextBox 7"/>
          <p:cNvSpPr txBox="1"/>
          <p:nvPr/>
        </p:nvSpPr>
        <p:spPr>
          <a:xfrm>
            <a:off x="3108981" y="5680626"/>
            <a:ext cx="845841" cy="400110"/>
          </a:xfrm>
          <a:prstGeom prst="rect">
            <a:avLst/>
          </a:prstGeom>
          <a:noFill/>
        </p:spPr>
        <p:txBody>
          <a:bodyPr wrap="square" rtlCol="0">
            <a:spAutoFit/>
          </a:bodyPr>
          <a:lstStyle/>
          <a:p>
            <a:r>
              <a:rPr lang="en-US" dirty="0" smtClean="0"/>
              <a:t>100%</a:t>
            </a:r>
            <a:endParaRPr lang="en-US" dirty="0"/>
          </a:p>
        </p:txBody>
      </p:sp>
      <p:sp>
        <p:nvSpPr>
          <p:cNvPr id="9" name="TextBox 8"/>
          <p:cNvSpPr txBox="1"/>
          <p:nvPr/>
        </p:nvSpPr>
        <p:spPr>
          <a:xfrm>
            <a:off x="6797044" y="5114815"/>
            <a:ext cx="822951" cy="400110"/>
          </a:xfrm>
          <a:prstGeom prst="rect">
            <a:avLst/>
          </a:prstGeom>
          <a:noFill/>
        </p:spPr>
        <p:txBody>
          <a:bodyPr wrap="square" rtlCol="0">
            <a:spAutoFit/>
          </a:bodyPr>
          <a:lstStyle/>
          <a:p>
            <a:r>
              <a:rPr lang="en-US" dirty="0" smtClean="0">
                <a:solidFill>
                  <a:schemeClr val="bg1"/>
                </a:solidFill>
              </a:rPr>
              <a:t>115%</a:t>
            </a:r>
            <a:endParaRPr lang="en-US" dirty="0">
              <a:solidFill>
                <a:schemeClr val="bg1"/>
              </a:solidFill>
            </a:endParaRPr>
          </a:p>
        </p:txBody>
      </p:sp>
      <p:sp>
        <p:nvSpPr>
          <p:cNvPr id="10" name="TextBox 9"/>
          <p:cNvSpPr txBox="1"/>
          <p:nvPr/>
        </p:nvSpPr>
        <p:spPr>
          <a:xfrm>
            <a:off x="6583663" y="5680626"/>
            <a:ext cx="822304" cy="400110"/>
          </a:xfrm>
          <a:prstGeom prst="rect">
            <a:avLst/>
          </a:prstGeom>
          <a:noFill/>
        </p:spPr>
        <p:txBody>
          <a:bodyPr wrap="square" rtlCol="0">
            <a:spAutoFit/>
          </a:bodyPr>
          <a:lstStyle/>
          <a:p>
            <a:r>
              <a:rPr lang="en-US" dirty="0" smtClean="0"/>
              <a:t>111%</a:t>
            </a:r>
            <a:endParaRPr lang="en-US" dirty="0"/>
          </a:p>
        </p:txBody>
      </p:sp>
      <p:sp>
        <p:nvSpPr>
          <p:cNvPr id="11" name="TextBox 10"/>
          <p:cNvSpPr txBox="1"/>
          <p:nvPr/>
        </p:nvSpPr>
        <p:spPr>
          <a:xfrm>
            <a:off x="6787447" y="4617712"/>
            <a:ext cx="1432515" cy="400110"/>
          </a:xfrm>
          <a:prstGeom prst="rect">
            <a:avLst/>
          </a:prstGeom>
          <a:noFill/>
        </p:spPr>
        <p:txBody>
          <a:bodyPr wrap="square" rtlCol="0">
            <a:spAutoFit/>
          </a:bodyPr>
          <a:lstStyle/>
          <a:p>
            <a:r>
              <a:rPr lang="en-US" dirty="0" smtClean="0">
                <a:solidFill>
                  <a:schemeClr val="bg1"/>
                </a:solidFill>
              </a:rPr>
              <a:t>(3,531)</a:t>
            </a:r>
            <a:endParaRPr lang="en-US" dirty="0">
              <a:solidFill>
                <a:schemeClr val="bg1"/>
              </a:solidFill>
            </a:endParaRPr>
          </a:p>
        </p:txBody>
      </p:sp>
      <p:sp>
        <p:nvSpPr>
          <p:cNvPr id="12" name="TextBox 11"/>
          <p:cNvSpPr txBox="1"/>
          <p:nvPr/>
        </p:nvSpPr>
        <p:spPr>
          <a:xfrm>
            <a:off x="6565900" y="6061045"/>
            <a:ext cx="1432515" cy="400110"/>
          </a:xfrm>
          <a:prstGeom prst="rect">
            <a:avLst/>
          </a:prstGeom>
          <a:noFill/>
        </p:spPr>
        <p:txBody>
          <a:bodyPr wrap="square" rtlCol="0">
            <a:spAutoFit/>
          </a:bodyPr>
          <a:lstStyle/>
          <a:p>
            <a:r>
              <a:rPr lang="en-US" dirty="0" smtClean="0"/>
              <a:t>(17,011)</a:t>
            </a:r>
            <a:endParaRPr lang="en-US" dirty="0"/>
          </a:p>
        </p:txBody>
      </p:sp>
    </p:spTree>
    <p:extLst>
      <p:ext uri="{BB962C8B-B14F-4D97-AF65-F5344CB8AC3E}">
        <p14:creationId xmlns:p14="http://schemas.microsoft.com/office/powerpoint/2010/main" val="36645855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Considered</a:t>
            </a:r>
            <a:br>
              <a:rPr lang="en-US" dirty="0" smtClean="0"/>
            </a:br>
            <a:r>
              <a:rPr lang="en-US" dirty="0" smtClean="0"/>
              <a:t> 2010–2015 Crashes</a:t>
            </a:r>
            <a:endParaRPr lang="en-US" dirty="0"/>
          </a:p>
        </p:txBody>
      </p:sp>
      <p:sp>
        <p:nvSpPr>
          <p:cNvPr id="4" name="Rounded Rectangle 3"/>
          <p:cNvSpPr/>
          <p:nvPr/>
        </p:nvSpPr>
        <p:spPr>
          <a:xfrm>
            <a:off x="3352800" y="2159000"/>
            <a:ext cx="3352800"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4000" dirty="0"/>
              <a:t>Driver Behaviors</a:t>
            </a:r>
          </a:p>
        </p:txBody>
      </p:sp>
      <p:sp>
        <p:nvSpPr>
          <p:cNvPr id="5" name="Rounded Rectangle 4"/>
          <p:cNvSpPr/>
          <p:nvPr/>
        </p:nvSpPr>
        <p:spPr>
          <a:xfrm>
            <a:off x="5943600" y="4617712"/>
            <a:ext cx="3352800"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4000" dirty="0"/>
              <a:t>Crash Types</a:t>
            </a:r>
          </a:p>
        </p:txBody>
      </p:sp>
      <p:sp>
        <p:nvSpPr>
          <p:cNvPr id="6" name="Rounded Rectangle 5"/>
          <p:cNvSpPr/>
          <p:nvPr/>
        </p:nvSpPr>
        <p:spPr>
          <a:xfrm>
            <a:off x="762000" y="4627853"/>
            <a:ext cx="3352800"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4000" dirty="0"/>
              <a:t>System Users</a:t>
            </a:r>
          </a:p>
        </p:txBody>
      </p:sp>
    </p:spTree>
    <p:extLst>
      <p:ext uri="{BB962C8B-B14F-4D97-AF65-F5344CB8AC3E}">
        <p14:creationId xmlns:p14="http://schemas.microsoft.com/office/powerpoint/2010/main" val="2426248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Driver Behaviors</a:t>
            </a:r>
            <a:endParaRPr lang="en-US" dirty="0"/>
          </a:p>
        </p:txBody>
      </p:sp>
      <p:sp>
        <p:nvSpPr>
          <p:cNvPr id="4" name="Rounded Rectangle 3"/>
          <p:cNvSpPr/>
          <p:nvPr/>
        </p:nvSpPr>
        <p:spPr>
          <a:xfrm>
            <a:off x="3604260" y="1727200"/>
            <a:ext cx="2849880"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t"/>
          <a:lstStyle/>
          <a:p>
            <a:pPr algn="ctr"/>
            <a:r>
              <a:rPr lang="en-US" sz="4000" dirty="0"/>
              <a:t>Impairment</a:t>
            </a:r>
          </a:p>
        </p:txBody>
      </p:sp>
      <p:sp>
        <p:nvSpPr>
          <p:cNvPr id="5" name="Rounded Rectangle 4"/>
          <p:cNvSpPr/>
          <p:nvPr/>
        </p:nvSpPr>
        <p:spPr>
          <a:xfrm>
            <a:off x="6739128" y="3200400"/>
            <a:ext cx="2849880"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t"/>
          <a:lstStyle/>
          <a:p>
            <a:r>
              <a:rPr lang="en-US" sz="4000" dirty="0"/>
              <a:t>Restraint Use</a:t>
            </a:r>
          </a:p>
        </p:txBody>
      </p:sp>
      <p:sp>
        <p:nvSpPr>
          <p:cNvPr id="6" name="Rounded Rectangle 5"/>
          <p:cNvSpPr/>
          <p:nvPr/>
        </p:nvSpPr>
        <p:spPr>
          <a:xfrm>
            <a:off x="5615940" y="5334000"/>
            <a:ext cx="2849880"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t"/>
          <a:lstStyle/>
          <a:p>
            <a:pPr algn="ctr"/>
            <a:r>
              <a:rPr lang="en-US" sz="4000" dirty="0"/>
              <a:t>Speeding</a:t>
            </a:r>
          </a:p>
        </p:txBody>
      </p:sp>
      <p:sp>
        <p:nvSpPr>
          <p:cNvPr id="7" name="Rounded Rectangle 6"/>
          <p:cNvSpPr/>
          <p:nvPr/>
        </p:nvSpPr>
        <p:spPr>
          <a:xfrm>
            <a:off x="339117" y="3200400"/>
            <a:ext cx="2933700"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t"/>
          <a:lstStyle/>
          <a:p>
            <a:pPr algn="ctr"/>
            <a:r>
              <a:rPr lang="en-US" sz="4000" dirty="0"/>
              <a:t>Distraction</a:t>
            </a:r>
          </a:p>
        </p:txBody>
      </p:sp>
      <p:sp>
        <p:nvSpPr>
          <p:cNvPr id="8" name="Rounded Rectangle 7"/>
          <p:cNvSpPr/>
          <p:nvPr/>
        </p:nvSpPr>
        <p:spPr>
          <a:xfrm>
            <a:off x="1648968" y="5334000"/>
            <a:ext cx="2933700"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4000" dirty="0"/>
              <a:t>Fatigue</a:t>
            </a:r>
          </a:p>
        </p:txBody>
      </p:sp>
      <p:pic>
        <p:nvPicPr>
          <p:cNvPr id="9" name="Picture 7" descr="C:\Users\r-wunderlich\AppData\Local\Microsoft\Windows\Temporary Internet Files\Content.Outlook\NKHFN3NN\alcoh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380" y="2678985"/>
            <a:ext cx="913640" cy="6014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r-wunderlich\AppData\Local\Microsoft\Windows\Temporary Internet Files\Content.Outlook\NKHFN3NN\speed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2506" y="6197600"/>
            <a:ext cx="796747" cy="56451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337200" y="4132562"/>
            <a:ext cx="937533" cy="617110"/>
            <a:chOff x="3756819" y="2879726"/>
            <a:chExt cx="250825" cy="165100"/>
          </a:xfrm>
        </p:grpSpPr>
        <p:sp>
          <p:nvSpPr>
            <p:cNvPr id="12" name="Freeform 1319"/>
            <p:cNvSpPr>
              <a:spLocks noEditPoints="1"/>
            </p:cNvSpPr>
            <p:nvPr/>
          </p:nvSpPr>
          <p:spPr bwMode="auto">
            <a:xfrm>
              <a:off x="3756819" y="2879726"/>
              <a:ext cx="166688" cy="165100"/>
            </a:xfrm>
            <a:custGeom>
              <a:avLst/>
              <a:gdLst>
                <a:gd name="T0" fmla="*/ 42 w 135"/>
                <a:gd name="T1" fmla="*/ 129 h 134"/>
                <a:gd name="T2" fmla="*/ 20 w 135"/>
                <a:gd name="T3" fmla="*/ 114 h 134"/>
                <a:gd name="T4" fmla="*/ 0 w 135"/>
                <a:gd name="T5" fmla="*/ 66 h 134"/>
                <a:gd name="T6" fmla="*/ 20 w 135"/>
                <a:gd name="T7" fmla="*/ 19 h 134"/>
                <a:gd name="T8" fmla="*/ 67 w 135"/>
                <a:gd name="T9" fmla="*/ 0 h 134"/>
                <a:gd name="T10" fmla="*/ 115 w 135"/>
                <a:gd name="T11" fmla="*/ 19 h 134"/>
                <a:gd name="T12" fmla="*/ 135 w 135"/>
                <a:gd name="T13" fmla="*/ 66 h 134"/>
                <a:gd name="T14" fmla="*/ 115 w 135"/>
                <a:gd name="T15" fmla="*/ 114 h 134"/>
                <a:gd name="T16" fmla="*/ 92 w 135"/>
                <a:gd name="T17" fmla="*/ 129 h 134"/>
                <a:gd name="T18" fmla="*/ 67 w 135"/>
                <a:gd name="T19" fmla="*/ 134 h 134"/>
                <a:gd name="T20" fmla="*/ 42 w 135"/>
                <a:gd name="T21" fmla="*/ 129 h 134"/>
                <a:gd name="T22" fmla="*/ 67 w 135"/>
                <a:gd name="T23" fmla="*/ 14 h 134"/>
                <a:gd name="T24" fmla="*/ 29 w 135"/>
                <a:gd name="T25" fmla="*/ 28 h 134"/>
                <a:gd name="T26" fmla="*/ 16 w 135"/>
                <a:gd name="T27" fmla="*/ 49 h 134"/>
                <a:gd name="T28" fmla="*/ 19 w 135"/>
                <a:gd name="T29" fmla="*/ 53 h 134"/>
                <a:gd name="T30" fmla="*/ 51 w 135"/>
                <a:gd name="T31" fmla="*/ 52 h 134"/>
                <a:gd name="T32" fmla="*/ 46 w 135"/>
                <a:gd name="T33" fmla="*/ 67 h 134"/>
                <a:gd name="T34" fmla="*/ 52 w 135"/>
                <a:gd name="T35" fmla="*/ 82 h 134"/>
                <a:gd name="T36" fmla="*/ 57 w 135"/>
                <a:gd name="T37" fmla="*/ 86 h 134"/>
                <a:gd name="T38" fmla="*/ 67 w 135"/>
                <a:gd name="T39" fmla="*/ 88 h 134"/>
                <a:gd name="T40" fmla="*/ 78 w 135"/>
                <a:gd name="T41" fmla="*/ 86 h 134"/>
                <a:gd name="T42" fmla="*/ 83 w 135"/>
                <a:gd name="T43" fmla="*/ 82 h 134"/>
                <a:gd name="T44" fmla="*/ 89 w 135"/>
                <a:gd name="T45" fmla="*/ 67 h 134"/>
                <a:gd name="T46" fmla="*/ 84 w 135"/>
                <a:gd name="T47" fmla="*/ 52 h 134"/>
                <a:gd name="T48" fmla="*/ 115 w 135"/>
                <a:gd name="T49" fmla="*/ 53 h 134"/>
                <a:gd name="T50" fmla="*/ 118 w 135"/>
                <a:gd name="T51" fmla="*/ 49 h 134"/>
                <a:gd name="T52" fmla="*/ 105 w 135"/>
                <a:gd name="T53" fmla="*/ 28 h 134"/>
                <a:gd name="T54" fmla="*/ 67 w 135"/>
                <a:gd name="T55" fmla="*/ 14 h 134"/>
                <a:gd name="T56" fmla="*/ 79 w 135"/>
                <a:gd name="T57" fmla="*/ 55 h 134"/>
                <a:gd name="T58" fmla="*/ 55 w 135"/>
                <a:gd name="T59" fmla="*/ 55 h 134"/>
                <a:gd name="T60" fmla="*/ 50 w 135"/>
                <a:gd name="T61" fmla="*/ 67 h 134"/>
                <a:gd name="T62" fmla="*/ 55 w 135"/>
                <a:gd name="T63" fmla="*/ 79 h 134"/>
                <a:gd name="T64" fmla="*/ 59 w 135"/>
                <a:gd name="T65" fmla="*/ 82 h 134"/>
                <a:gd name="T66" fmla="*/ 75 w 135"/>
                <a:gd name="T67" fmla="*/ 82 h 134"/>
                <a:gd name="T68" fmla="*/ 79 w 135"/>
                <a:gd name="T69" fmla="*/ 79 h 134"/>
                <a:gd name="T70" fmla="*/ 84 w 135"/>
                <a:gd name="T71" fmla="*/ 67 h 134"/>
                <a:gd name="T72" fmla="*/ 79 w 135"/>
                <a:gd name="T73" fmla="*/ 55 h 134"/>
                <a:gd name="T74" fmla="*/ 70 w 135"/>
                <a:gd name="T75" fmla="*/ 73 h 134"/>
                <a:gd name="T76" fmla="*/ 74 w 135"/>
                <a:gd name="T77" fmla="*/ 67 h 134"/>
                <a:gd name="T78" fmla="*/ 70 w 135"/>
                <a:gd name="T79" fmla="*/ 60 h 134"/>
                <a:gd name="T80" fmla="*/ 65 w 135"/>
                <a:gd name="T81" fmla="*/ 60 h 134"/>
                <a:gd name="T82" fmla="*/ 60 w 135"/>
                <a:gd name="T83" fmla="*/ 67 h 134"/>
                <a:gd name="T84" fmla="*/ 64 w 135"/>
                <a:gd name="T85" fmla="*/ 73 h 134"/>
                <a:gd name="T86" fmla="*/ 70 w 135"/>
                <a:gd name="T87" fmla="*/ 73 h 134"/>
                <a:gd name="T88" fmla="*/ 78 w 135"/>
                <a:gd name="T89" fmla="*/ 119 h 134"/>
                <a:gd name="T90" fmla="*/ 105 w 135"/>
                <a:gd name="T91" fmla="*/ 104 h 134"/>
                <a:gd name="T92" fmla="*/ 120 w 135"/>
                <a:gd name="T93" fmla="*/ 76 h 134"/>
                <a:gd name="T94" fmla="*/ 117 w 135"/>
                <a:gd name="T95" fmla="*/ 72 h 134"/>
                <a:gd name="T96" fmla="*/ 104 w 135"/>
                <a:gd name="T97" fmla="*/ 73 h 134"/>
                <a:gd name="T98" fmla="*/ 81 w 135"/>
                <a:gd name="T99" fmla="*/ 100 h 134"/>
                <a:gd name="T100" fmla="*/ 78 w 135"/>
                <a:gd name="T101" fmla="*/ 119 h 134"/>
                <a:gd name="T102" fmla="*/ 56 w 135"/>
                <a:gd name="T103" fmla="*/ 119 h 134"/>
                <a:gd name="T104" fmla="*/ 54 w 135"/>
                <a:gd name="T105" fmla="*/ 100 h 134"/>
                <a:gd name="T106" fmla="*/ 31 w 135"/>
                <a:gd name="T107" fmla="*/ 73 h 134"/>
                <a:gd name="T108" fmla="*/ 17 w 135"/>
                <a:gd name="T109" fmla="*/ 72 h 134"/>
                <a:gd name="T110" fmla="*/ 15 w 135"/>
                <a:gd name="T111" fmla="*/ 76 h 134"/>
                <a:gd name="T112" fmla="*/ 29 w 135"/>
                <a:gd name="T113" fmla="*/ 104 h 134"/>
                <a:gd name="T114" fmla="*/ 56 w 135"/>
                <a:gd name="T115" fmla="*/ 11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5" h="134">
                  <a:moveTo>
                    <a:pt x="42" y="129"/>
                  </a:moveTo>
                  <a:cubicBezTo>
                    <a:pt x="34" y="125"/>
                    <a:pt x="26" y="120"/>
                    <a:pt x="20" y="114"/>
                  </a:cubicBezTo>
                  <a:cubicBezTo>
                    <a:pt x="8" y="102"/>
                    <a:pt x="0" y="85"/>
                    <a:pt x="0" y="66"/>
                  </a:cubicBezTo>
                  <a:cubicBezTo>
                    <a:pt x="0" y="48"/>
                    <a:pt x="8" y="31"/>
                    <a:pt x="20" y="19"/>
                  </a:cubicBezTo>
                  <a:cubicBezTo>
                    <a:pt x="32" y="6"/>
                    <a:pt x="50" y="0"/>
                    <a:pt x="67" y="0"/>
                  </a:cubicBezTo>
                  <a:cubicBezTo>
                    <a:pt x="85" y="0"/>
                    <a:pt x="103" y="6"/>
                    <a:pt x="115" y="19"/>
                  </a:cubicBezTo>
                  <a:cubicBezTo>
                    <a:pt x="127" y="31"/>
                    <a:pt x="135" y="48"/>
                    <a:pt x="135" y="66"/>
                  </a:cubicBezTo>
                  <a:cubicBezTo>
                    <a:pt x="135" y="85"/>
                    <a:pt x="127" y="102"/>
                    <a:pt x="115" y="114"/>
                  </a:cubicBezTo>
                  <a:cubicBezTo>
                    <a:pt x="108" y="120"/>
                    <a:pt x="101" y="125"/>
                    <a:pt x="92" y="129"/>
                  </a:cubicBezTo>
                  <a:cubicBezTo>
                    <a:pt x="84" y="132"/>
                    <a:pt x="76" y="134"/>
                    <a:pt x="67" y="134"/>
                  </a:cubicBezTo>
                  <a:cubicBezTo>
                    <a:pt x="59" y="134"/>
                    <a:pt x="50" y="132"/>
                    <a:pt x="42" y="129"/>
                  </a:cubicBezTo>
                  <a:close/>
                  <a:moveTo>
                    <a:pt x="67" y="14"/>
                  </a:moveTo>
                  <a:cubicBezTo>
                    <a:pt x="53" y="14"/>
                    <a:pt x="39" y="19"/>
                    <a:pt x="29" y="28"/>
                  </a:cubicBezTo>
                  <a:cubicBezTo>
                    <a:pt x="24" y="34"/>
                    <a:pt x="19" y="41"/>
                    <a:pt x="16" y="49"/>
                  </a:cubicBezTo>
                  <a:cubicBezTo>
                    <a:pt x="16" y="52"/>
                    <a:pt x="17" y="53"/>
                    <a:pt x="19" y="53"/>
                  </a:cubicBezTo>
                  <a:cubicBezTo>
                    <a:pt x="28" y="53"/>
                    <a:pt x="47" y="53"/>
                    <a:pt x="51" y="52"/>
                  </a:cubicBezTo>
                  <a:cubicBezTo>
                    <a:pt x="48" y="56"/>
                    <a:pt x="46" y="61"/>
                    <a:pt x="46" y="67"/>
                  </a:cubicBezTo>
                  <a:cubicBezTo>
                    <a:pt x="46" y="73"/>
                    <a:pt x="48" y="78"/>
                    <a:pt x="52" y="82"/>
                  </a:cubicBezTo>
                  <a:cubicBezTo>
                    <a:pt x="53" y="83"/>
                    <a:pt x="55" y="85"/>
                    <a:pt x="57" y="86"/>
                  </a:cubicBezTo>
                  <a:cubicBezTo>
                    <a:pt x="60" y="87"/>
                    <a:pt x="64" y="88"/>
                    <a:pt x="67" y="88"/>
                  </a:cubicBezTo>
                  <a:cubicBezTo>
                    <a:pt x="71" y="88"/>
                    <a:pt x="75" y="87"/>
                    <a:pt x="78" y="86"/>
                  </a:cubicBezTo>
                  <a:cubicBezTo>
                    <a:pt x="80" y="85"/>
                    <a:pt x="81" y="83"/>
                    <a:pt x="83" y="82"/>
                  </a:cubicBezTo>
                  <a:cubicBezTo>
                    <a:pt x="87" y="78"/>
                    <a:pt x="89" y="73"/>
                    <a:pt x="89" y="67"/>
                  </a:cubicBezTo>
                  <a:cubicBezTo>
                    <a:pt x="89" y="61"/>
                    <a:pt x="87" y="56"/>
                    <a:pt x="84" y="52"/>
                  </a:cubicBezTo>
                  <a:cubicBezTo>
                    <a:pt x="87" y="53"/>
                    <a:pt x="106" y="53"/>
                    <a:pt x="115" y="53"/>
                  </a:cubicBezTo>
                  <a:cubicBezTo>
                    <a:pt x="118" y="53"/>
                    <a:pt x="119" y="52"/>
                    <a:pt x="118" y="49"/>
                  </a:cubicBezTo>
                  <a:cubicBezTo>
                    <a:pt x="116" y="41"/>
                    <a:pt x="111" y="34"/>
                    <a:pt x="105" y="28"/>
                  </a:cubicBezTo>
                  <a:cubicBezTo>
                    <a:pt x="95" y="19"/>
                    <a:pt x="81" y="14"/>
                    <a:pt x="67" y="14"/>
                  </a:cubicBezTo>
                  <a:close/>
                  <a:moveTo>
                    <a:pt x="79" y="55"/>
                  </a:moveTo>
                  <a:cubicBezTo>
                    <a:pt x="73" y="48"/>
                    <a:pt x="61" y="48"/>
                    <a:pt x="55" y="55"/>
                  </a:cubicBezTo>
                  <a:cubicBezTo>
                    <a:pt x="52" y="58"/>
                    <a:pt x="50" y="62"/>
                    <a:pt x="50" y="67"/>
                  </a:cubicBezTo>
                  <a:cubicBezTo>
                    <a:pt x="50" y="72"/>
                    <a:pt x="52" y="76"/>
                    <a:pt x="55" y="79"/>
                  </a:cubicBezTo>
                  <a:cubicBezTo>
                    <a:pt x="56" y="80"/>
                    <a:pt x="58" y="81"/>
                    <a:pt x="59" y="82"/>
                  </a:cubicBezTo>
                  <a:cubicBezTo>
                    <a:pt x="64" y="85"/>
                    <a:pt x="70" y="85"/>
                    <a:pt x="75" y="82"/>
                  </a:cubicBezTo>
                  <a:cubicBezTo>
                    <a:pt x="77" y="81"/>
                    <a:pt x="78" y="80"/>
                    <a:pt x="79" y="79"/>
                  </a:cubicBezTo>
                  <a:cubicBezTo>
                    <a:pt x="83" y="76"/>
                    <a:pt x="84" y="72"/>
                    <a:pt x="84" y="67"/>
                  </a:cubicBezTo>
                  <a:cubicBezTo>
                    <a:pt x="84" y="62"/>
                    <a:pt x="83" y="58"/>
                    <a:pt x="79" y="55"/>
                  </a:cubicBezTo>
                  <a:close/>
                  <a:moveTo>
                    <a:pt x="70" y="73"/>
                  </a:moveTo>
                  <a:cubicBezTo>
                    <a:pt x="73" y="72"/>
                    <a:pt x="74" y="70"/>
                    <a:pt x="74" y="67"/>
                  </a:cubicBezTo>
                  <a:cubicBezTo>
                    <a:pt x="74" y="64"/>
                    <a:pt x="73" y="61"/>
                    <a:pt x="70" y="60"/>
                  </a:cubicBezTo>
                  <a:cubicBezTo>
                    <a:pt x="68" y="60"/>
                    <a:pt x="66" y="60"/>
                    <a:pt x="65" y="60"/>
                  </a:cubicBezTo>
                  <a:cubicBezTo>
                    <a:pt x="62" y="61"/>
                    <a:pt x="60" y="64"/>
                    <a:pt x="60" y="67"/>
                  </a:cubicBezTo>
                  <a:cubicBezTo>
                    <a:pt x="60" y="70"/>
                    <a:pt x="62" y="72"/>
                    <a:pt x="64" y="73"/>
                  </a:cubicBezTo>
                  <a:cubicBezTo>
                    <a:pt x="66" y="74"/>
                    <a:pt x="68" y="74"/>
                    <a:pt x="70" y="73"/>
                  </a:cubicBezTo>
                  <a:close/>
                  <a:moveTo>
                    <a:pt x="78" y="119"/>
                  </a:moveTo>
                  <a:cubicBezTo>
                    <a:pt x="89" y="117"/>
                    <a:pt x="98" y="112"/>
                    <a:pt x="105" y="104"/>
                  </a:cubicBezTo>
                  <a:cubicBezTo>
                    <a:pt x="113" y="97"/>
                    <a:pt x="118" y="87"/>
                    <a:pt x="120" y="76"/>
                  </a:cubicBezTo>
                  <a:cubicBezTo>
                    <a:pt x="121" y="73"/>
                    <a:pt x="120" y="72"/>
                    <a:pt x="117" y="72"/>
                  </a:cubicBezTo>
                  <a:cubicBezTo>
                    <a:pt x="113" y="72"/>
                    <a:pt x="108" y="72"/>
                    <a:pt x="104" y="73"/>
                  </a:cubicBezTo>
                  <a:cubicBezTo>
                    <a:pt x="89" y="76"/>
                    <a:pt x="83" y="83"/>
                    <a:pt x="81" y="100"/>
                  </a:cubicBezTo>
                  <a:cubicBezTo>
                    <a:pt x="80" y="107"/>
                    <a:pt x="79" y="114"/>
                    <a:pt x="78" y="119"/>
                  </a:cubicBezTo>
                  <a:close/>
                  <a:moveTo>
                    <a:pt x="56" y="119"/>
                  </a:moveTo>
                  <a:cubicBezTo>
                    <a:pt x="56" y="114"/>
                    <a:pt x="55" y="107"/>
                    <a:pt x="54" y="100"/>
                  </a:cubicBezTo>
                  <a:cubicBezTo>
                    <a:pt x="51" y="83"/>
                    <a:pt x="46" y="76"/>
                    <a:pt x="31" y="73"/>
                  </a:cubicBezTo>
                  <a:cubicBezTo>
                    <a:pt x="26" y="72"/>
                    <a:pt x="22" y="72"/>
                    <a:pt x="17" y="72"/>
                  </a:cubicBezTo>
                  <a:cubicBezTo>
                    <a:pt x="15" y="72"/>
                    <a:pt x="14" y="73"/>
                    <a:pt x="15" y="76"/>
                  </a:cubicBezTo>
                  <a:cubicBezTo>
                    <a:pt x="17" y="87"/>
                    <a:pt x="22" y="97"/>
                    <a:pt x="29" y="104"/>
                  </a:cubicBezTo>
                  <a:cubicBezTo>
                    <a:pt x="37" y="112"/>
                    <a:pt x="46" y="117"/>
                    <a:pt x="56" y="119"/>
                  </a:cubicBezTo>
                  <a:close/>
                </a:path>
              </a:pathLst>
            </a:custGeom>
            <a:solidFill>
              <a:schemeClr val="tx1">
                <a:lumMod val="95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3" name="Freeform 1320"/>
            <p:cNvSpPr>
              <a:spLocks noEditPoints="1"/>
            </p:cNvSpPr>
            <p:nvPr/>
          </p:nvSpPr>
          <p:spPr bwMode="auto">
            <a:xfrm>
              <a:off x="3950494" y="2965451"/>
              <a:ext cx="39688" cy="33338"/>
            </a:xfrm>
            <a:custGeom>
              <a:avLst/>
              <a:gdLst>
                <a:gd name="T0" fmla="*/ 20 w 32"/>
                <a:gd name="T1" fmla="*/ 3 h 27"/>
                <a:gd name="T2" fmla="*/ 3 w 32"/>
                <a:gd name="T3" fmla="*/ 9 h 27"/>
                <a:gd name="T4" fmla="*/ 4 w 32"/>
                <a:gd name="T5" fmla="*/ 18 h 27"/>
                <a:gd name="T6" fmla="*/ 0 w 32"/>
                <a:gd name="T7" fmla="*/ 25 h 27"/>
                <a:gd name="T8" fmla="*/ 10 w 32"/>
                <a:gd name="T9" fmla="*/ 23 h 27"/>
                <a:gd name="T10" fmla="*/ 13 w 32"/>
                <a:gd name="T11" fmla="*/ 25 h 27"/>
                <a:gd name="T12" fmla="*/ 30 w 32"/>
                <a:gd name="T13" fmla="*/ 18 h 27"/>
                <a:gd name="T14" fmla="*/ 20 w 32"/>
                <a:gd name="T15" fmla="*/ 3 h 27"/>
                <a:gd name="T16" fmla="*/ 18 w 32"/>
                <a:gd name="T17" fmla="*/ 7 h 27"/>
                <a:gd name="T18" fmla="*/ 9 w 32"/>
                <a:gd name="T19" fmla="*/ 9 h 27"/>
                <a:gd name="T20" fmla="*/ 7 w 32"/>
                <a:gd name="T21" fmla="*/ 10 h 27"/>
                <a:gd name="T22" fmla="*/ 7 w 32"/>
                <a:gd name="T23" fmla="*/ 10 h 27"/>
                <a:gd name="T24" fmla="*/ 7 w 32"/>
                <a:gd name="T25" fmla="*/ 8 h 27"/>
                <a:gd name="T26" fmla="*/ 18 w 32"/>
                <a:gd name="T27" fmla="*/ 5 h 27"/>
                <a:gd name="T28" fmla="*/ 19 w 32"/>
                <a:gd name="T29" fmla="*/ 6 h 27"/>
                <a:gd name="T30" fmla="*/ 18 w 32"/>
                <a:gd name="T3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27">
                  <a:moveTo>
                    <a:pt x="20" y="3"/>
                  </a:moveTo>
                  <a:cubicBezTo>
                    <a:pt x="13" y="0"/>
                    <a:pt x="5" y="3"/>
                    <a:pt x="3" y="9"/>
                  </a:cubicBezTo>
                  <a:cubicBezTo>
                    <a:pt x="2" y="12"/>
                    <a:pt x="3" y="15"/>
                    <a:pt x="4" y="18"/>
                  </a:cubicBezTo>
                  <a:cubicBezTo>
                    <a:pt x="0" y="25"/>
                    <a:pt x="0" y="25"/>
                    <a:pt x="0" y="25"/>
                  </a:cubicBezTo>
                  <a:cubicBezTo>
                    <a:pt x="10" y="23"/>
                    <a:pt x="10" y="23"/>
                    <a:pt x="10" y="23"/>
                  </a:cubicBezTo>
                  <a:cubicBezTo>
                    <a:pt x="11" y="24"/>
                    <a:pt x="12" y="24"/>
                    <a:pt x="13" y="25"/>
                  </a:cubicBezTo>
                  <a:cubicBezTo>
                    <a:pt x="21" y="27"/>
                    <a:pt x="28" y="24"/>
                    <a:pt x="30" y="18"/>
                  </a:cubicBezTo>
                  <a:cubicBezTo>
                    <a:pt x="32" y="12"/>
                    <a:pt x="27" y="5"/>
                    <a:pt x="20" y="3"/>
                  </a:cubicBezTo>
                  <a:close/>
                  <a:moveTo>
                    <a:pt x="18" y="7"/>
                  </a:moveTo>
                  <a:cubicBezTo>
                    <a:pt x="14" y="6"/>
                    <a:pt x="10" y="7"/>
                    <a:pt x="9" y="9"/>
                  </a:cubicBezTo>
                  <a:cubicBezTo>
                    <a:pt x="8" y="10"/>
                    <a:pt x="8" y="10"/>
                    <a:pt x="7" y="10"/>
                  </a:cubicBezTo>
                  <a:cubicBezTo>
                    <a:pt x="7" y="10"/>
                    <a:pt x="7" y="10"/>
                    <a:pt x="7" y="10"/>
                  </a:cubicBezTo>
                  <a:cubicBezTo>
                    <a:pt x="6" y="9"/>
                    <a:pt x="6" y="8"/>
                    <a:pt x="7" y="8"/>
                  </a:cubicBezTo>
                  <a:cubicBezTo>
                    <a:pt x="9" y="5"/>
                    <a:pt x="14" y="4"/>
                    <a:pt x="18" y="5"/>
                  </a:cubicBezTo>
                  <a:cubicBezTo>
                    <a:pt x="19" y="5"/>
                    <a:pt x="20" y="6"/>
                    <a:pt x="19" y="6"/>
                  </a:cubicBezTo>
                  <a:cubicBezTo>
                    <a:pt x="19" y="7"/>
                    <a:pt x="19" y="7"/>
                    <a:pt x="18" y="7"/>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4" name="Freeform 1321"/>
            <p:cNvSpPr>
              <a:spLocks noEditPoints="1"/>
            </p:cNvSpPr>
            <p:nvPr/>
          </p:nvSpPr>
          <p:spPr bwMode="auto">
            <a:xfrm>
              <a:off x="3933031" y="2936876"/>
              <a:ext cx="74613" cy="96838"/>
            </a:xfrm>
            <a:custGeom>
              <a:avLst/>
              <a:gdLst>
                <a:gd name="T0" fmla="*/ 59 w 60"/>
                <a:gd name="T1" fmla="*/ 14 h 78"/>
                <a:gd name="T2" fmla="*/ 53 w 60"/>
                <a:gd name="T3" fmla="*/ 8 h 78"/>
                <a:gd name="T4" fmla="*/ 30 w 60"/>
                <a:gd name="T5" fmla="*/ 0 h 78"/>
                <a:gd name="T6" fmla="*/ 21 w 60"/>
                <a:gd name="T7" fmla="*/ 2 h 78"/>
                <a:gd name="T8" fmla="*/ 15 w 60"/>
                <a:gd name="T9" fmla="*/ 9 h 78"/>
                <a:gd name="T10" fmla="*/ 1 w 60"/>
                <a:gd name="T11" fmla="*/ 55 h 78"/>
                <a:gd name="T12" fmla="*/ 1 w 60"/>
                <a:gd name="T13" fmla="*/ 63 h 78"/>
                <a:gd name="T14" fmla="*/ 8 w 60"/>
                <a:gd name="T15" fmla="*/ 70 h 78"/>
                <a:gd name="T16" fmla="*/ 30 w 60"/>
                <a:gd name="T17" fmla="*/ 77 h 78"/>
                <a:gd name="T18" fmla="*/ 40 w 60"/>
                <a:gd name="T19" fmla="*/ 76 h 78"/>
                <a:gd name="T20" fmla="*/ 45 w 60"/>
                <a:gd name="T21" fmla="*/ 69 h 78"/>
                <a:gd name="T22" fmla="*/ 59 w 60"/>
                <a:gd name="T23" fmla="*/ 23 h 78"/>
                <a:gd name="T24" fmla="*/ 59 w 60"/>
                <a:gd name="T25" fmla="*/ 14 h 78"/>
                <a:gd name="T26" fmla="*/ 33 w 60"/>
                <a:gd name="T27" fmla="*/ 6 h 78"/>
                <a:gd name="T28" fmla="*/ 46 w 60"/>
                <a:gd name="T29" fmla="*/ 10 h 78"/>
                <a:gd name="T30" fmla="*/ 47 w 60"/>
                <a:gd name="T31" fmla="*/ 11 h 78"/>
                <a:gd name="T32" fmla="*/ 46 w 60"/>
                <a:gd name="T33" fmla="*/ 12 h 78"/>
                <a:gd name="T34" fmla="*/ 33 w 60"/>
                <a:gd name="T35" fmla="*/ 8 h 78"/>
                <a:gd name="T36" fmla="*/ 32 w 60"/>
                <a:gd name="T37" fmla="*/ 7 h 78"/>
                <a:gd name="T38" fmla="*/ 33 w 60"/>
                <a:gd name="T39" fmla="*/ 6 h 78"/>
                <a:gd name="T40" fmla="*/ 20 w 60"/>
                <a:gd name="T41" fmla="*/ 71 h 78"/>
                <a:gd name="T42" fmla="*/ 18 w 60"/>
                <a:gd name="T43" fmla="*/ 68 h 78"/>
                <a:gd name="T44" fmla="*/ 21 w 60"/>
                <a:gd name="T45" fmla="*/ 66 h 78"/>
                <a:gd name="T46" fmla="*/ 23 w 60"/>
                <a:gd name="T47" fmla="*/ 69 h 78"/>
                <a:gd name="T48" fmla="*/ 20 w 60"/>
                <a:gd name="T49" fmla="*/ 71 h 78"/>
                <a:gd name="T50" fmla="*/ 39 w 60"/>
                <a:gd name="T51" fmla="*/ 69 h 78"/>
                <a:gd name="T52" fmla="*/ 5 w 60"/>
                <a:gd name="T53" fmla="*/ 58 h 78"/>
                <a:gd name="T54" fmla="*/ 21 w 60"/>
                <a:gd name="T55" fmla="*/ 8 h 78"/>
                <a:gd name="T56" fmla="*/ 55 w 60"/>
                <a:gd name="T57" fmla="*/ 19 h 78"/>
                <a:gd name="T58" fmla="*/ 39 w 60"/>
                <a:gd name="T5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78">
                  <a:moveTo>
                    <a:pt x="59" y="14"/>
                  </a:moveTo>
                  <a:cubicBezTo>
                    <a:pt x="58" y="11"/>
                    <a:pt x="56" y="9"/>
                    <a:pt x="53" y="8"/>
                  </a:cubicBezTo>
                  <a:cubicBezTo>
                    <a:pt x="30" y="0"/>
                    <a:pt x="30" y="0"/>
                    <a:pt x="30" y="0"/>
                  </a:cubicBezTo>
                  <a:cubicBezTo>
                    <a:pt x="27" y="0"/>
                    <a:pt x="23" y="0"/>
                    <a:pt x="21" y="2"/>
                  </a:cubicBezTo>
                  <a:cubicBezTo>
                    <a:pt x="18" y="3"/>
                    <a:pt x="16" y="6"/>
                    <a:pt x="15" y="9"/>
                  </a:cubicBezTo>
                  <a:cubicBezTo>
                    <a:pt x="1" y="55"/>
                    <a:pt x="1" y="55"/>
                    <a:pt x="1" y="55"/>
                  </a:cubicBezTo>
                  <a:cubicBezTo>
                    <a:pt x="0" y="58"/>
                    <a:pt x="0" y="61"/>
                    <a:pt x="1" y="63"/>
                  </a:cubicBezTo>
                  <a:cubicBezTo>
                    <a:pt x="2" y="66"/>
                    <a:pt x="5" y="69"/>
                    <a:pt x="8" y="70"/>
                  </a:cubicBezTo>
                  <a:cubicBezTo>
                    <a:pt x="30" y="77"/>
                    <a:pt x="30" y="77"/>
                    <a:pt x="30" y="77"/>
                  </a:cubicBezTo>
                  <a:cubicBezTo>
                    <a:pt x="33" y="78"/>
                    <a:pt x="37" y="77"/>
                    <a:pt x="40" y="76"/>
                  </a:cubicBezTo>
                  <a:cubicBezTo>
                    <a:pt x="42" y="74"/>
                    <a:pt x="44" y="72"/>
                    <a:pt x="45" y="69"/>
                  </a:cubicBezTo>
                  <a:cubicBezTo>
                    <a:pt x="59" y="23"/>
                    <a:pt x="59" y="23"/>
                    <a:pt x="59" y="23"/>
                  </a:cubicBezTo>
                  <a:cubicBezTo>
                    <a:pt x="60" y="20"/>
                    <a:pt x="60" y="17"/>
                    <a:pt x="59" y="14"/>
                  </a:cubicBezTo>
                  <a:close/>
                  <a:moveTo>
                    <a:pt x="33" y="6"/>
                  </a:moveTo>
                  <a:cubicBezTo>
                    <a:pt x="46" y="10"/>
                    <a:pt x="46" y="10"/>
                    <a:pt x="46" y="10"/>
                  </a:cubicBezTo>
                  <a:cubicBezTo>
                    <a:pt x="47" y="10"/>
                    <a:pt x="47" y="11"/>
                    <a:pt x="47" y="11"/>
                  </a:cubicBezTo>
                  <a:cubicBezTo>
                    <a:pt x="47" y="12"/>
                    <a:pt x="46" y="12"/>
                    <a:pt x="46" y="12"/>
                  </a:cubicBezTo>
                  <a:cubicBezTo>
                    <a:pt x="33" y="8"/>
                    <a:pt x="33" y="8"/>
                    <a:pt x="33" y="8"/>
                  </a:cubicBezTo>
                  <a:cubicBezTo>
                    <a:pt x="33" y="7"/>
                    <a:pt x="32" y="7"/>
                    <a:pt x="32" y="7"/>
                  </a:cubicBezTo>
                  <a:cubicBezTo>
                    <a:pt x="33" y="6"/>
                    <a:pt x="33" y="6"/>
                    <a:pt x="33" y="6"/>
                  </a:cubicBezTo>
                  <a:close/>
                  <a:moveTo>
                    <a:pt x="20" y="71"/>
                  </a:moveTo>
                  <a:cubicBezTo>
                    <a:pt x="18" y="71"/>
                    <a:pt x="18" y="69"/>
                    <a:pt x="18" y="68"/>
                  </a:cubicBezTo>
                  <a:cubicBezTo>
                    <a:pt x="18" y="66"/>
                    <a:pt x="20" y="66"/>
                    <a:pt x="21" y="66"/>
                  </a:cubicBezTo>
                  <a:cubicBezTo>
                    <a:pt x="23" y="66"/>
                    <a:pt x="23" y="68"/>
                    <a:pt x="23" y="69"/>
                  </a:cubicBezTo>
                  <a:cubicBezTo>
                    <a:pt x="23" y="71"/>
                    <a:pt x="21" y="71"/>
                    <a:pt x="20" y="71"/>
                  </a:cubicBezTo>
                  <a:close/>
                  <a:moveTo>
                    <a:pt x="39" y="69"/>
                  </a:moveTo>
                  <a:cubicBezTo>
                    <a:pt x="5" y="58"/>
                    <a:pt x="5" y="58"/>
                    <a:pt x="5" y="58"/>
                  </a:cubicBezTo>
                  <a:cubicBezTo>
                    <a:pt x="21" y="8"/>
                    <a:pt x="21" y="8"/>
                    <a:pt x="21" y="8"/>
                  </a:cubicBezTo>
                  <a:cubicBezTo>
                    <a:pt x="55" y="19"/>
                    <a:pt x="55" y="19"/>
                    <a:pt x="55" y="19"/>
                  </a:cubicBezTo>
                  <a:lnTo>
                    <a:pt x="39" y="69"/>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grpSp>
        <p:nvGrpSpPr>
          <p:cNvPr id="15" name="Group 14"/>
          <p:cNvGrpSpPr/>
          <p:nvPr/>
        </p:nvGrpSpPr>
        <p:grpSpPr>
          <a:xfrm>
            <a:off x="3474737" y="5623541"/>
            <a:ext cx="577849" cy="1044128"/>
            <a:chOff x="677863" y="4462463"/>
            <a:chExt cx="1146175" cy="2292350"/>
          </a:xfrm>
        </p:grpSpPr>
        <p:sp>
          <p:nvSpPr>
            <p:cNvPr id="16" name="Freeform 15"/>
            <p:cNvSpPr>
              <a:spLocks noEditPoints="1"/>
            </p:cNvSpPr>
            <p:nvPr/>
          </p:nvSpPr>
          <p:spPr bwMode="auto">
            <a:xfrm>
              <a:off x="677863" y="4462463"/>
              <a:ext cx="1146175" cy="2292350"/>
            </a:xfrm>
            <a:custGeom>
              <a:avLst/>
              <a:gdLst>
                <a:gd name="T0" fmla="*/ 42 w 121"/>
                <a:gd name="T1" fmla="*/ 11 h 242"/>
                <a:gd name="T2" fmla="*/ 40 w 121"/>
                <a:gd name="T3" fmla="*/ 27 h 242"/>
                <a:gd name="T4" fmla="*/ 41 w 121"/>
                <a:gd name="T5" fmla="*/ 64 h 242"/>
                <a:gd name="T6" fmla="*/ 46 w 121"/>
                <a:gd name="T7" fmla="*/ 49 h 242"/>
                <a:gd name="T8" fmla="*/ 84 w 121"/>
                <a:gd name="T9" fmla="*/ 49 h 242"/>
                <a:gd name="T10" fmla="*/ 79 w 121"/>
                <a:gd name="T11" fmla="*/ 64 h 242"/>
                <a:gd name="T12" fmla="*/ 78 w 121"/>
                <a:gd name="T13" fmla="*/ 27 h 242"/>
                <a:gd name="T14" fmla="*/ 79 w 121"/>
                <a:gd name="T15" fmla="*/ 11 h 242"/>
                <a:gd name="T16" fmla="*/ 84 w 121"/>
                <a:gd name="T17" fmla="*/ 49 h 242"/>
                <a:gd name="T18" fmla="*/ 60 w 121"/>
                <a:gd name="T19" fmla="*/ 84 h 242"/>
                <a:gd name="T20" fmla="*/ 60 w 121"/>
                <a:gd name="T21" fmla="*/ 101 h 242"/>
                <a:gd name="T22" fmla="*/ 22 w 121"/>
                <a:gd name="T23" fmla="*/ 93 h 242"/>
                <a:gd name="T24" fmla="*/ 93 w 121"/>
                <a:gd name="T25" fmla="*/ 96 h 242"/>
                <a:gd name="T26" fmla="*/ 94 w 121"/>
                <a:gd name="T27" fmla="*/ 91 h 242"/>
                <a:gd name="T28" fmla="*/ 26 w 121"/>
                <a:gd name="T29" fmla="*/ 91 h 242"/>
                <a:gd name="T30" fmla="*/ 121 w 121"/>
                <a:gd name="T31" fmla="*/ 117 h 242"/>
                <a:gd name="T32" fmla="*/ 61 w 121"/>
                <a:gd name="T33" fmla="*/ 134 h 242"/>
                <a:gd name="T34" fmla="*/ 0 w 121"/>
                <a:gd name="T35" fmla="*/ 117 h 242"/>
                <a:gd name="T36" fmla="*/ 7 w 121"/>
                <a:gd name="T37" fmla="*/ 101 h 242"/>
                <a:gd name="T38" fmla="*/ 60 w 121"/>
                <a:gd name="T39" fmla="*/ 81 h 242"/>
                <a:gd name="T40" fmla="*/ 113 w 121"/>
                <a:gd name="T41" fmla="*/ 101 h 242"/>
                <a:gd name="T42" fmla="*/ 121 w 121"/>
                <a:gd name="T43" fmla="*/ 117 h 242"/>
                <a:gd name="T44" fmla="*/ 60 w 121"/>
                <a:gd name="T45" fmla="*/ 105 h 242"/>
                <a:gd name="T46" fmla="*/ 60 w 121"/>
                <a:gd name="T47" fmla="*/ 83 h 242"/>
                <a:gd name="T48" fmla="*/ 114 w 121"/>
                <a:gd name="T49" fmla="*/ 103 h 242"/>
                <a:gd name="T50" fmla="*/ 60 w 121"/>
                <a:gd name="T51" fmla="*/ 121 h 242"/>
                <a:gd name="T52" fmla="*/ 7 w 121"/>
                <a:gd name="T53" fmla="*/ 103 h 242"/>
                <a:gd name="T54" fmla="*/ 60 w 121"/>
                <a:gd name="T55" fmla="*/ 124 h 242"/>
                <a:gd name="T56" fmla="*/ 114 w 121"/>
                <a:gd name="T57" fmla="*/ 103 h 242"/>
                <a:gd name="T58" fmla="*/ 54 w 121"/>
                <a:gd name="T59" fmla="*/ 103 h 242"/>
                <a:gd name="T60" fmla="*/ 66 w 121"/>
                <a:gd name="T61" fmla="*/ 103 h 242"/>
                <a:gd name="T62" fmla="*/ 60 w 121"/>
                <a:gd name="T63" fmla="*/ 136 h 242"/>
                <a:gd name="T64" fmla="*/ 98 w 121"/>
                <a:gd name="T65" fmla="*/ 228 h 242"/>
                <a:gd name="T66" fmla="*/ 22 w 121"/>
                <a:gd name="T67" fmla="*/ 228 h 242"/>
                <a:gd name="T68" fmla="*/ 60 w 121"/>
                <a:gd name="T69" fmla="*/ 136 h 242"/>
                <a:gd name="T70" fmla="*/ 54 w 121"/>
                <a:gd name="T71" fmla="*/ 68 h 242"/>
                <a:gd name="T72" fmla="*/ 67 w 121"/>
                <a:gd name="T73" fmla="*/ 37 h 242"/>
                <a:gd name="T74" fmla="*/ 63 w 121"/>
                <a:gd name="T75" fmla="*/ 2 h 242"/>
                <a:gd name="T76" fmla="*/ 56 w 121"/>
                <a:gd name="T77" fmla="*/ 29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1" h="242">
                  <a:moveTo>
                    <a:pt x="39" y="34"/>
                  </a:moveTo>
                  <a:cubicBezTo>
                    <a:pt x="34" y="26"/>
                    <a:pt x="34" y="17"/>
                    <a:pt x="42" y="11"/>
                  </a:cubicBezTo>
                  <a:cubicBezTo>
                    <a:pt x="42" y="11"/>
                    <a:pt x="47" y="10"/>
                    <a:pt x="45" y="11"/>
                  </a:cubicBezTo>
                  <a:cubicBezTo>
                    <a:pt x="40" y="14"/>
                    <a:pt x="38" y="21"/>
                    <a:pt x="40" y="27"/>
                  </a:cubicBezTo>
                  <a:cubicBezTo>
                    <a:pt x="42" y="32"/>
                    <a:pt x="47" y="35"/>
                    <a:pt x="49" y="40"/>
                  </a:cubicBezTo>
                  <a:cubicBezTo>
                    <a:pt x="52" y="49"/>
                    <a:pt x="49" y="59"/>
                    <a:pt x="41" y="64"/>
                  </a:cubicBezTo>
                  <a:cubicBezTo>
                    <a:pt x="40" y="65"/>
                    <a:pt x="36" y="65"/>
                    <a:pt x="37" y="65"/>
                  </a:cubicBezTo>
                  <a:cubicBezTo>
                    <a:pt x="42" y="61"/>
                    <a:pt x="46" y="55"/>
                    <a:pt x="46" y="49"/>
                  </a:cubicBezTo>
                  <a:cubicBezTo>
                    <a:pt x="46" y="42"/>
                    <a:pt x="43" y="39"/>
                    <a:pt x="39" y="34"/>
                  </a:cubicBezTo>
                  <a:close/>
                  <a:moveTo>
                    <a:pt x="84" y="49"/>
                  </a:moveTo>
                  <a:cubicBezTo>
                    <a:pt x="83" y="55"/>
                    <a:pt x="80" y="61"/>
                    <a:pt x="75" y="65"/>
                  </a:cubicBezTo>
                  <a:cubicBezTo>
                    <a:pt x="74" y="65"/>
                    <a:pt x="78" y="65"/>
                    <a:pt x="79" y="64"/>
                  </a:cubicBezTo>
                  <a:cubicBezTo>
                    <a:pt x="86" y="59"/>
                    <a:pt x="90" y="49"/>
                    <a:pt x="86" y="40"/>
                  </a:cubicBezTo>
                  <a:cubicBezTo>
                    <a:pt x="85" y="35"/>
                    <a:pt x="80" y="32"/>
                    <a:pt x="78" y="27"/>
                  </a:cubicBezTo>
                  <a:cubicBezTo>
                    <a:pt x="76" y="21"/>
                    <a:pt x="78" y="14"/>
                    <a:pt x="83" y="11"/>
                  </a:cubicBezTo>
                  <a:cubicBezTo>
                    <a:pt x="84" y="10"/>
                    <a:pt x="80" y="11"/>
                    <a:pt x="79" y="11"/>
                  </a:cubicBezTo>
                  <a:cubicBezTo>
                    <a:pt x="71" y="17"/>
                    <a:pt x="72" y="26"/>
                    <a:pt x="77" y="34"/>
                  </a:cubicBezTo>
                  <a:cubicBezTo>
                    <a:pt x="81" y="39"/>
                    <a:pt x="84" y="42"/>
                    <a:pt x="84" y="49"/>
                  </a:cubicBezTo>
                  <a:close/>
                  <a:moveTo>
                    <a:pt x="20" y="93"/>
                  </a:moveTo>
                  <a:cubicBezTo>
                    <a:pt x="20" y="87"/>
                    <a:pt x="41" y="84"/>
                    <a:pt x="60" y="84"/>
                  </a:cubicBezTo>
                  <a:cubicBezTo>
                    <a:pt x="80" y="84"/>
                    <a:pt x="101" y="87"/>
                    <a:pt x="101" y="93"/>
                  </a:cubicBezTo>
                  <a:cubicBezTo>
                    <a:pt x="101" y="98"/>
                    <a:pt x="80" y="101"/>
                    <a:pt x="60" y="101"/>
                  </a:cubicBezTo>
                  <a:cubicBezTo>
                    <a:pt x="38" y="102"/>
                    <a:pt x="20" y="98"/>
                    <a:pt x="20" y="93"/>
                  </a:cubicBezTo>
                  <a:close/>
                  <a:moveTo>
                    <a:pt x="22" y="93"/>
                  </a:moveTo>
                  <a:cubicBezTo>
                    <a:pt x="22" y="94"/>
                    <a:pt x="24" y="95"/>
                    <a:pt x="27" y="96"/>
                  </a:cubicBezTo>
                  <a:cubicBezTo>
                    <a:pt x="93" y="96"/>
                    <a:pt x="93" y="96"/>
                    <a:pt x="93" y="96"/>
                  </a:cubicBezTo>
                  <a:cubicBezTo>
                    <a:pt x="96" y="95"/>
                    <a:pt x="98" y="94"/>
                    <a:pt x="99" y="93"/>
                  </a:cubicBezTo>
                  <a:cubicBezTo>
                    <a:pt x="98" y="92"/>
                    <a:pt x="97" y="91"/>
                    <a:pt x="94" y="91"/>
                  </a:cubicBezTo>
                  <a:cubicBezTo>
                    <a:pt x="87" y="88"/>
                    <a:pt x="74" y="87"/>
                    <a:pt x="60" y="87"/>
                  </a:cubicBezTo>
                  <a:cubicBezTo>
                    <a:pt x="46" y="87"/>
                    <a:pt x="32" y="88"/>
                    <a:pt x="26" y="91"/>
                  </a:cubicBezTo>
                  <a:cubicBezTo>
                    <a:pt x="24" y="92"/>
                    <a:pt x="22" y="92"/>
                    <a:pt x="22" y="93"/>
                  </a:cubicBezTo>
                  <a:close/>
                  <a:moveTo>
                    <a:pt x="121" y="117"/>
                  </a:moveTo>
                  <a:cubicBezTo>
                    <a:pt x="121" y="120"/>
                    <a:pt x="119" y="122"/>
                    <a:pt x="116" y="124"/>
                  </a:cubicBezTo>
                  <a:cubicBezTo>
                    <a:pt x="116" y="124"/>
                    <a:pt x="102" y="134"/>
                    <a:pt x="61" y="134"/>
                  </a:cubicBezTo>
                  <a:cubicBezTo>
                    <a:pt x="21" y="134"/>
                    <a:pt x="7" y="125"/>
                    <a:pt x="7" y="125"/>
                  </a:cubicBezTo>
                  <a:cubicBezTo>
                    <a:pt x="2" y="123"/>
                    <a:pt x="0" y="120"/>
                    <a:pt x="0" y="117"/>
                  </a:cubicBezTo>
                  <a:cubicBezTo>
                    <a:pt x="0" y="114"/>
                    <a:pt x="0" y="109"/>
                    <a:pt x="0" y="109"/>
                  </a:cubicBezTo>
                  <a:cubicBezTo>
                    <a:pt x="0" y="106"/>
                    <a:pt x="2" y="104"/>
                    <a:pt x="7" y="101"/>
                  </a:cubicBezTo>
                  <a:cubicBezTo>
                    <a:pt x="9" y="97"/>
                    <a:pt x="9" y="94"/>
                    <a:pt x="10" y="94"/>
                  </a:cubicBezTo>
                  <a:cubicBezTo>
                    <a:pt x="10" y="86"/>
                    <a:pt x="35" y="81"/>
                    <a:pt x="60" y="81"/>
                  </a:cubicBezTo>
                  <a:cubicBezTo>
                    <a:pt x="85" y="81"/>
                    <a:pt x="111" y="86"/>
                    <a:pt x="111" y="94"/>
                  </a:cubicBezTo>
                  <a:cubicBezTo>
                    <a:pt x="111" y="94"/>
                    <a:pt x="112" y="97"/>
                    <a:pt x="113" y="101"/>
                  </a:cubicBezTo>
                  <a:cubicBezTo>
                    <a:pt x="118" y="104"/>
                    <a:pt x="121" y="106"/>
                    <a:pt x="121" y="109"/>
                  </a:cubicBezTo>
                  <a:cubicBezTo>
                    <a:pt x="121" y="110"/>
                    <a:pt x="121" y="115"/>
                    <a:pt x="121" y="117"/>
                  </a:cubicBezTo>
                  <a:close/>
                  <a:moveTo>
                    <a:pt x="11" y="94"/>
                  </a:moveTo>
                  <a:cubicBezTo>
                    <a:pt x="11" y="99"/>
                    <a:pt x="31" y="105"/>
                    <a:pt x="60" y="105"/>
                  </a:cubicBezTo>
                  <a:cubicBezTo>
                    <a:pt x="90" y="105"/>
                    <a:pt x="109" y="99"/>
                    <a:pt x="109" y="94"/>
                  </a:cubicBezTo>
                  <a:cubicBezTo>
                    <a:pt x="109" y="88"/>
                    <a:pt x="90" y="83"/>
                    <a:pt x="60" y="83"/>
                  </a:cubicBezTo>
                  <a:cubicBezTo>
                    <a:pt x="31" y="83"/>
                    <a:pt x="11" y="88"/>
                    <a:pt x="11" y="94"/>
                  </a:cubicBezTo>
                  <a:close/>
                  <a:moveTo>
                    <a:pt x="114" y="103"/>
                  </a:moveTo>
                  <a:cubicBezTo>
                    <a:pt x="114" y="105"/>
                    <a:pt x="115" y="108"/>
                    <a:pt x="115" y="108"/>
                  </a:cubicBezTo>
                  <a:cubicBezTo>
                    <a:pt x="115" y="116"/>
                    <a:pt x="87" y="121"/>
                    <a:pt x="60" y="121"/>
                  </a:cubicBezTo>
                  <a:cubicBezTo>
                    <a:pt x="33" y="121"/>
                    <a:pt x="6" y="116"/>
                    <a:pt x="6" y="108"/>
                  </a:cubicBezTo>
                  <a:cubicBezTo>
                    <a:pt x="6" y="108"/>
                    <a:pt x="7" y="105"/>
                    <a:pt x="7" y="103"/>
                  </a:cubicBezTo>
                  <a:cubicBezTo>
                    <a:pt x="3" y="105"/>
                    <a:pt x="1" y="107"/>
                    <a:pt x="1" y="109"/>
                  </a:cubicBezTo>
                  <a:cubicBezTo>
                    <a:pt x="1" y="117"/>
                    <a:pt x="25" y="124"/>
                    <a:pt x="60" y="124"/>
                  </a:cubicBezTo>
                  <a:cubicBezTo>
                    <a:pt x="95" y="124"/>
                    <a:pt x="118" y="117"/>
                    <a:pt x="119" y="110"/>
                  </a:cubicBezTo>
                  <a:cubicBezTo>
                    <a:pt x="119" y="108"/>
                    <a:pt x="117" y="105"/>
                    <a:pt x="114" y="103"/>
                  </a:cubicBezTo>
                  <a:close/>
                  <a:moveTo>
                    <a:pt x="60" y="102"/>
                  </a:moveTo>
                  <a:cubicBezTo>
                    <a:pt x="56" y="102"/>
                    <a:pt x="54" y="103"/>
                    <a:pt x="54" y="103"/>
                  </a:cubicBezTo>
                  <a:cubicBezTo>
                    <a:pt x="54" y="103"/>
                    <a:pt x="56" y="104"/>
                    <a:pt x="60" y="104"/>
                  </a:cubicBezTo>
                  <a:cubicBezTo>
                    <a:pt x="63" y="104"/>
                    <a:pt x="66" y="103"/>
                    <a:pt x="66" y="103"/>
                  </a:cubicBezTo>
                  <a:cubicBezTo>
                    <a:pt x="66" y="103"/>
                    <a:pt x="63" y="102"/>
                    <a:pt x="60" y="102"/>
                  </a:cubicBezTo>
                  <a:close/>
                  <a:moveTo>
                    <a:pt x="60" y="136"/>
                  </a:moveTo>
                  <a:cubicBezTo>
                    <a:pt x="99" y="136"/>
                    <a:pt x="115" y="127"/>
                    <a:pt x="115" y="127"/>
                  </a:cubicBezTo>
                  <a:cubicBezTo>
                    <a:pt x="113" y="142"/>
                    <a:pt x="100" y="215"/>
                    <a:pt x="98" y="228"/>
                  </a:cubicBezTo>
                  <a:cubicBezTo>
                    <a:pt x="98" y="236"/>
                    <a:pt x="81" y="242"/>
                    <a:pt x="60" y="242"/>
                  </a:cubicBezTo>
                  <a:cubicBezTo>
                    <a:pt x="39" y="242"/>
                    <a:pt x="22" y="236"/>
                    <a:pt x="22" y="228"/>
                  </a:cubicBezTo>
                  <a:cubicBezTo>
                    <a:pt x="22" y="226"/>
                    <a:pt x="12" y="163"/>
                    <a:pt x="7" y="127"/>
                  </a:cubicBezTo>
                  <a:cubicBezTo>
                    <a:pt x="7" y="128"/>
                    <a:pt x="23" y="136"/>
                    <a:pt x="60" y="136"/>
                  </a:cubicBezTo>
                  <a:close/>
                  <a:moveTo>
                    <a:pt x="64" y="48"/>
                  </a:moveTo>
                  <a:cubicBezTo>
                    <a:pt x="64" y="56"/>
                    <a:pt x="60" y="63"/>
                    <a:pt x="54" y="68"/>
                  </a:cubicBezTo>
                  <a:cubicBezTo>
                    <a:pt x="52" y="69"/>
                    <a:pt x="57" y="69"/>
                    <a:pt x="58" y="68"/>
                  </a:cubicBezTo>
                  <a:cubicBezTo>
                    <a:pt x="67" y="61"/>
                    <a:pt x="72" y="48"/>
                    <a:pt x="67" y="37"/>
                  </a:cubicBezTo>
                  <a:cubicBezTo>
                    <a:pt x="64" y="30"/>
                    <a:pt x="58" y="26"/>
                    <a:pt x="56" y="19"/>
                  </a:cubicBezTo>
                  <a:cubicBezTo>
                    <a:pt x="55" y="13"/>
                    <a:pt x="58" y="5"/>
                    <a:pt x="63" y="2"/>
                  </a:cubicBezTo>
                  <a:cubicBezTo>
                    <a:pt x="65" y="0"/>
                    <a:pt x="60" y="1"/>
                    <a:pt x="59" y="2"/>
                  </a:cubicBezTo>
                  <a:cubicBezTo>
                    <a:pt x="49" y="8"/>
                    <a:pt x="49" y="21"/>
                    <a:pt x="56" y="29"/>
                  </a:cubicBezTo>
                  <a:cubicBezTo>
                    <a:pt x="60" y="35"/>
                    <a:pt x="64" y="40"/>
                    <a:pt x="64" y="48"/>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6"/>
            <p:cNvSpPr>
              <a:spLocks/>
            </p:cNvSpPr>
            <p:nvPr/>
          </p:nvSpPr>
          <p:spPr bwMode="auto">
            <a:xfrm>
              <a:off x="773113" y="5892800"/>
              <a:ext cx="955675" cy="492125"/>
            </a:xfrm>
            <a:custGeom>
              <a:avLst/>
              <a:gdLst>
                <a:gd name="T0" fmla="*/ 51 w 101"/>
                <a:gd name="T1" fmla="*/ 12 h 52"/>
                <a:gd name="T2" fmla="*/ 0 w 101"/>
                <a:gd name="T3" fmla="*/ 1 h 52"/>
                <a:gd name="T4" fmla="*/ 7 w 101"/>
                <a:gd name="T5" fmla="*/ 41 h 52"/>
                <a:gd name="T6" fmla="*/ 51 w 101"/>
                <a:gd name="T7" fmla="*/ 52 h 52"/>
                <a:gd name="T8" fmla="*/ 94 w 101"/>
                <a:gd name="T9" fmla="*/ 41 h 52"/>
                <a:gd name="T10" fmla="*/ 101 w 101"/>
                <a:gd name="T11" fmla="*/ 0 h 52"/>
                <a:gd name="T12" fmla="*/ 51 w 101"/>
                <a:gd name="T13" fmla="*/ 12 h 52"/>
              </a:gdLst>
              <a:ahLst/>
              <a:cxnLst>
                <a:cxn ang="0">
                  <a:pos x="T0" y="T1"/>
                </a:cxn>
                <a:cxn ang="0">
                  <a:pos x="T2" y="T3"/>
                </a:cxn>
                <a:cxn ang="0">
                  <a:pos x="T4" y="T5"/>
                </a:cxn>
                <a:cxn ang="0">
                  <a:pos x="T6" y="T7"/>
                </a:cxn>
                <a:cxn ang="0">
                  <a:pos x="T8" y="T9"/>
                </a:cxn>
                <a:cxn ang="0">
                  <a:pos x="T10" y="T11"/>
                </a:cxn>
                <a:cxn ang="0">
                  <a:pos x="T12" y="T13"/>
                </a:cxn>
              </a:cxnLst>
              <a:rect l="0" t="0" r="r" b="b"/>
              <a:pathLst>
                <a:path w="101" h="52">
                  <a:moveTo>
                    <a:pt x="51" y="12"/>
                  </a:moveTo>
                  <a:cubicBezTo>
                    <a:pt x="26" y="12"/>
                    <a:pt x="5" y="7"/>
                    <a:pt x="0" y="1"/>
                  </a:cubicBezTo>
                  <a:cubicBezTo>
                    <a:pt x="3" y="14"/>
                    <a:pt x="5" y="28"/>
                    <a:pt x="7" y="41"/>
                  </a:cubicBezTo>
                  <a:cubicBezTo>
                    <a:pt x="11" y="47"/>
                    <a:pt x="29" y="52"/>
                    <a:pt x="51" y="52"/>
                  </a:cubicBezTo>
                  <a:cubicBezTo>
                    <a:pt x="72" y="52"/>
                    <a:pt x="90" y="47"/>
                    <a:pt x="94" y="41"/>
                  </a:cubicBezTo>
                  <a:cubicBezTo>
                    <a:pt x="97" y="28"/>
                    <a:pt x="99" y="13"/>
                    <a:pt x="101" y="0"/>
                  </a:cubicBezTo>
                  <a:cubicBezTo>
                    <a:pt x="97" y="7"/>
                    <a:pt x="76" y="12"/>
                    <a:pt x="51" y="12"/>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Oval 17"/>
            <p:cNvSpPr>
              <a:spLocks noChangeArrowheads="1"/>
            </p:cNvSpPr>
            <p:nvPr/>
          </p:nvSpPr>
          <p:spPr bwMode="auto">
            <a:xfrm>
              <a:off x="962025" y="5902325"/>
              <a:ext cx="577850" cy="5588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noEditPoints="1"/>
            </p:cNvSpPr>
            <p:nvPr/>
          </p:nvSpPr>
          <p:spPr bwMode="auto">
            <a:xfrm>
              <a:off x="1076325" y="5969000"/>
              <a:ext cx="358775" cy="425450"/>
            </a:xfrm>
            <a:custGeom>
              <a:avLst/>
              <a:gdLst>
                <a:gd name="T0" fmla="*/ 12 w 38"/>
                <a:gd name="T1" fmla="*/ 41 h 45"/>
                <a:gd name="T2" fmla="*/ 21 w 38"/>
                <a:gd name="T3" fmla="*/ 24 h 45"/>
                <a:gd name="T4" fmla="*/ 30 w 38"/>
                <a:gd name="T5" fmla="*/ 7 h 45"/>
                <a:gd name="T6" fmla="*/ 32 w 38"/>
                <a:gd name="T7" fmla="*/ 6 h 45"/>
                <a:gd name="T8" fmla="*/ 36 w 38"/>
                <a:gd name="T9" fmla="*/ 27 h 45"/>
                <a:gd name="T10" fmla="*/ 15 w 38"/>
                <a:gd name="T11" fmla="*/ 44 h 45"/>
                <a:gd name="T12" fmla="*/ 14 w 38"/>
                <a:gd name="T13" fmla="*/ 44 h 45"/>
                <a:gd name="T14" fmla="*/ 12 w 38"/>
                <a:gd name="T15" fmla="*/ 41 h 45"/>
                <a:gd name="T16" fmla="*/ 2 w 38"/>
                <a:gd name="T17" fmla="*/ 19 h 45"/>
                <a:gd name="T18" fmla="*/ 5 w 38"/>
                <a:gd name="T19" fmla="*/ 38 h 45"/>
                <a:gd name="T20" fmla="*/ 8 w 38"/>
                <a:gd name="T21" fmla="*/ 38 h 45"/>
                <a:gd name="T22" fmla="*/ 17 w 38"/>
                <a:gd name="T23" fmla="*/ 22 h 45"/>
                <a:gd name="T24" fmla="*/ 25 w 38"/>
                <a:gd name="T25" fmla="*/ 4 h 45"/>
                <a:gd name="T26" fmla="*/ 24 w 38"/>
                <a:gd name="T27" fmla="*/ 2 h 45"/>
                <a:gd name="T28" fmla="*/ 2 w 38"/>
                <a:gd name="T29"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45">
                  <a:moveTo>
                    <a:pt x="12" y="41"/>
                  </a:moveTo>
                  <a:cubicBezTo>
                    <a:pt x="13" y="35"/>
                    <a:pt x="15" y="29"/>
                    <a:pt x="21" y="24"/>
                  </a:cubicBezTo>
                  <a:cubicBezTo>
                    <a:pt x="27" y="18"/>
                    <a:pt x="29" y="12"/>
                    <a:pt x="30" y="7"/>
                  </a:cubicBezTo>
                  <a:cubicBezTo>
                    <a:pt x="30" y="6"/>
                    <a:pt x="31" y="5"/>
                    <a:pt x="32" y="6"/>
                  </a:cubicBezTo>
                  <a:cubicBezTo>
                    <a:pt x="36" y="11"/>
                    <a:pt x="38" y="19"/>
                    <a:pt x="36" y="27"/>
                  </a:cubicBezTo>
                  <a:cubicBezTo>
                    <a:pt x="33" y="38"/>
                    <a:pt x="24" y="45"/>
                    <a:pt x="15" y="44"/>
                  </a:cubicBezTo>
                  <a:cubicBezTo>
                    <a:pt x="15" y="44"/>
                    <a:pt x="14" y="44"/>
                    <a:pt x="14" y="44"/>
                  </a:cubicBezTo>
                  <a:cubicBezTo>
                    <a:pt x="12" y="43"/>
                    <a:pt x="12" y="43"/>
                    <a:pt x="12" y="41"/>
                  </a:cubicBezTo>
                  <a:close/>
                  <a:moveTo>
                    <a:pt x="2" y="19"/>
                  </a:moveTo>
                  <a:cubicBezTo>
                    <a:pt x="0" y="26"/>
                    <a:pt x="1" y="34"/>
                    <a:pt x="5" y="38"/>
                  </a:cubicBezTo>
                  <a:cubicBezTo>
                    <a:pt x="6" y="40"/>
                    <a:pt x="7" y="39"/>
                    <a:pt x="8" y="38"/>
                  </a:cubicBezTo>
                  <a:cubicBezTo>
                    <a:pt x="9" y="32"/>
                    <a:pt x="11" y="26"/>
                    <a:pt x="17" y="22"/>
                  </a:cubicBezTo>
                  <a:cubicBezTo>
                    <a:pt x="23" y="16"/>
                    <a:pt x="25" y="9"/>
                    <a:pt x="25" y="4"/>
                  </a:cubicBezTo>
                  <a:cubicBezTo>
                    <a:pt x="25" y="3"/>
                    <a:pt x="25" y="2"/>
                    <a:pt x="24" y="2"/>
                  </a:cubicBezTo>
                  <a:cubicBezTo>
                    <a:pt x="15" y="0"/>
                    <a:pt x="5" y="7"/>
                    <a:pt x="2" y="1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19"/>
          <p:cNvGrpSpPr>
            <a:grpSpLocks noChangeAspect="1"/>
          </p:cNvGrpSpPr>
          <p:nvPr/>
        </p:nvGrpSpPr>
        <p:grpSpPr>
          <a:xfrm>
            <a:off x="8216918" y="3755043"/>
            <a:ext cx="1055132" cy="1062876"/>
            <a:chOff x="6965950" y="4557713"/>
            <a:chExt cx="1960563" cy="1960562"/>
          </a:xfrm>
        </p:grpSpPr>
        <p:sp>
          <p:nvSpPr>
            <p:cNvPr id="21" name="Freeform 5"/>
            <p:cNvSpPr>
              <a:spLocks/>
            </p:cNvSpPr>
            <p:nvPr/>
          </p:nvSpPr>
          <p:spPr bwMode="auto">
            <a:xfrm>
              <a:off x="6965950" y="5911850"/>
              <a:ext cx="606425" cy="606425"/>
            </a:xfrm>
            <a:custGeom>
              <a:avLst/>
              <a:gdLst>
                <a:gd name="T0" fmla="*/ 257 w 382"/>
                <a:gd name="T1" fmla="*/ 0 h 382"/>
                <a:gd name="T2" fmla="*/ 382 w 382"/>
                <a:gd name="T3" fmla="*/ 131 h 382"/>
                <a:gd name="T4" fmla="*/ 131 w 382"/>
                <a:gd name="T5" fmla="*/ 382 h 382"/>
                <a:gd name="T6" fmla="*/ 0 w 382"/>
                <a:gd name="T7" fmla="*/ 256 h 382"/>
                <a:gd name="T8" fmla="*/ 257 w 382"/>
                <a:gd name="T9" fmla="*/ 0 h 382"/>
              </a:gdLst>
              <a:ahLst/>
              <a:cxnLst>
                <a:cxn ang="0">
                  <a:pos x="T0" y="T1"/>
                </a:cxn>
                <a:cxn ang="0">
                  <a:pos x="T2" y="T3"/>
                </a:cxn>
                <a:cxn ang="0">
                  <a:pos x="T4" y="T5"/>
                </a:cxn>
                <a:cxn ang="0">
                  <a:pos x="T6" y="T7"/>
                </a:cxn>
                <a:cxn ang="0">
                  <a:pos x="T8" y="T9"/>
                </a:cxn>
              </a:cxnLst>
              <a:rect l="0" t="0" r="r" b="b"/>
              <a:pathLst>
                <a:path w="382" h="382">
                  <a:moveTo>
                    <a:pt x="257" y="0"/>
                  </a:moveTo>
                  <a:lnTo>
                    <a:pt x="382" y="131"/>
                  </a:lnTo>
                  <a:lnTo>
                    <a:pt x="131" y="382"/>
                  </a:lnTo>
                  <a:lnTo>
                    <a:pt x="0" y="256"/>
                  </a:lnTo>
                  <a:lnTo>
                    <a:pt x="257"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
            <p:cNvSpPr>
              <a:spLocks/>
            </p:cNvSpPr>
            <p:nvPr/>
          </p:nvSpPr>
          <p:spPr bwMode="auto">
            <a:xfrm>
              <a:off x="7686675" y="5580063"/>
              <a:ext cx="217488" cy="217488"/>
            </a:xfrm>
            <a:custGeom>
              <a:avLst/>
              <a:gdLst>
                <a:gd name="T0" fmla="*/ 95 w 137"/>
                <a:gd name="T1" fmla="*/ 137 h 137"/>
                <a:gd name="T2" fmla="*/ 0 w 137"/>
                <a:gd name="T3" fmla="*/ 42 h 137"/>
                <a:gd name="T4" fmla="*/ 41 w 137"/>
                <a:gd name="T5" fmla="*/ 0 h 137"/>
                <a:gd name="T6" fmla="*/ 137 w 137"/>
                <a:gd name="T7" fmla="*/ 95 h 137"/>
                <a:gd name="T8" fmla="*/ 95 w 137"/>
                <a:gd name="T9" fmla="*/ 137 h 137"/>
              </a:gdLst>
              <a:ahLst/>
              <a:cxnLst>
                <a:cxn ang="0">
                  <a:pos x="T0" y="T1"/>
                </a:cxn>
                <a:cxn ang="0">
                  <a:pos x="T2" y="T3"/>
                </a:cxn>
                <a:cxn ang="0">
                  <a:pos x="T4" y="T5"/>
                </a:cxn>
                <a:cxn ang="0">
                  <a:pos x="T6" y="T7"/>
                </a:cxn>
                <a:cxn ang="0">
                  <a:pos x="T8" y="T9"/>
                </a:cxn>
              </a:cxnLst>
              <a:rect l="0" t="0" r="r" b="b"/>
              <a:pathLst>
                <a:path w="137" h="137">
                  <a:moveTo>
                    <a:pt x="95" y="137"/>
                  </a:moveTo>
                  <a:lnTo>
                    <a:pt x="0" y="42"/>
                  </a:lnTo>
                  <a:lnTo>
                    <a:pt x="41" y="0"/>
                  </a:lnTo>
                  <a:lnTo>
                    <a:pt x="137" y="95"/>
                  </a:lnTo>
                  <a:lnTo>
                    <a:pt x="95" y="137"/>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7"/>
            <p:cNvSpPr>
              <a:spLocks/>
            </p:cNvSpPr>
            <p:nvPr/>
          </p:nvSpPr>
          <p:spPr bwMode="auto">
            <a:xfrm>
              <a:off x="7373938" y="5503863"/>
              <a:ext cx="604838" cy="606425"/>
            </a:xfrm>
            <a:custGeom>
              <a:avLst/>
              <a:gdLst>
                <a:gd name="T0" fmla="*/ 381 w 381"/>
                <a:gd name="T1" fmla="*/ 191 h 382"/>
                <a:gd name="T2" fmla="*/ 310 w 381"/>
                <a:gd name="T3" fmla="*/ 263 h 382"/>
                <a:gd name="T4" fmla="*/ 155 w 381"/>
                <a:gd name="T5" fmla="*/ 382 h 382"/>
                <a:gd name="T6" fmla="*/ 0 w 381"/>
                <a:gd name="T7" fmla="*/ 227 h 382"/>
                <a:gd name="T8" fmla="*/ 119 w 381"/>
                <a:gd name="T9" fmla="*/ 72 h 382"/>
                <a:gd name="T10" fmla="*/ 191 w 381"/>
                <a:gd name="T11" fmla="*/ 0 h 382"/>
                <a:gd name="T12" fmla="*/ 226 w 381"/>
                <a:gd name="T13" fmla="*/ 30 h 382"/>
                <a:gd name="T14" fmla="*/ 167 w 381"/>
                <a:gd name="T15" fmla="*/ 90 h 382"/>
                <a:gd name="T16" fmla="*/ 292 w 381"/>
                <a:gd name="T17" fmla="*/ 215 h 382"/>
                <a:gd name="T18" fmla="*/ 352 w 381"/>
                <a:gd name="T19" fmla="*/ 161 h 382"/>
                <a:gd name="T20" fmla="*/ 381 w 381"/>
                <a:gd name="T21" fmla="*/ 1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 h="382">
                  <a:moveTo>
                    <a:pt x="381" y="191"/>
                  </a:moveTo>
                  <a:lnTo>
                    <a:pt x="310" y="263"/>
                  </a:lnTo>
                  <a:lnTo>
                    <a:pt x="155" y="382"/>
                  </a:lnTo>
                  <a:lnTo>
                    <a:pt x="0" y="227"/>
                  </a:lnTo>
                  <a:lnTo>
                    <a:pt x="119" y="72"/>
                  </a:lnTo>
                  <a:lnTo>
                    <a:pt x="191" y="0"/>
                  </a:lnTo>
                  <a:lnTo>
                    <a:pt x="226" y="30"/>
                  </a:lnTo>
                  <a:lnTo>
                    <a:pt x="167" y="90"/>
                  </a:lnTo>
                  <a:lnTo>
                    <a:pt x="292" y="215"/>
                  </a:lnTo>
                  <a:lnTo>
                    <a:pt x="352" y="161"/>
                  </a:lnTo>
                  <a:lnTo>
                    <a:pt x="381" y="19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8"/>
            <p:cNvSpPr>
              <a:spLocks/>
            </p:cNvSpPr>
            <p:nvPr/>
          </p:nvSpPr>
          <p:spPr bwMode="auto">
            <a:xfrm>
              <a:off x="8064500" y="4935538"/>
              <a:ext cx="482600" cy="484188"/>
            </a:xfrm>
            <a:custGeom>
              <a:avLst/>
              <a:gdLst>
                <a:gd name="T0" fmla="*/ 84 w 304"/>
                <a:gd name="T1" fmla="*/ 60 h 305"/>
                <a:gd name="T2" fmla="*/ 245 w 304"/>
                <a:gd name="T3" fmla="*/ 221 h 305"/>
                <a:gd name="T4" fmla="*/ 286 w 304"/>
                <a:gd name="T5" fmla="*/ 173 h 305"/>
                <a:gd name="T6" fmla="*/ 304 w 304"/>
                <a:gd name="T7" fmla="*/ 191 h 305"/>
                <a:gd name="T8" fmla="*/ 191 w 304"/>
                <a:gd name="T9" fmla="*/ 305 h 305"/>
                <a:gd name="T10" fmla="*/ 0 w 304"/>
                <a:gd name="T11" fmla="*/ 114 h 305"/>
                <a:gd name="T12" fmla="*/ 113 w 304"/>
                <a:gd name="T13" fmla="*/ 0 h 305"/>
                <a:gd name="T14" fmla="*/ 131 w 304"/>
                <a:gd name="T15" fmla="*/ 18 h 305"/>
                <a:gd name="T16" fmla="*/ 84 w 304"/>
                <a:gd name="T17" fmla="*/ 6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05">
                  <a:moveTo>
                    <a:pt x="84" y="60"/>
                  </a:moveTo>
                  <a:lnTo>
                    <a:pt x="245" y="221"/>
                  </a:lnTo>
                  <a:lnTo>
                    <a:pt x="286" y="173"/>
                  </a:lnTo>
                  <a:lnTo>
                    <a:pt x="304" y="191"/>
                  </a:lnTo>
                  <a:lnTo>
                    <a:pt x="191" y="305"/>
                  </a:lnTo>
                  <a:lnTo>
                    <a:pt x="0" y="114"/>
                  </a:lnTo>
                  <a:lnTo>
                    <a:pt x="113" y="0"/>
                  </a:lnTo>
                  <a:lnTo>
                    <a:pt x="131" y="18"/>
                  </a:lnTo>
                  <a:lnTo>
                    <a:pt x="84" y="6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9"/>
            <p:cNvSpPr>
              <a:spLocks noEditPoints="1"/>
            </p:cNvSpPr>
            <p:nvPr/>
          </p:nvSpPr>
          <p:spPr bwMode="auto">
            <a:xfrm>
              <a:off x="7904163" y="5172075"/>
              <a:ext cx="406400" cy="407988"/>
            </a:xfrm>
            <a:custGeom>
              <a:avLst/>
              <a:gdLst>
                <a:gd name="T0" fmla="*/ 101 w 256"/>
                <a:gd name="T1" fmla="*/ 66 h 257"/>
                <a:gd name="T2" fmla="*/ 0 w 256"/>
                <a:gd name="T3" fmla="*/ 173 h 257"/>
                <a:gd name="T4" fmla="*/ 89 w 256"/>
                <a:gd name="T5" fmla="*/ 257 h 257"/>
                <a:gd name="T6" fmla="*/ 191 w 256"/>
                <a:gd name="T7" fmla="*/ 156 h 257"/>
                <a:gd name="T8" fmla="*/ 256 w 256"/>
                <a:gd name="T9" fmla="*/ 150 h 257"/>
                <a:gd name="T10" fmla="*/ 107 w 256"/>
                <a:gd name="T11" fmla="*/ 0 h 257"/>
                <a:gd name="T12" fmla="*/ 101 w 256"/>
                <a:gd name="T13" fmla="*/ 66 h 257"/>
                <a:gd name="T14" fmla="*/ 173 w 256"/>
                <a:gd name="T15" fmla="*/ 144 h 257"/>
                <a:gd name="T16" fmla="*/ 89 w 256"/>
                <a:gd name="T17" fmla="*/ 233 h 257"/>
                <a:gd name="T18" fmla="*/ 30 w 256"/>
                <a:gd name="T19" fmla="*/ 173 h 257"/>
                <a:gd name="T20" fmla="*/ 113 w 256"/>
                <a:gd name="T21" fmla="*/ 84 h 257"/>
                <a:gd name="T22" fmla="*/ 173 w 256"/>
                <a:gd name="T23" fmla="*/ 14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6" h="257">
                  <a:moveTo>
                    <a:pt x="101" y="66"/>
                  </a:moveTo>
                  <a:lnTo>
                    <a:pt x="0" y="173"/>
                  </a:lnTo>
                  <a:lnTo>
                    <a:pt x="89" y="257"/>
                  </a:lnTo>
                  <a:lnTo>
                    <a:pt x="191" y="156"/>
                  </a:lnTo>
                  <a:lnTo>
                    <a:pt x="256" y="150"/>
                  </a:lnTo>
                  <a:lnTo>
                    <a:pt x="107" y="0"/>
                  </a:lnTo>
                  <a:lnTo>
                    <a:pt x="101" y="66"/>
                  </a:lnTo>
                  <a:close/>
                  <a:moveTo>
                    <a:pt x="173" y="144"/>
                  </a:moveTo>
                  <a:lnTo>
                    <a:pt x="89" y="233"/>
                  </a:lnTo>
                  <a:lnTo>
                    <a:pt x="30" y="173"/>
                  </a:lnTo>
                  <a:lnTo>
                    <a:pt x="113" y="84"/>
                  </a:lnTo>
                  <a:lnTo>
                    <a:pt x="173" y="144"/>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0"/>
            <p:cNvSpPr>
              <a:spLocks/>
            </p:cNvSpPr>
            <p:nvPr/>
          </p:nvSpPr>
          <p:spPr bwMode="auto">
            <a:xfrm>
              <a:off x="8243888" y="4557713"/>
              <a:ext cx="682625" cy="681038"/>
            </a:xfrm>
            <a:custGeom>
              <a:avLst/>
              <a:gdLst>
                <a:gd name="T0" fmla="*/ 299 w 430"/>
                <a:gd name="T1" fmla="*/ 0 h 429"/>
                <a:gd name="T2" fmla="*/ 430 w 430"/>
                <a:gd name="T3" fmla="*/ 131 h 429"/>
                <a:gd name="T4" fmla="*/ 132 w 430"/>
                <a:gd name="T5" fmla="*/ 429 h 429"/>
                <a:gd name="T6" fmla="*/ 0 w 430"/>
                <a:gd name="T7" fmla="*/ 298 h 429"/>
                <a:gd name="T8" fmla="*/ 299 w 430"/>
                <a:gd name="T9" fmla="*/ 0 h 429"/>
              </a:gdLst>
              <a:ahLst/>
              <a:cxnLst>
                <a:cxn ang="0">
                  <a:pos x="T0" y="T1"/>
                </a:cxn>
                <a:cxn ang="0">
                  <a:pos x="T2" y="T3"/>
                </a:cxn>
                <a:cxn ang="0">
                  <a:pos x="T4" y="T5"/>
                </a:cxn>
                <a:cxn ang="0">
                  <a:pos x="T6" y="T7"/>
                </a:cxn>
                <a:cxn ang="0">
                  <a:pos x="T8" y="T9"/>
                </a:cxn>
              </a:cxnLst>
              <a:rect l="0" t="0" r="r" b="b"/>
              <a:pathLst>
                <a:path w="430" h="429">
                  <a:moveTo>
                    <a:pt x="299" y="0"/>
                  </a:moveTo>
                  <a:lnTo>
                    <a:pt x="430" y="131"/>
                  </a:lnTo>
                  <a:lnTo>
                    <a:pt x="132" y="429"/>
                  </a:lnTo>
                  <a:lnTo>
                    <a:pt x="0" y="298"/>
                  </a:lnTo>
                  <a:lnTo>
                    <a:pt x="299"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8860237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1" y="259080"/>
            <a:ext cx="9052560" cy="1295400"/>
          </a:xfrm>
        </p:spPr>
        <p:txBody>
          <a:bodyPr>
            <a:normAutofit/>
          </a:bodyPr>
          <a:lstStyle/>
          <a:p>
            <a:r>
              <a:rPr lang="en-US" dirty="0" smtClean="0"/>
              <a:t>Predominant Contributing Factors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03553751"/>
              </p:ext>
            </p:extLst>
          </p:nvPr>
        </p:nvGraphicFramePr>
        <p:xfrm>
          <a:off x="586741" y="2148859"/>
          <a:ext cx="9144000" cy="822960"/>
        </p:xfrm>
        <a:graphic>
          <a:graphicData uri="http://schemas.openxmlformats.org/drawingml/2006/table">
            <a:tbl>
              <a:tblPr firstRow="1" firstCol="1" bandRow="1">
                <a:tableStyleId>{5C22544A-7EE6-4342-B048-85BDC9FD1C3A}</a:tableStyleId>
              </a:tblPr>
              <a:tblGrid>
                <a:gridCol w="6042660"/>
                <a:gridCol w="3101340"/>
              </a:tblGrid>
              <a:tr h="822960">
                <a:tc>
                  <a:txBody>
                    <a:bodyPr/>
                    <a:lstStyle/>
                    <a:p>
                      <a:pPr marL="0" marR="0">
                        <a:lnSpc>
                          <a:spcPct val="115000"/>
                        </a:lnSpc>
                        <a:spcBef>
                          <a:spcPts val="0"/>
                        </a:spcBef>
                        <a:spcAft>
                          <a:spcPts val="0"/>
                        </a:spcAft>
                      </a:pPr>
                      <a:r>
                        <a:rPr lang="en-US" sz="2000" dirty="0">
                          <a:effectLst/>
                        </a:rPr>
                        <a:t>Impaired, Speeding, Distraction, </a:t>
                      </a:r>
                      <a:r>
                        <a:rPr lang="en-US" sz="2000" dirty="0" smtClean="0">
                          <a:effectLst/>
                        </a:rPr>
                        <a:t>Fatigue </a:t>
                      </a:r>
                      <a:r>
                        <a:rPr lang="en-US" sz="2000" dirty="0">
                          <a:effectLst/>
                        </a:rPr>
                        <a:t>(one or more)</a:t>
                      </a:r>
                    </a:p>
                    <a:p>
                      <a:pPr marL="0" marR="0">
                        <a:lnSpc>
                          <a:spcPct val="115000"/>
                        </a:lnSpc>
                        <a:spcBef>
                          <a:spcPts val="0"/>
                        </a:spcBef>
                        <a:spcAft>
                          <a:spcPts val="0"/>
                        </a:spcAft>
                      </a:pPr>
                      <a:r>
                        <a:rPr lang="en-US" sz="2000" dirty="0" smtClean="0">
                          <a:effectLst/>
                        </a:rPr>
                        <a:t>66% </a:t>
                      </a:r>
                      <a:endParaRPr lang="en-US" sz="2000" dirty="0">
                        <a:effectLst/>
                        <a:latin typeface="Times New Roman"/>
                        <a:ea typeface="Calibri"/>
                        <a:cs typeface="Times New Roman"/>
                      </a:endParaRPr>
                    </a:p>
                  </a:txBody>
                  <a:tcPr marL="67306" marR="67306" marT="0" marB="0"/>
                </a:tc>
                <a:tc>
                  <a:txBody>
                    <a:bodyPr/>
                    <a:lstStyle/>
                    <a:p>
                      <a:pPr marL="0" marR="0">
                        <a:lnSpc>
                          <a:spcPct val="115000"/>
                        </a:lnSpc>
                        <a:spcBef>
                          <a:spcPts val="0"/>
                        </a:spcBef>
                        <a:spcAft>
                          <a:spcPts val="0"/>
                        </a:spcAft>
                      </a:pPr>
                      <a:r>
                        <a:rPr lang="en-US" sz="2000" dirty="0">
                          <a:effectLst/>
                          <a:latin typeface="+mn-lt"/>
                        </a:rPr>
                        <a:t>Other</a:t>
                      </a:r>
                    </a:p>
                    <a:p>
                      <a:pPr marL="0" marR="0">
                        <a:lnSpc>
                          <a:spcPct val="115000"/>
                        </a:lnSpc>
                        <a:spcBef>
                          <a:spcPts val="0"/>
                        </a:spcBef>
                        <a:spcAft>
                          <a:spcPts val="0"/>
                        </a:spcAft>
                      </a:pPr>
                      <a:r>
                        <a:rPr lang="en-US" sz="2000" dirty="0" smtClean="0">
                          <a:effectLst/>
                          <a:latin typeface="+mn-lt"/>
                          <a:ea typeface="Calibri"/>
                          <a:cs typeface="Times New Roman"/>
                        </a:rPr>
                        <a:t>34%</a:t>
                      </a:r>
                      <a:endParaRPr lang="en-US" sz="2000" dirty="0">
                        <a:effectLst/>
                        <a:latin typeface="+mn-lt"/>
                        <a:ea typeface="Calibri"/>
                        <a:cs typeface="Times New Roman"/>
                      </a:endParaRPr>
                    </a:p>
                  </a:txBody>
                  <a:tcPr marL="67306" marR="67306" marT="0" marB="0">
                    <a:solidFill>
                      <a:schemeClr val="bg2">
                        <a:lumMod val="75000"/>
                      </a:schemeClr>
                    </a:solidFill>
                  </a:tcPr>
                </a:tc>
              </a:tr>
            </a:tbl>
          </a:graphicData>
        </a:graphic>
      </p:graphicFrame>
      <p:cxnSp>
        <p:nvCxnSpPr>
          <p:cNvPr id="10" name="Straight Arrow Connector 9"/>
          <p:cNvCxnSpPr>
            <a:stCxn id="31" idx="3"/>
          </p:cNvCxnSpPr>
          <p:nvPr/>
        </p:nvCxnSpPr>
        <p:spPr>
          <a:xfrm>
            <a:off x="6235696" y="1736433"/>
            <a:ext cx="3223258" cy="0"/>
          </a:xfrm>
          <a:prstGeom prst="straightConnector1">
            <a:avLst/>
          </a:prstGeom>
          <a:noFill/>
          <a:ln w="63500" cap="flat" cmpd="sng" algn="ctr">
            <a:solidFill>
              <a:schemeClr val="tx1"/>
            </a:solidFill>
            <a:prstDash val="solid"/>
            <a:tailEnd type="arrow"/>
          </a:ln>
          <a:effectLst/>
        </p:spPr>
      </p:cxnSp>
      <p:graphicFrame>
        <p:nvGraphicFramePr>
          <p:cNvPr id="20" name="Table 19"/>
          <p:cNvGraphicFramePr>
            <a:graphicFrameLocks noGrp="1"/>
          </p:cNvGraphicFramePr>
          <p:nvPr>
            <p:extLst>
              <p:ext uri="{D42A27DB-BD31-4B8C-83A1-F6EECF244321}">
                <p14:modId xmlns:p14="http://schemas.microsoft.com/office/powerpoint/2010/main" val="3922119028"/>
              </p:ext>
            </p:extLst>
          </p:nvPr>
        </p:nvGraphicFramePr>
        <p:xfrm>
          <a:off x="586741" y="3246127"/>
          <a:ext cx="4114800" cy="822960"/>
        </p:xfrm>
        <a:graphic>
          <a:graphicData uri="http://schemas.openxmlformats.org/drawingml/2006/table">
            <a:tbl>
              <a:tblPr firstRow="1" firstCol="1" bandRow="1">
                <a:tableStyleId>{5C22544A-7EE6-4342-B048-85BDC9FD1C3A}</a:tableStyleId>
              </a:tblPr>
              <a:tblGrid>
                <a:gridCol w="4114800"/>
              </a:tblGrid>
              <a:tr h="822960">
                <a:tc>
                  <a:txBody>
                    <a:bodyPr/>
                    <a:lstStyle/>
                    <a:p>
                      <a:pPr marL="0" marR="0">
                        <a:lnSpc>
                          <a:spcPct val="115000"/>
                        </a:lnSpc>
                        <a:spcBef>
                          <a:spcPts val="0"/>
                        </a:spcBef>
                        <a:spcAft>
                          <a:spcPts val="0"/>
                        </a:spcAft>
                      </a:pPr>
                      <a:r>
                        <a:rPr lang="en-US" sz="1600" dirty="0">
                          <a:effectLst/>
                        </a:rPr>
                        <a:t>Impaired</a:t>
                      </a:r>
                    </a:p>
                    <a:p>
                      <a:pPr marL="0" marR="0">
                        <a:lnSpc>
                          <a:spcPct val="115000"/>
                        </a:lnSpc>
                        <a:spcBef>
                          <a:spcPts val="0"/>
                        </a:spcBef>
                        <a:spcAft>
                          <a:spcPts val="0"/>
                        </a:spcAft>
                      </a:pPr>
                      <a:r>
                        <a:rPr lang="en-US" sz="1600" dirty="0">
                          <a:effectLst/>
                        </a:rPr>
                        <a:t>45</a:t>
                      </a:r>
                      <a:r>
                        <a:rPr lang="en-US" sz="1600" dirty="0" smtClean="0">
                          <a:effectLst/>
                        </a:rPr>
                        <a:t>%</a:t>
                      </a:r>
                      <a:r>
                        <a:rPr lang="en-US" sz="1400" dirty="0" smtClean="0">
                          <a:effectLst/>
                        </a:rPr>
                        <a:t/>
                      </a:r>
                      <a:br>
                        <a:rPr lang="en-US" sz="1400" dirty="0" smtClean="0">
                          <a:effectLst/>
                        </a:rPr>
                      </a:br>
                      <a:endParaRPr lang="en-US" sz="1400" dirty="0">
                        <a:effectLst/>
                        <a:latin typeface="Times New Roman"/>
                        <a:ea typeface="Calibri"/>
                        <a:cs typeface="Times New Roman"/>
                      </a:endParaRPr>
                    </a:p>
                  </a:txBody>
                  <a:tcPr marL="75438" marR="75438" marT="0" marB="0"/>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3022707176"/>
              </p:ext>
            </p:extLst>
          </p:nvPr>
        </p:nvGraphicFramePr>
        <p:xfrm>
          <a:off x="586744" y="4343395"/>
          <a:ext cx="2103120" cy="841248"/>
        </p:xfrm>
        <a:graphic>
          <a:graphicData uri="http://schemas.openxmlformats.org/drawingml/2006/table">
            <a:tbl>
              <a:tblPr firstRow="1" firstCol="1" bandRow="1">
                <a:tableStyleId>{5C22544A-7EE6-4342-B048-85BDC9FD1C3A}</a:tableStyleId>
              </a:tblPr>
              <a:tblGrid>
                <a:gridCol w="2103120"/>
              </a:tblGrid>
              <a:tr h="822960">
                <a:tc>
                  <a:txBody>
                    <a:bodyPr/>
                    <a:lstStyle/>
                    <a:p>
                      <a:pPr marL="0" marR="0">
                        <a:lnSpc>
                          <a:spcPct val="115000"/>
                        </a:lnSpc>
                        <a:spcBef>
                          <a:spcPts val="0"/>
                        </a:spcBef>
                        <a:spcAft>
                          <a:spcPts val="0"/>
                        </a:spcAft>
                      </a:pPr>
                      <a:r>
                        <a:rPr lang="en-US" sz="1600" dirty="0">
                          <a:effectLst/>
                        </a:rPr>
                        <a:t>Speeding</a:t>
                      </a:r>
                    </a:p>
                    <a:p>
                      <a:pPr marL="0" marR="0">
                        <a:lnSpc>
                          <a:spcPct val="115000"/>
                        </a:lnSpc>
                        <a:spcBef>
                          <a:spcPts val="0"/>
                        </a:spcBef>
                        <a:spcAft>
                          <a:spcPts val="0"/>
                        </a:spcAft>
                      </a:pPr>
                      <a:r>
                        <a:rPr lang="en-US" sz="1600" dirty="0" smtClean="0">
                          <a:effectLst/>
                        </a:rPr>
                        <a:t>23%</a:t>
                      </a:r>
                    </a:p>
                    <a:p>
                      <a:pPr marL="0" marR="0">
                        <a:lnSpc>
                          <a:spcPct val="115000"/>
                        </a:lnSpc>
                        <a:spcBef>
                          <a:spcPts val="0"/>
                        </a:spcBef>
                        <a:spcAft>
                          <a:spcPts val="0"/>
                        </a:spcAft>
                      </a:pPr>
                      <a:endParaRPr lang="en-US" sz="1600" dirty="0">
                        <a:effectLst/>
                        <a:latin typeface="Times New Roman"/>
                        <a:ea typeface="Calibri"/>
                        <a:cs typeface="Times New Roman"/>
                      </a:endParaRPr>
                    </a:p>
                  </a:txBody>
                  <a:tcPr marL="75438" marR="75438" marT="0" marB="0"/>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838712109"/>
              </p:ext>
            </p:extLst>
          </p:nvPr>
        </p:nvGraphicFramePr>
        <p:xfrm>
          <a:off x="586741" y="5440663"/>
          <a:ext cx="1280160" cy="822960"/>
        </p:xfrm>
        <a:graphic>
          <a:graphicData uri="http://schemas.openxmlformats.org/drawingml/2006/table">
            <a:tbl>
              <a:tblPr firstRow="1" firstCol="1" bandRow="1">
                <a:tableStyleId>{5C22544A-7EE6-4342-B048-85BDC9FD1C3A}</a:tableStyleId>
              </a:tblPr>
              <a:tblGrid>
                <a:gridCol w="1280160"/>
              </a:tblGrid>
              <a:tr h="822960">
                <a:tc>
                  <a:txBody>
                    <a:bodyPr/>
                    <a:lstStyle/>
                    <a:p>
                      <a:pPr marL="0" marR="0">
                        <a:lnSpc>
                          <a:spcPct val="115000"/>
                        </a:lnSpc>
                        <a:spcBef>
                          <a:spcPts val="0"/>
                        </a:spcBef>
                        <a:spcAft>
                          <a:spcPts val="0"/>
                        </a:spcAft>
                      </a:pPr>
                      <a:r>
                        <a:rPr lang="en-US" sz="1600" dirty="0">
                          <a:effectLst/>
                        </a:rPr>
                        <a:t>Distraction</a:t>
                      </a:r>
                    </a:p>
                    <a:p>
                      <a:pPr marL="0" marR="0">
                        <a:lnSpc>
                          <a:spcPct val="115000"/>
                        </a:lnSpc>
                        <a:spcBef>
                          <a:spcPts val="0"/>
                        </a:spcBef>
                        <a:spcAft>
                          <a:spcPts val="0"/>
                        </a:spcAft>
                      </a:pPr>
                      <a:r>
                        <a:rPr lang="en-US" sz="1600" dirty="0">
                          <a:effectLst/>
                        </a:rPr>
                        <a:t>14</a:t>
                      </a:r>
                      <a:r>
                        <a:rPr lang="en-US" sz="1600" dirty="0" smtClean="0">
                          <a:effectLst/>
                        </a:rPr>
                        <a:t>%</a:t>
                      </a:r>
                    </a:p>
                    <a:p>
                      <a:pPr marL="0" marR="0">
                        <a:lnSpc>
                          <a:spcPct val="115000"/>
                        </a:lnSpc>
                        <a:spcBef>
                          <a:spcPts val="0"/>
                        </a:spcBef>
                        <a:spcAft>
                          <a:spcPts val="0"/>
                        </a:spcAft>
                      </a:pPr>
                      <a:endParaRPr lang="en-US" sz="1400" dirty="0">
                        <a:effectLst/>
                        <a:latin typeface="Times New Roman"/>
                        <a:ea typeface="Calibri"/>
                        <a:cs typeface="Times New Roman"/>
                      </a:endParaRPr>
                    </a:p>
                  </a:txBody>
                  <a:tcPr marL="75438" marR="75438" marT="0" marB="0"/>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948482859"/>
              </p:ext>
            </p:extLst>
          </p:nvPr>
        </p:nvGraphicFramePr>
        <p:xfrm>
          <a:off x="586741" y="6446492"/>
          <a:ext cx="532956" cy="822960"/>
        </p:xfrm>
        <a:graphic>
          <a:graphicData uri="http://schemas.openxmlformats.org/drawingml/2006/table">
            <a:tbl>
              <a:tblPr firstRow="1" firstCol="1" bandRow="1">
                <a:tableStyleId>{5C22544A-7EE6-4342-B048-85BDC9FD1C3A}</a:tableStyleId>
              </a:tblPr>
              <a:tblGrid>
                <a:gridCol w="532956"/>
              </a:tblGrid>
              <a:tr h="822960">
                <a:tc>
                  <a:txBody>
                    <a:bodyPr/>
                    <a:lstStyle/>
                    <a:p>
                      <a:pPr marL="0" marR="0" algn="r">
                        <a:lnSpc>
                          <a:spcPct val="115000"/>
                        </a:lnSpc>
                        <a:spcBef>
                          <a:spcPts val="0"/>
                        </a:spcBef>
                        <a:spcAft>
                          <a:spcPts val="0"/>
                        </a:spcAft>
                      </a:pPr>
                      <a:r>
                        <a:rPr lang="en-US" sz="1400" dirty="0" smtClean="0">
                          <a:effectLst/>
                        </a:rPr>
                        <a:t>  </a:t>
                      </a:r>
                      <a:endParaRPr lang="en-US" sz="1400" dirty="0">
                        <a:effectLst/>
                      </a:endParaRPr>
                    </a:p>
                    <a:p>
                      <a:pPr marL="0" marR="0" algn="l">
                        <a:lnSpc>
                          <a:spcPct val="115000"/>
                        </a:lnSpc>
                        <a:spcBef>
                          <a:spcPts val="0"/>
                        </a:spcBef>
                        <a:spcAft>
                          <a:spcPts val="0"/>
                        </a:spcAft>
                      </a:pPr>
                      <a:r>
                        <a:rPr lang="en-US" sz="1600" dirty="0">
                          <a:effectLst/>
                        </a:rPr>
                        <a:t>6%</a:t>
                      </a:r>
                      <a:endParaRPr lang="en-US" sz="1600" dirty="0">
                        <a:effectLst/>
                        <a:latin typeface="Times New Roman"/>
                        <a:ea typeface="Calibri"/>
                        <a:cs typeface="Times New Roman"/>
                      </a:endParaRPr>
                    </a:p>
                  </a:txBody>
                  <a:tcPr marL="75438" marR="75438" marT="0" marB="0"/>
                </a:tc>
              </a:tr>
            </a:tbl>
          </a:graphicData>
        </a:graphic>
      </p:graphicFrame>
      <p:pic>
        <p:nvPicPr>
          <p:cNvPr id="4103" name="Picture 7" descr="C:\Users\r-wunderlich\AppData\Local\Microsoft\Windows\Temporary Internet Files\Content.Outlook\NKHFN3NN\alcoh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6834" y="3337566"/>
            <a:ext cx="913640" cy="601437"/>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Connector 27"/>
          <p:cNvCxnSpPr/>
          <p:nvPr/>
        </p:nvCxnSpPr>
        <p:spPr>
          <a:xfrm>
            <a:off x="586741" y="3540760"/>
            <a:ext cx="0" cy="423164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173480" y="6870677"/>
            <a:ext cx="1424940" cy="348814"/>
          </a:xfrm>
          <a:prstGeom prst="rect">
            <a:avLst/>
          </a:prstGeom>
          <a:noFill/>
        </p:spPr>
        <p:txBody>
          <a:bodyPr wrap="square" lIns="101882" tIns="50941" rIns="101882" bIns="50941" rtlCol="0">
            <a:spAutoFit/>
          </a:bodyPr>
          <a:lstStyle/>
          <a:p>
            <a:r>
              <a:rPr lang="en-US" sz="1600" b="1" dirty="0" smtClean="0"/>
              <a:t>Fatigue</a:t>
            </a:r>
            <a:endParaRPr lang="en-US" sz="1600" b="1" dirty="0"/>
          </a:p>
        </p:txBody>
      </p:sp>
      <p:grpSp>
        <p:nvGrpSpPr>
          <p:cNvPr id="4" name="Group 3"/>
          <p:cNvGrpSpPr/>
          <p:nvPr/>
        </p:nvGrpSpPr>
        <p:grpSpPr>
          <a:xfrm>
            <a:off x="574037" y="1466886"/>
            <a:ext cx="8897621" cy="469602"/>
            <a:chOff x="586741" y="1727200"/>
            <a:chExt cx="8897621" cy="469602"/>
          </a:xfrm>
        </p:grpSpPr>
        <p:cxnSp>
          <p:nvCxnSpPr>
            <p:cNvPr id="9" name="Straight Arrow Connector 8"/>
            <p:cNvCxnSpPr>
              <a:stCxn id="31" idx="1"/>
            </p:cNvCxnSpPr>
            <p:nvPr/>
          </p:nvCxnSpPr>
          <p:spPr>
            <a:xfrm flipH="1" flipV="1">
              <a:off x="586744" y="1986280"/>
              <a:ext cx="3203932" cy="10467"/>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86741" y="1727200"/>
              <a:ext cx="0" cy="4185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484362" y="1776992"/>
              <a:ext cx="0" cy="4185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790676" y="1796692"/>
              <a:ext cx="2457724" cy="400110"/>
            </a:xfrm>
            <a:prstGeom prst="rect">
              <a:avLst/>
            </a:prstGeom>
          </p:spPr>
          <p:txBody>
            <a:bodyPr wrap="none">
              <a:spAutoFit/>
            </a:bodyPr>
            <a:lstStyle/>
            <a:p>
              <a:r>
                <a:rPr lang="en-US" dirty="0" smtClean="0"/>
                <a:t>Fatal </a:t>
              </a:r>
              <a:r>
                <a:rPr lang="en-US" dirty="0"/>
                <a:t>Crashes - 18,061</a:t>
              </a:r>
            </a:p>
          </p:txBody>
        </p:sp>
      </p:grpSp>
      <p:pic>
        <p:nvPicPr>
          <p:cNvPr id="1026" name="Picture 2" descr="C:\Users\r-wunderlich\AppData\Local\Microsoft\Windows\Temporary Internet Files\Content.Outlook\NKHFN3NN\speed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6101" y="4343395"/>
            <a:ext cx="796747" cy="564517"/>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p:cNvGrpSpPr/>
          <p:nvPr/>
        </p:nvGrpSpPr>
        <p:grpSpPr>
          <a:xfrm>
            <a:off x="2205886" y="5532102"/>
            <a:ext cx="937533" cy="617110"/>
            <a:chOff x="3756819" y="2879726"/>
            <a:chExt cx="250825" cy="165100"/>
          </a:xfrm>
        </p:grpSpPr>
        <p:sp>
          <p:nvSpPr>
            <p:cNvPr id="36" name="Freeform 1319"/>
            <p:cNvSpPr>
              <a:spLocks noEditPoints="1"/>
            </p:cNvSpPr>
            <p:nvPr/>
          </p:nvSpPr>
          <p:spPr bwMode="auto">
            <a:xfrm>
              <a:off x="3756819" y="2879726"/>
              <a:ext cx="166688" cy="165100"/>
            </a:xfrm>
            <a:custGeom>
              <a:avLst/>
              <a:gdLst>
                <a:gd name="T0" fmla="*/ 42 w 135"/>
                <a:gd name="T1" fmla="*/ 129 h 134"/>
                <a:gd name="T2" fmla="*/ 20 w 135"/>
                <a:gd name="T3" fmla="*/ 114 h 134"/>
                <a:gd name="T4" fmla="*/ 0 w 135"/>
                <a:gd name="T5" fmla="*/ 66 h 134"/>
                <a:gd name="T6" fmla="*/ 20 w 135"/>
                <a:gd name="T7" fmla="*/ 19 h 134"/>
                <a:gd name="T8" fmla="*/ 67 w 135"/>
                <a:gd name="T9" fmla="*/ 0 h 134"/>
                <a:gd name="T10" fmla="*/ 115 w 135"/>
                <a:gd name="T11" fmla="*/ 19 h 134"/>
                <a:gd name="T12" fmla="*/ 135 w 135"/>
                <a:gd name="T13" fmla="*/ 66 h 134"/>
                <a:gd name="T14" fmla="*/ 115 w 135"/>
                <a:gd name="T15" fmla="*/ 114 h 134"/>
                <a:gd name="T16" fmla="*/ 92 w 135"/>
                <a:gd name="T17" fmla="*/ 129 h 134"/>
                <a:gd name="T18" fmla="*/ 67 w 135"/>
                <a:gd name="T19" fmla="*/ 134 h 134"/>
                <a:gd name="T20" fmla="*/ 42 w 135"/>
                <a:gd name="T21" fmla="*/ 129 h 134"/>
                <a:gd name="T22" fmla="*/ 67 w 135"/>
                <a:gd name="T23" fmla="*/ 14 h 134"/>
                <a:gd name="T24" fmla="*/ 29 w 135"/>
                <a:gd name="T25" fmla="*/ 28 h 134"/>
                <a:gd name="T26" fmla="*/ 16 w 135"/>
                <a:gd name="T27" fmla="*/ 49 h 134"/>
                <a:gd name="T28" fmla="*/ 19 w 135"/>
                <a:gd name="T29" fmla="*/ 53 h 134"/>
                <a:gd name="T30" fmla="*/ 51 w 135"/>
                <a:gd name="T31" fmla="*/ 52 h 134"/>
                <a:gd name="T32" fmla="*/ 46 w 135"/>
                <a:gd name="T33" fmla="*/ 67 h 134"/>
                <a:gd name="T34" fmla="*/ 52 w 135"/>
                <a:gd name="T35" fmla="*/ 82 h 134"/>
                <a:gd name="T36" fmla="*/ 57 w 135"/>
                <a:gd name="T37" fmla="*/ 86 h 134"/>
                <a:gd name="T38" fmla="*/ 67 w 135"/>
                <a:gd name="T39" fmla="*/ 88 h 134"/>
                <a:gd name="T40" fmla="*/ 78 w 135"/>
                <a:gd name="T41" fmla="*/ 86 h 134"/>
                <a:gd name="T42" fmla="*/ 83 w 135"/>
                <a:gd name="T43" fmla="*/ 82 h 134"/>
                <a:gd name="T44" fmla="*/ 89 w 135"/>
                <a:gd name="T45" fmla="*/ 67 h 134"/>
                <a:gd name="T46" fmla="*/ 84 w 135"/>
                <a:gd name="T47" fmla="*/ 52 h 134"/>
                <a:gd name="T48" fmla="*/ 115 w 135"/>
                <a:gd name="T49" fmla="*/ 53 h 134"/>
                <a:gd name="T50" fmla="*/ 118 w 135"/>
                <a:gd name="T51" fmla="*/ 49 h 134"/>
                <a:gd name="T52" fmla="*/ 105 w 135"/>
                <a:gd name="T53" fmla="*/ 28 h 134"/>
                <a:gd name="T54" fmla="*/ 67 w 135"/>
                <a:gd name="T55" fmla="*/ 14 h 134"/>
                <a:gd name="T56" fmla="*/ 79 w 135"/>
                <a:gd name="T57" fmla="*/ 55 h 134"/>
                <a:gd name="T58" fmla="*/ 55 w 135"/>
                <a:gd name="T59" fmla="*/ 55 h 134"/>
                <a:gd name="T60" fmla="*/ 50 w 135"/>
                <a:gd name="T61" fmla="*/ 67 h 134"/>
                <a:gd name="T62" fmla="*/ 55 w 135"/>
                <a:gd name="T63" fmla="*/ 79 h 134"/>
                <a:gd name="T64" fmla="*/ 59 w 135"/>
                <a:gd name="T65" fmla="*/ 82 h 134"/>
                <a:gd name="T66" fmla="*/ 75 w 135"/>
                <a:gd name="T67" fmla="*/ 82 h 134"/>
                <a:gd name="T68" fmla="*/ 79 w 135"/>
                <a:gd name="T69" fmla="*/ 79 h 134"/>
                <a:gd name="T70" fmla="*/ 84 w 135"/>
                <a:gd name="T71" fmla="*/ 67 h 134"/>
                <a:gd name="T72" fmla="*/ 79 w 135"/>
                <a:gd name="T73" fmla="*/ 55 h 134"/>
                <a:gd name="T74" fmla="*/ 70 w 135"/>
                <a:gd name="T75" fmla="*/ 73 h 134"/>
                <a:gd name="T76" fmla="*/ 74 w 135"/>
                <a:gd name="T77" fmla="*/ 67 h 134"/>
                <a:gd name="T78" fmla="*/ 70 w 135"/>
                <a:gd name="T79" fmla="*/ 60 h 134"/>
                <a:gd name="T80" fmla="*/ 65 w 135"/>
                <a:gd name="T81" fmla="*/ 60 h 134"/>
                <a:gd name="T82" fmla="*/ 60 w 135"/>
                <a:gd name="T83" fmla="*/ 67 h 134"/>
                <a:gd name="T84" fmla="*/ 64 w 135"/>
                <a:gd name="T85" fmla="*/ 73 h 134"/>
                <a:gd name="T86" fmla="*/ 70 w 135"/>
                <a:gd name="T87" fmla="*/ 73 h 134"/>
                <a:gd name="T88" fmla="*/ 78 w 135"/>
                <a:gd name="T89" fmla="*/ 119 h 134"/>
                <a:gd name="T90" fmla="*/ 105 w 135"/>
                <a:gd name="T91" fmla="*/ 104 h 134"/>
                <a:gd name="T92" fmla="*/ 120 w 135"/>
                <a:gd name="T93" fmla="*/ 76 h 134"/>
                <a:gd name="T94" fmla="*/ 117 w 135"/>
                <a:gd name="T95" fmla="*/ 72 h 134"/>
                <a:gd name="T96" fmla="*/ 104 w 135"/>
                <a:gd name="T97" fmla="*/ 73 h 134"/>
                <a:gd name="T98" fmla="*/ 81 w 135"/>
                <a:gd name="T99" fmla="*/ 100 h 134"/>
                <a:gd name="T100" fmla="*/ 78 w 135"/>
                <a:gd name="T101" fmla="*/ 119 h 134"/>
                <a:gd name="T102" fmla="*/ 56 w 135"/>
                <a:gd name="T103" fmla="*/ 119 h 134"/>
                <a:gd name="T104" fmla="*/ 54 w 135"/>
                <a:gd name="T105" fmla="*/ 100 h 134"/>
                <a:gd name="T106" fmla="*/ 31 w 135"/>
                <a:gd name="T107" fmla="*/ 73 h 134"/>
                <a:gd name="T108" fmla="*/ 17 w 135"/>
                <a:gd name="T109" fmla="*/ 72 h 134"/>
                <a:gd name="T110" fmla="*/ 15 w 135"/>
                <a:gd name="T111" fmla="*/ 76 h 134"/>
                <a:gd name="T112" fmla="*/ 29 w 135"/>
                <a:gd name="T113" fmla="*/ 104 h 134"/>
                <a:gd name="T114" fmla="*/ 56 w 135"/>
                <a:gd name="T115" fmla="*/ 11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5" h="134">
                  <a:moveTo>
                    <a:pt x="42" y="129"/>
                  </a:moveTo>
                  <a:cubicBezTo>
                    <a:pt x="34" y="125"/>
                    <a:pt x="26" y="120"/>
                    <a:pt x="20" y="114"/>
                  </a:cubicBezTo>
                  <a:cubicBezTo>
                    <a:pt x="8" y="102"/>
                    <a:pt x="0" y="85"/>
                    <a:pt x="0" y="66"/>
                  </a:cubicBezTo>
                  <a:cubicBezTo>
                    <a:pt x="0" y="48"/>
                    <a:pt x="8" y="31"/>
                    <a:pt x="20" y="19"/>
                  </a:cubicBezTo>
                  <a:cubicBezTo>
                    <a:pt x="32" y="6"/>
                    <a:pt x="50" y="0"/>
                    <a:pt x="67" y="0"/>
                  </a:cubicBezTo>
                  <a:cubicBezTo>
                    <a:pt x="85" y="0"/>
                    <a:pt x="103" y="6"/>
                    <a:pt x="115" y="19"/>
                  </a:cubicBezTo>
                  <a:cubicBezTo>
                    <a:pt x="127" y="31"/>
                    <a:pt x="135" y="48"/>
                    <a:pt x="135" y="66"/>
                  </a:cubicBezTo>
                  <a:cubicBezTo>
                    <a:pt x="135" y="85"/>
                    <a:pt x="127" y="102"/>
                    <a:pt x="115" y="114"/>
                  </a:cubicBezTo>
                  <a:cubicBezTo>
                    <a:pt x="108" y="120"/>
                    <a:pt x="101" y="125"/>
                    <a:pt x="92" y="129"/>
                  </a:cubicBezTo>
                  <a:cubicBezTo>
                    <a:pt x="84" y="132"/>
                    <a:pt x="76" y="134"/>
                    <a:pt x="67" y="134"/>
                  </a:cubicBezTo>
                  <a:cubicBezTo>
                    <a:pt x="59" y="134"/>
                    <a:pt x="50" y="132"/>
                    <a:pt x="42" y="129"/>
                  </a:cubicBezTo>
                  <a:close/>
                  <a:moveTo>
                    <a:pt x="67" y="14"/>
                  </a:moveTo>
                  <a:cubicBezTo>
                    <a:pt x="53" y="14"/>
                    <a:pt x="39" y="19"/>
                    <a:pt x="29" y="28"/>
                  </a:cubicBezTo>
                  <a:cubicBezTo>
                    <a:pt x="24" y="34"/>
                    <a:pt x="19" y="41"/>
                    <a:pt x="16" y="49"/>
                  </a:cubicBezTo>
                  <a:cubicBezTo>
                    <a:pt x="16" y="52"/>
                    <a:pt x="17" y="53"/>
                    <a:pt x="19" y="53"/>
                  </a:cubicBezTo>
                  <a:cubicBezTo>
                    <a:pt x="28" y="53"/>
                    <a:pt x="47" y="53"/>
                    <a:pt x="51" y="52"/>
                  </a:cubicBezTo>
                  <a:cubicBezTo>
                    <a:pt x="48" y="56"/>
                    <a:pt x="46" y="61"/>
                    <a:pt x="46" y="67"/>
                  </a:cubicBezTo>
                  <a:cubicBezTo>
                    <a:pt x="46" y="73"/>
                    <a:pt x="48" y="78"/>
                    <a:pt x="52" y="82"/>
                  </a:cubicBezTo>
                  <a:cubicBezTo>
                    <a:pt x="53" y="83"/>
                    <a:pt x="55" y="85"/>
                    <a:pt x="57" y="86"/>
                  </a:cubicBezTo>
                  <a:cubicBezTo>
                    <a:pt x="60" y="87"/>
                    <a:pt x="64" y="88"/>
                    <a:pt x="67" y="88"/>
                  </a:cubicBezTo>
                  <a:cubicBezTo>
                    <a:pt x="71" y="88"/>
                    <a:pt x="75" y="87"/>
                    <a:pt x="78" y="86"/>
                  </a:cubicBezTo>
                  <a:cubicBezTo>
                    <a:pt x="80" y="85"/>
                    <a:pt x="81" y="83"/>
                    <a:pt x="83" y="82"/>
                  </a:cubicBezTo>
                  <a:cubicBezTo>
                    <a:pt x="87" y="78"/>
                    <a:pt x="89" y="73"/>
                    <a:pt x="89" y="67"/>
                  </a:cubicBezTo>
                  <a:cubicBezTo>
                    <a:pt x="89" y="61"/>
                    <a:pt x="87" y="56"/>
                    <a:pt x="84" y="52"/>
                  </a:cubicBezTo>
                  <a:cubicBezTo>
                    <a:pt x="87" y="53"/>
                    <a:pt x="106" y="53"/>
                    <a:pt x="115" y="53"/>
                  </a:cubicBezTo>
                  <a:cubicBezTo>
                    <a:pt x="118" y="53"/>
                    <a:pt x="119" y="52"/>
                    <a:pt x="118" y="49"/>
                  </a:cubicBezTo>
                  <a:cubicBezTo>
                    <a:pt x="116" y="41"/>
                    <a:pt x="111" y="34"/>
                    <a:pt x="105" y="28"/>
                  </a:cubicBezTo>
                  <a:cubicBezTo>
                    <a:pt x="95" y="19"/>
                    <a:pt x="81" y="14"/>
                    <a:pt x="67" y="14"/>
                  </a:cubicBezTo>
                  <a:close/>
                  <a:moveTo>
                    <a:pt x="79" y="55"/>
                  </a:moveTo>
                  <a:cubicBezTo>
                    <a:pt x="73" y="48"/>
                    <a:pt x="61" y="48"/>
                    <a:pt x="55" y="55"/>
                  </a:cubicBezTo>
                  <a:cubicBezTo>
                    <a:pt x="52" y="58"/>
                    <a:pt x="50" y="62"/>
                    <a:pt x="50" y="67"/>
                  </a:cubicBezTo>
                  <a:cubicBezTo>
                    <a:pt x="50" y="72"/>
                    <a:pt x="52" y="76"/>
                    <a:pt x="55" y="79"/>
                  </a:cubicBezTo>
                  <a:cubicBezTo>
                    <a:pt x="56" y="80"/>
                    <a:pt x="58" y="81"/>
                    <a:pt x="59" y="82"/>
                  </a:cubicBezTo>
                  <a:cubicBezTo>
                    <a:pt x="64" y="85"/>
                    <a:pt x="70" y="85"/>
                    <a:pt x="75" y="82"/>
                  </a:cubicBezTo>
                  <a:cubicBezTo>
                    <a:pt x="77" y="81"/>
                    <a:pt x="78" y="80"/>
                    <a:pt x="79" y="79"/>
                  </a:cubicBezTo>
                  <a:cubicBezTo>
                    <a:pt x="83" y="76"/>
                    <a:pt x="84" y="72"/>
                    <a:pt x="84" y="67"/>
                  </a:cubicBezTo>
                  <a:cubicBezTo>
                    <a:pt x="84" y="62"/>
                    <a:pt x="83" y="58"/>
                    <a:pt x="79" y="55"/>
                  </a:cubicBezTo>
                  <a:close/>
                  <a:moveTo>
                    <a:pt x="70" y="73"/>
                  </a:moveTo>
                  <a:cubicBezTo>
                    <a:pt x="73" y="72"/>
                    <a:pt x="74" y="70"/>
                    <a:pt x="74" y="67"/>
                  </a:cubicBezTo>
                  <a:cubicBezTo>
                    <a:pt x="74" y="64"/>
                    <a:pt x="73" y="61"/>
                    <a:pt x="70" y="60"/>
                  </a:cubicBezTo>
                  <a:cubicBezTo>
                    <a:pt x="68" y="60"/>
                    <a:pt x="66" y="60"/>
                    <a:pt x="65" y="60"/>
                  </a:cubicBezTo>
                  <a:cubicBezTo>
                    <a:pt x="62" y="61"/>
                    <a:pt x="60" y="64"/>
                    <a:pt x="60" y="67"/>
                  </a:cubicBezTo>
                  <a:cubicBezTo>
                    <a:pt x="60" y="70"/>
                    <a:pt x="62" y="72"/>
                    <a:pt x="64" y="73"/>
                  </a:cubicBezTo>
                  <a:cubicBezTo>
                    <a:pt x="66" y="74"/>
                    <a:pt x="68" y="74"/>
                    <a:pt x="70" y="73"/>
                  </a:cubicBezTo>
                  <a:close/>
                  <a:moveTo>
                    <a:pt x="78" y="119"/>
                  </a:moveTo>
                  <a:cubicBezTo>
                    <a:pt x="89" y="117"/>
                    <a:pt x="98" y="112"/>
                    <a:pt x="105" y="104"/>
                  </a:cubicBezTo>
                  <a:cubicBezTo>
                    <a:pt x="113" y="97"/>
                    <a:pt x="118" y="87"/>
                    <a:pt x="120" y="76"/>
                  </a:cubicBezTo>
                  <a:cubicBezTo>
                    <a:pt x="121" y="73"/>
                    <a:pt x="120" y="72"/>
                    <a:pt x="117" y="72"/>
                  </a:cubicBezTo>
                  <a:cubicBezTo>
                    <a:pt x="113" y="72"/>
                    <a:pt x="108" y="72"/>
                    <a:pt x="104" y="73"/>
                  </a:cubicBezTo>
                  <a:cubicBezTo>
                    <a:pt x="89" y="76"/>
                    <a:pt x="83" y="83"/>
                    <a:pt x="81" y="100"/>
                  </a:cubicBezTo>
                  <a:cubicBezTo>
                    <a:pt x="80" y="107"/>
                    <a:pt x="79" y="114"/>
                    <a:pt x="78" y="119"/>
                  </a:cubicBezTo>
                  <a:close/>
                  <a:moveTo>
                    <a:pt x="56" y="119"/>
                  </a:moveTo>
                  <a:cubicBezTo>
                    <a:pt x="56" y="114"/>
                    <a:pt x="55" y="107"/>
                    <a:pt x="54" y="100"/>
                  </a:cubicBezTo>
                  <a:cubicBezTo>
                    <a:pt x="51" y="83"/>
                    <a:pt x="46" y="76"/>
                    <a:pt x="31" y="73"/>
                  </a:cubicBezTo>
                  <a:cubicBezTo>
                    <a:pt x="26" y="72"/>
                    <a:pt x="22" y="72"/>
                    <a:pt x="17" y="72"/>
                  </a:cubicBezTo>
                  <a:cubicBezTo>
                    <a:pt x="15" y="72"/>
                    <a:pt x="14" y="73"/>
                    <a:pt x="15" y="76"/>
                  </a:cubicBezTo>
                  <a:cubicBezTo>
                    <a:pt x="17" y="87"/>
                    <a:pt x="22" y="97"/>
                    <a:pt x="29" y="104"/>
                  </a:cubicBezTo>
                  <a:cubicBezTo>
                    <a:pt x="37" y="112"/>
                    <a:pt x="46" y="117"/>
                    <a:pt x="56" y="119"/>
                  </a:cubicBezTo>
                  <a:close/>
                </a:path>
              </a:pathLst>
            </a:custGeom>
            <a:solidFill>
              <a:schemeClr val="tx1">
                <a:lumMod val="95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37" name="Freeform 1320"/>
            <p:cNvSpPr>
              <a:spLocks noEditPoints="1"/>
            </p:cNvSpPr>
            <p:nvPr/>
          </p:nvSpPr>
          <p:spPr bwMode="auto">
            <a:xfrm>
              <a:off x="3950494" y="2965451"/>
              <a:ext cx="39688" cy="33338"/>
            </a:xfrm>
            <a:custGeom>
              <a:avLst/>
              <a:gdLst>
                <a:gd name="T0" fmla="*/ 20 w 32"/>
                <a:gd name="T1" fmla="*/ 3 h 27"/>
                <a:gd name="T2" fmla="*/ 3 w 32"/>
                <a:gd name="T3" fmla="*/ 9 h 27"/>
                <a:gd name="T4" fmla="*/ 4 w 32"/>
                <a:gd name="T5" fmla="*/ 18 h 27"/>
                <a:gd name="T6" fmla="*/ 0 w 32"/>
                <a:gd name="T7" fmla="*/ 25 h 27"/>
                <a:gd name="T8" fmla="*/ 10 w 32"/>
                <a:gd name="T9" fmla="*/ 23 h 27"/>
                <a:gd name="T10" fmla="*/ 13 w 32"/>
                <a:gd name="T11" fmla="*/ 25 h 27"/>
                <a:gd name="T12" fmla="*/ 30 w 32"/>
                <a:gd name="T13" fmla="*/ 18 h 27"/>
                <a:gd name="T14" fmla="*/ 20 w 32"/>
                <a:gd name="T15" fmla="*/ 3 h 27"/>
                <a:gd name="T16" fmla="*/ 18 w 32"/>
                <a:gd name="T17" fmla="*/ 7 h 27"/>
                <a:gd name="T18" fmla="*/ 9 w 32"/>
                <a:gd name="T19" fmla="*/ 9 h 27"/>
                <a:gd name="T20" fmla="*/ 7 w 32"/>
                <a:gd name="T21" fmla="*/ 10 h 27"/>
                <a:gd name="T22" fmla="*/ 7 w 32"/>
                <a:gd name="T23" fmla="*/ 10 h 27"/>
                <a:gd name="T24" fmla="*/ 7 w 32"/>
                <a:gd name="T25" fmla="*/ 8 h 27"/>
                <a:gd name="T26" fmla="*/ 18 w 32"/>
                <a:gd name="T27" fmla="*/ 5 h 27"/>
                <a:gd name="T28" fmla="*/ 19 w 32"/>
                <a:gd name="T29" fmla="*/ 6 h 27"/>
                <a:gd name="T30" fmla="*/ 18 w 32"/>
                <a:gd name="T3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27">
                  <a:moveTo>
                    <a:pt x="20" y="3"/>
                  </a:moveTo>
                  <a:cubicBezTo>
                    <a:pt x="13" y="0"/>
                    <a:pt x="5" y="3"/>
                    <a:pt x="3" y="9"/>
                  </a:cubicBezTo>
                  <a:cubicBezTo>
                    <a:pt x="2" y="12"/>
                    <a:pt x="3" y="15"/>
                    <a:pt x="4" y="18"/>
                  </a:cubicBezTo>
                  <a:cubicBezTo>
                    <a:pt x="0" y="25"/>
                    <a:pt x="0" y="25"/>
                    <a:pt x="0" y="25"/>
                  </a:cubicBezTo>
                  <a:cubicBezTo>
                    <a:pt x="10" y="23"/>
                    <a:pt x="10" y="23"/>
                    <a:pt x="10" y="23"/>
                  </a:cubicBezTo>
                  <a:cubicBezTo>
                    <a:pt x="11" y="24"/>
                    <a:pt x="12" y="24"/>
                    <a:pt x="13" y="25"/>
                  </a:cubicBezTo>
                  <a:cubicBezTo>
                    <a:pt x="21" y="27"/>
                    <a:pt x="28" y="24"/>
                    <a:pt x="30" y="18"/>
                  </a:cubicBezTo>
                  <a:cubicBezTo>
                    <a:pt x="32" y="12"/>
                    <a:pt x="27" y="5"/>
                    <a:pt x="20" y="3"/>
                  </a:cubicBezTo>
                  <a:close/>
                  <a:moveTo>
                    <a:pt x="18" y="7"/>
                  </a:moveTo>
                  <a:cubicBezTo>
                    <a:pt x="14" y="6"/>
                    <a:pt x="10" y="7"/>
                    <a:pt x="9" y="9"/>
                  </a:cubicBezTo>
                  <a:cubicBezTo>
                    <a:pt x="8" y="10"/>
                    <a:pt x="8" y="10"/>
                    <a:pt x="7" y="10"/>
                  </a:cubicBezTo>
                  <a:cubicBezTo>
                    <a:pt x="7" y="10"/>
                    <a:pt x="7" y="10"/>
                    <a:pt x="7" y="10"/>
                  </a:cubicBezTo>
                  <a:cubicBezTo>
                    <a:pt x="6" y="9"/>
                    <a:pt x="6" y="8"/>
                    <a:pt x="7" y="8"/>
                  </a:cubicBezTo>
                  <a:cubicBezTo>
                    <a:pt x="9" y="5"/>
                    <a:pt x="14" y="4"/>
                    <a:pt x="18" y="5"/>
                  </a:cubicBezTo>
                  <a:cubicBezTo>
                    <a:pt x="19" y="5"/>
                    <a:pt x="20" y="6"/>
                    <a:pt x="19" y="6"/>
                  </a:cubicBezTo>
                  <a:cubicBezTo>
                    <a:pt x="19" y="7"/>
                    <a:pt x="19" y="7"/>
                    <a:pt x="18" y="7"/>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38" name="Freeform 1321"/>
            <p:cNvSpPr>
              <a:spLocks noEditPoints="1"/>
            </p:cNvSpPr>
            <p:nvPr/>
          </p:nvSpPr>
          <p:spPr bwMode="auto">
            <a:xfrm>
              <a:off x="3933031" y="2936876"/>
              <a:ext cx="74613" cy="96838"/>
            </a:xfrm>
            <a:custGeom>
              <a:avLst/>
              <a:gdLst>
                <a:gd name="T0" fmla="*/ 59 w 60"/>
                <a:gd name="T1" fmla="*/ 14 h 78"/>
                <a:gd name="T2" fmla="*/ 53 w 60"/>
                <a:gd name="T3" fmla="*/ 8 h 78"/>
                <a:gd name="T4" fmla="*/ 30 w 60"/>
                <a:gd name="T5" fmla="*/ 0 h 78"/>
                <a:gd name="T6" fmla="*/ 21 w 60"/>
                <a:gd name="T7" fmla="*/ 2 h 78"/>
                <a:gd name="T8" fmla="*/ 15 w 60"/>
                <a:gd name="T9" fmla="*/ 9 h 78"/>
                <a:gd name="T10" fmla="*/ 1 w 60"/>
                <a:gd name="T11" fmla="*/ 55 h 78"/>
                <a:gd name="T12" fmla="*/ 1 w 60"/>
                <a:gd name="T13" fmla="*/ 63 h 78"/>
                <a:gd name="T14" fmla="*/ 8 w 60"/>
                <a:gd name="T15" fmla="*/ 70 h 78"/>
                <a:gd name="T16" fmla="*/ 30 w 60"/>
                <a:gd name="T17" fmla="*/ 77 h 78"/>
                <a:gd name="T18" fmla="*/ 40 w 60"/>
                <a:gd name="T19" fmla="*/ 76 h 78"/>
                <a:gd name="T20" fmla="*/ 45 w 60"/>
                <a:gd name="T21" fmla="*/ 69 h 78"/>
                <a:gd name="T22" fmla="*/ 59 w 60"/>
                <a:gd name="T23" fmla="*/ 23 h 78"/>
                <a:gd name="T24" fmla="*/ 59 w 60"/>
                <a:gd name="T25" fmla="*/ 14 h 78"/>
                <a:gd name="T26" fmla="*/ 33 w 60"/>
                <a:gd name="T27" fmla="*/ 6 h 78"/>
                <a:gd name="T28" fmla="*/ 46 w 60"/>
                <a:gd name="T29" fmla="*/ 10 h 78"/>
                <a:gd name="T30" fmla="*/ 47 w 60"/>
                <a:gd name="T31" fmla="*/ 11 h 78"/>
                <a:gd name="T32" fmla="*/ 46 w 60"/>
                <a:gd name="T33" fmla="*/ 12 h 78"/>
                <a:gd name="T34" fmla="*/ 33 w 60"/>
                <a:gd name="T35" fmla="*/ 8 h 78"/>
                <a:gd name="T36" fmla="*/ 32 w 60"/>
                <a:gd name="T37" fmla="*/ 7 h 78"/>
                <a:gd name="T38" fmla="*/ 33 w 60"/>
                <a:gd name="T39" fmla="*/ 6 h 78"/>
                <a:gd name="T40" fmla="*/ 20 w 60"/>
                <a:gd name="T41" fmla="*/ 71 h 78"/>
                <a:gd name="T42" fmla="*/ 18 w 60"/>
                <a:gd name="T43" fmla="*/ 68 h 78"/>
                <a:gd name="T44" fmla="*/ 21 w 60"/>
                <a:gd name="T45" fmla="*/ 66 h 78"/>
                <a:gd name="T46" fmla="*/ 23 w 60"/>
                <a:gd name="T47" fmla="*/ 69 h 78"/>
                <a:gd name="T48" fmla="*/ 20 w 60"/>
                <a:gd name="T49" fmla="*/ 71 h 78"/>
                <a:gd name="T50" fmla="*/ 39 w 60"/>
                <a:gd name="T51" fmla="*/ 69 h 78"/>
                <a:gd name="T52" fmla="*/ 5 w 60"/>
                <a:gd name="T53" fmla="*/ 58 h 78"/>
                <a:gd name="T54" fmla="*/ 21 w 60"/>
                <a:gd name="T55" fmla="*/ 8 h 78"/>
                <a:gd name="T56" fmla="*/ 55 w 60"/>
                <a:gd name="T57" fmla="*/ 19 h 78"/>
                <a:gd name="T58" fmla="*/ 39 w 60"/>
                <a:gd name="T5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78">
                  <a:moveTo>
                    <a:pt x="59" y="14"/>
                  </a:moveTo>
                  <a:cubicBezTo>
                    <a:pt x="58" y="11"/>
                    <a:pt x="56" y="9"/>
                    <a:pt x="53" y="8"/>
                  </a:cubicBezTo>
                  <a:cubicBezTo>
                    <a:pt x="30" y="0"/>
                    <a:pt x="30" y="0"/>
                    <a:pt x="30" y="0"/>
                  </a:cubicBezTo>
                  <a:cubicBezTo>
                    <a:pt x="27" y="0"/>
                    <a:pt x="23" y="0"/>
                    <a:pt x="21" y="2"/>
                  </a:cubicBezTo>
                  <a:cubicBezTo>
                    <a:pt x="18" y="3"/>
                    <a:pt x="16" y="6"/>
                    <a:pt x="15" y="9"/>
                  </a:cubicBezTo>
                  <a:cubicBezTo>
                    <a:pt x="1" y="55"/>
                    <a:pt x="1" y="55"/>
                    <a:pt x="1" y="55"/>
                  </a:cubicBezTo>
                  <a:cubicBezTo>
                    <a:pt x="0" y="58"/>
                    <a:pt x="0" y="61"/>
                    <a:pt x="1" y="63"/>
                  </a:cubicBezTo>
                  <a:cubicBezTo>
                    <a:pt x="2" y="66"/>
                    <a:pt x="5" y="69"/>
                    <a:pt x="8" y="70"/>
                  </a:cubicBezTo>
                  <a:cubicBezTo>
                    <a:pt x="30" y="77"/>
                    <a:pt x="30" y="77"/>
                    <a:pt x="30" y="77"/>
                  </a:cubicBezTo>
                  <a:cubicBezTo>
                    <a:pt x="33" y="78"/>
                    <a:pt x="37" y="77"/>
                    <a:pt x="40" y="76"/>
                  </a:cubicBezTo>
                  <a:cubicBezTo>
                    <a:pt x="42" y="74"/>
                    <a:pt x="44" y="72"/>
                    <a:pt x="45" y="69"/>
                  </a:cubicBezTo>
                  <a:cubicBezTo>
                    <a:pt x="59" y="23"/>
                    <a:pt x="59" y="23"/>
                    <a:pt x="59" y="23"/>
                  </a:cubicBezTo>
                  <a:cubicBezTo>
                    <a:pt x="60" y="20"/>
                    <a:pt x="60" y="17"/>
                    <a:pt x="59" y="14"/>
                  </a:cubicBezTo>
                  <a:close/>
                  <a:moveTo>
                    <a:pt x="33" y="6"/>
                  </a:moveTo>
                  <a:cubicBezTo>
                    <a:pt x="46" y="10"/>
                    <a:pt x="46" y="10"/>
                    <a:pt x="46" y="10"/>
                  </a:cubicBezTo>
                  <a:cubicBezTo>
                    <a:pt x="47" y="10"/>
                    <a:pt x="47" y="11"/>
                    <a:pt x="47" y="11"/>
                  </a:cubicBezTo>
                  <a:cubicBezTo>
                    <a:pt x="47" y="12"/>
                    <a:pt x="46" y="12"/>
                    <a:pt x="46" y="12"/>
                  </a:cubicBezTo>
                  <a:cubicBezTo>
                    <a:pt x="33" y="8"/>
                    <a:pt x="33" y="8"/>
                    <a:pt x="33" y="8"/>
                  </a:cubicBezTo>
                  <a:cubicBezTo>
                    <a:pt x="33" y="7"/>
                    <a:pt x="32" y="7"/>
                    <a:pt x="32" y="7"/>
                  </a:cubicBezTo>
                  <a:cubicBezTo>
                    <a:pt x="33" y="6"/>
                    <a:pt x="33" y="6"/>
                    <a:pt x="33" y="6"/>
                  </a:cubicBezTo>
                  <a:close/>
                  <a:moveTo>
                    <a:pt x="20" y="71"/>
                  </a:moveTo>
                  <a:cubicBezTo>
                    <a:pt x="18" y="71"/>
                    <a:pt x="18" y="69"/>
                    <a:pt x="18" y="68"/>
                  </a:cubicBezTo>
                  <a:cubicBezTo>
                    <a:pt x="18" y="66"/>
                    <a:pt x="20" y="66"/>
                    <a:pt x="21" y="66"/>
                  </a:cubicBezTo>
                  <a:cubicBezTo>
                    <a:pt x="23" y="66"/>
                    <a:pt x="23" y="68"/>
                    <a:pt x="23" y="69"/>
                  </a:cubicBezTo>
                  <a:cubicBezTo>
                    <a:pt x="23" y="71"/>
                    <a:pt x="21" y="71"/>
                    <a:pt x="20" y="71"/>
                  </a:cubicBezTo>
                  <a:close/>
                  <a:moveTo>
                    <a:pt x="39" y="69"/>
                  </a:moveTo>
                  <a:cubicBezTo>
                    <a:pt x="5" y="58"/>
                    <a:pt x="5" y="58"/>
                    <a:pt x="5" y="58"/>
                  </a:cubicBezTo>
                  <a:cubicBezTo>
                    <a:pt x="21" y="8"/>
                    <a:pt x="21" y="8"/>
                    <a:pt x="21" y="8"/>
                  </a:cubicBezTo>
                  <a:cubicBezTo>
                    <a:pt x="55" y="19"/>
                    <a:pt x="55" y="19"/>
                    <a:pt x="55" y="19"/>
                  </a:cubicBezTo>
                  <a:lnTo>
                    <a:pt x="39" y="69"/>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grpSp>
        <p:nvGrpSpPr>
          <p:cNvPr id="22" name="Group 21"/>
          <p:cNvGrpSpPr/>
          <p:nvPr/>
        </p:nvGrpSpPr>
        <p:grpSpPr>
          <a:xfrm>
            <a:off x="2020571" y="6370250"/>
            <a:ext cx="577849" cy="1044128"/>
            <a:chOff x="677863" y="4462463"/>
            <a:chExt cx="1146175" cy="2292350"/>
          </a:xfrm>
        </p:grpSpPr>
        <p:sp>
          <p:nvSpPr>
            <p:cNvPr id="23" name="Freeform 22"/>
            <p:cNvSpPr>
              <a:spLocks noEditPoints="1"/>
            </p:cNvSpPr>
            <p:nvPr/>
          </p:nvSpPr>
          <p:spPr bwMode="auto">
            <a:xfrm>
              <a:off x="677863" y="4462463"/>
              <a:ext cx="1146175" cy="2292350"/>
            </a:xfrm>
            <a:custGeom>
              <a:avLst/>
              <a:gdLst>
                <a:gd name="T0" fmla="*/ 42 w 121"/>
                <a:gd name="T1" fmla="*/ 11 h 242"/>
                <a:gd name="T2" fmla="*/ 40 w 121"/>
                <a:gd name="T3" fmla="*/ 27 h 242"/>
                <a:gd name="T4" fmla="*/ 41 w 121"/>
                <a:gd name="T5" fmla="*/ 64 h 242"/>
                <a:gd name="T6" fmla="*/ 46 w 121"/>
                <a:gd name="T7" fmla="*/ 49 h 242"/>
                <a:gd name="T8" fmla="*/ 84 w 121"/>
                <a:gd name="T9" fmla="*/ 49 h 242"/>
                <a:gd name="T10" fmla="*/ 79 w 121"/>
                <a:gd name="T11" fmla="*/ 64 h 242"/>
                <a:gd name="T12" fmla="*/ 78 w 121"/>
                <a:gd name="T13" fmla="*/ 27 h 242"/>
                <a:gd name="T14" fmla="*/ 79 w 121"/>
                <a:gd name="T15" fmla="*/ 11 h 242"/>
                <a:gd name="T16" fmla="*/ 84 w 121"/>
                <a:gd name="T17" fmla="*/ 49 h 242"/>
                <a:gd name="T18" fmla="*/ 60 w 121"/>
                <a:gd name="T19" fmla="*/ 84 h 242"/>
                <a:gd name="T20" fmla="*/ 60 w 121"/>
                <a:gd name="T21" fmla="*/ 101 h 242"/>
                <a:gd name="T22" fmla="*/ 22 w 121"/>
                <a:gd name="T23" fmla="*/ 93 h 242"/>
                <a:gd name="T24" fmla="*/ 93 w 121"/>
                <a:gd name="T25" fmla="*/ 96 h 242"/>
                <a:gd name="T26" fmla="*/ 94 w 121"/>
                <a:gd name="T27" fmla="*/ 91 h 242"/>
                <a:gd name="T28" fmla="*/ 26 w 121"/>
                <a:gd name="T29" fmla="*/ 91 h 242"/>
                <a:gd name="T30" fmla="*/ 121 w 121"/>
                <a:gd name="T31" fmla="*/ 117 h 242"/>
                <a:gd name="T32" fmla="*/ 61 w 121"/>
                <a:gd name="T33" fmla="*/ 134 h 242"/>
                <a:gd name="T34" fmla="*/ 0 w 121"/>
                <a:gd name="T35" fmla="*/ 117 h 242"/>
                <a:gd name="T36" fmla="*/ 7 w 121"/>
                <a:gd name="T37" fmla="*/ 101 h 242"/>
                <a:gd name="T38" fmla="*/ 60 w 121"/>
                <a:gd name="T39" fmla="*/ 81 h 242"/>
                <a:gd name="T40" fmla="*/ 113 w 121"/>
                <a:gd name="T41" fmla="*/ 101 h 242"/>
                <a:gd name="T42" fmla="*/ 121 w 121"/>
                <a:gd name="T43" fmla="*/ 117 h 242"/>
                <a:gd name="T44" fmla="*/ 60 w 121"/>
                <a:gd name="T45" fmla="*/ 105 h 242"/>
                <a:gd name="T46" fmla="*/ 60 w 121"/>
                <a:gd name="T47" fmla="*/ 83 h 242"/>
                <a:gd name="T48" fmla="*/ 114 w 121"/>
                <a:gd name="T49" fmla="*/ 103 h 242"/>
                <a:gd name="T50" fmla="*/ 60 w 121"/>
                <a:gd name="T51" fmla="*/ 121 h 242"/>
                <a:gd name="T52" fmla="*/ 7 w 121"/>
                <a:gd name="T53" fmla="*/ 103 h 242"/>
                <a:gd name="T54" fmla="*/ 60 w 121"/>
                <a:gd name="T55" fmla="*/ 124 h 242"/>
                <a:gd name="T56" fmla="*/ 114 w 121"/>
                <a:gd name="T57" fmla="*/ 103 h 242"/>
                <a:gd name="T58" fmla="*/ 54 w 121"/>
                <a:gd name="T59" fmla="*/ 103 h 242"/>
                <a:gd name="T60" fmla="*/ 66 w 121"/>
                <a:gd name="T61" fmla="*/ 103 h 242"/>
                <a:gd name="T62" fmla="*/ 60 w 121"/>
                <a:gd name="T63" fmla="*/ 136 h 242"/>
                <a:gd name="T64" fmla="*/ 98 w 121"/>
                <a:gd name="T65" fmla="*/ 228 h 242"/>
                <a:gd name="T66" fmla="*/ 22 w 121"/>
                <a:gd name="T67" fmla="*/ 228 h 242"/>
                <a:gd name="T68" fmla="*/ 60 w 121"/>
                <a:gd name="T69" fmla="*/ 136 h 242"/>
                <a:gd name="T70" fmla="*/ 54 w 121"/>
                <a:gd name="T71" fmla="*/ 68 h 242"/>
                <a:gd name="T72" fmla="*/ 67 w 121"/>
                <a:gd name="T73" fmla="*/ 37 h 242"/>
                <a:gd name="T74" fmla="*/ 63 w 121"/>
                <a:gd name="T75" fmla="*/ 2 h 242"/>
                <a:gd name="T76" fmla="*/ 56 w 121"/>
                <a:gd name="T77" fmla="*/ 29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1" h="242">
                  <a:moveTo>
                    <a:pt x="39" y="34"/>
                  </a:moveTo>
                  <a:cubicBezTo>
                    <a:pt x="34" y="26"/>
                    <a:pt x="34" y="17"/>
                    <a:pt x="42" y="11"/>
                  </a:cubicBezTo>
                  <a:cubicBezTo>
                    <a:pt x="42" y="11"/>
                    <a:pt x="47" y="10"/>
                    <a:pt x="45" y="11"/>
                  </a:cubicBezTo>
                  <a:cubicBezTo>
                    <a:pt x="40" y="14"/>
                    <a:pt x="38" y="21"/>
                    <a:pt x="40" y="27"/>
                  </a:cubicBezTo>
                  <a:cubicBezTo>
                    <a:pt x="42" y="32"/>
                    <a:pt x="47" y="35"/>
                    <a:pt x="49" y="40"/>
                  </a:cubicBezTo>
                  <a:cubicBezTo>
                    <a:pt x="52" y="49"/>
                    <a:pt x="49" y="59"/>
                    <a:pt x="41" y="64"/>
                  </a:cubicBezTo>
                  <a:cubicBezTo>
                    <a:pt x="40" y="65"/>
                    <a:pt x="36" y="65"/>
                    <a:pt x="37" y="65"/>
                  </a:cubicBezTo>
                  <a:cubicBezTo>
                    <a:pt x="42" y="61"/>
                    <a:pt x="46" y="55"/>
                    <a:pt x="46" y="49"/>
                  </a:cubicBezTo>
                  <a:cubicBezTo>
                    <a:pt x="46" y="42"/>
                    <a:pt x="43" y="39"/>
                    <a:pt x="39" y="34"/>
                  </a:cubicBezTo>
                  <a:close/>
                  <a:moveTo>
                    <a:pt x="84" y="49"/>
                  </a:moveTo>
                  <a:cubicBezTo>
                    <a:pt x="83" y="55"/>
                    <a:pt x="80" y="61"/>
                    <a:pt x="75" y="65"/>
                  </a:cubicBezTo>
                  <a:cubicBezTo>
                    <a:pt x="74" y="65"/>
                    <a:pt x="78" y="65"/>
                    <a:pt x="79" y="64"/>
                  </a:cubicBezTo>
                  <a:cubicBezTo>
                    <a:pt x="86" y="59"/>
                    <a:pt x="90" y="49"/>
                    <a:pt x="86" y="40"/>
                  </a:cubicBezTo>
                  <a:cubicBezTo>
                    <a:pt x="85" y="35"/>
                    <a:pt x="80" y="32"/>
                    <a:pt x="78" y="27"/>
                  </a:cubicBezTo>
                  <a:cubicBezTo>
                    <a:pt x="76" y="21"/>
                    <a:pt x="78" y="14"/>
                    <a:pt x="83" y="11"/>
                  </a:cubicBezTo>
                  <a:cubicBezTo>
                    <a:pt x="84" y="10"/>
                    <a:pt x="80" y="11"/>
                    <a:pt x="79" y="11"/>
                  </a:cubicBezTo>
                  <a:cubicBezTo>
                    <a:pt x="71" y="17"/>
                    <a:pt x="72" y="26"/>
                    <a:pt x="77" y="34"/>
                  </a:cubicBezTo>
                  <a:cubicBezTo>
                    <a:pt x="81" y="39"/>
                    <a:pt x="84" y="42"/>
                    <a:pt x="84" y="49"/>
                  </a:cubicBezTo>
                  <a:close/>
                  <a:moveTo>
                    <a:pt x="20" y="93"/>
                  </a:moveTo>
                  <a:cubicBezTo>
                    <a:pt x="20" y="87"/>
                    <a:pt x="41" y="84"/>
                    <a:pt x="60" y="84"/>
                  </a:cubicBezTo>
                  <a:cubicBezTo>
                    <a:pt x="80" y="84"/>
                    <a:pt x="101" y="87"/>
                    <a:pt x="101" y="93"/>
                  </a:cubicBezTo>
                  <a:cubicBezTo>
                    <a:pt x="101" y="98"/>
                    <a:pt x="80" y="101"/>
                    <a:pt x="60" y="101"/>
                  </a:cubicBezTo>
                  <a:cubicBezTo>
                    <a:pt x="38" y="102"/>
                    <a:pt x="20" y="98"/>
                    <a:pt x="20" y="93"/>
                  </a:cubicBezTo>
                  <a:close/>
                  <a:moveTo>
                    <a:pt x="22" y="93"/>
                  </a:moveTo>
                  <a:cubicBezTo>
                    <a:pt x="22" y="94"/>
                    <a:pt x="24" y="95"/>
                    <a:pt x="27" y="96"/>
                  </a:cubicBezTo>
                  <a:cubicBezTo>
                    <a:pt x="93" y="96"/>
                    <a:pt x="93" y="96"/>
                    <a:pt x="93" y="96"/>
                  </a:cubicBezTo>
                  <a:cubicBezTo>
                    <a:pt x="96" y="95"/>
                    <a:pt x="98" y="94"/>
                    <a:pt x="99" y="93"/>
                  </a:cubicBezTo>
                  <a:cubicBezTo>
                    <a:pt x="98" y="92"/>
                    <a:pt x="97" y="91"/>
                    <a:pt x="94" y="91"/>
                  </a:cubicBezTo>
                  <a:cubicBezTo>
                    <a:pt x="87" y="88"/>
                    <a:pt x="74" y="87"/>
                    <a:pt x="60" y="87"/>
                  </a:cubicBezTo>
                  <a:cubicBezTo>
                    <a:pt x="46" y="87"/>
                    <a:pt x="32" y="88"/>
                    <a:pt x="26" y="91"/>
                  </a:cubicBezTo>
                  <a:cubicBezTo>
                    <a:pt x="24" y="92"/>
                    <a:pt x="22" y="92"/>
                    <a:pt x="22" y="93"/>
                  </a:cubicBezTo>
                  <a:close/>
                  <a:moveTo>
                    <a:pt x="121" y="117"/>
                  </a:moveTo>
                  <a:cubicBezTo>
                    <a:pt x="121" y="120"/>
                    <a:pt x="119" y="122"/>
                    <a:pt x="116" y="124"/>
                  </a:cubicBezTo>
                  <a:cubicBezTo>
                    <a:pt x="116" y="124"/>
                    <a:pt x="102" y="134"/>
                    <a:pt x="61" y="134"/>
                  </a:cubicBezTo>
                  <a:cubicBezTo>
                    <a:pt x="21" y="134"/>
                    <a:pt x="7" y="125"/>
                    <a:pt x="7" y="125"/>
                  </a:cubicBezTo>
                  <a:cubicBezTo>
                    <a:pt x="2" y="123"/>
                    <a:pt x="0" y="120"/>
                    <a:pt x="0" y="117"/>
                  </a:cubicBezTo>
                  <a:cubicBezTo>
                    <a:pt x="0" y="114"/>
                    <a:pt x="0" y="109"/>
                    <a:pt x="0" y="109"/>
                  </a:cubicBezTo>
                  <a:cubicBezTo>
                    <a:pt x="0" y="106"/>
                    <a:pt x="2" y="104"/>
                    <a:pt x="7" y="101"/>
                  </a:cubicBezTo>
                  <a:cubicBezTo>
                    <a:pt x="9" y="97"/>
                    <a:pt x="9" y="94"/>
                    <a:pt x="10" y="94"/>
                  </a:cubicBezTo>
                  <a:cubicBezTo>
                    <a:pt x="10" y="86"/>
                    <a:pt x="35" y="81"/>
                    <a:pt x="60" y="81"/>
                  </a:cubicBezTo>
                  <a:cubicBezTo>
                    <a:pt x="85" y="81"/>
                    <a:pt x="111" y="86"/>
                    <a:pt x="111" y="94"/>
                  </a:cubicBezTo>
                  <a:cubicBezTo>
                    <a:pt x="111" y="94"/>
                    <a:pt x="112" y="97"/>
                    <a:pt x="113" y="101"/>
                  </a:cubicBezTo>
                  <a:cubicBezTo>
                    <a:pt x="118" y="104"/>
                    <a:pt x="121" y="106"/>
                    <a:pt x="121" y="109"/>
                  </a:cubicBezTo>
                  <a:cubicBezTo>
                    <a:pt x="121" y="110"/>
                    <a:pt x="121" y="115"/>
                    <a:pt x="121" y="117"/>
                  </a:cubicBezTo>
                  <a:close/>
                  <a:moveTo>
                    <a:pt x="11" y="94"/>
                  </a:moveTo>
                  <a:cubicBezTo>
                    <a:pt x="11" y="99"/>
                    <a:pt x="31" y="105"/>
                    <a:pt x="60" y="105"/>
                  </a:cubicBezTo>
                  <a:cubicBezTo>
                    <a:pt x="90" y="105"/>
                    <a:pt x="109" y="99"/>
                    <a:pt x="109" y="94"/>
                  </a:cubicBezTo>
                  <a:cubicBezTo>
                    <a:pt x="109" y="88"/>
                    <a:pt x="90" y="83"/>
                    <a:pt x="60" y="83"/>
                  </a:cubicBezTo>
                  <a:cubicBezTo>
                    <a:pt x="31" y="83"/>
                    <a:pt x="11" y="88"/>
                    <a:pt x="11" y="94"/>
                  </a:cubicBezTo>
                  <a:close/>
                  <a:moveTo>
                    <a:pt x="114" y="103"/>
                  </a:moveTo>
                  <a:cubicBezTo>
                    <a:pt x="114" y="105"/>
                    <a:pt x="115" y="108"/>
                    <a:pt x="115" y="108"/>
                  </a:cubicBezTo>
                  <a:cubicBezTo>
                    <a:pt x="115" y="116"/>
                    <a:pt x="87" y="121"/>
                    <a:pt x="60" y="121"/>
                  </a:cubicBezTo>
                  <a:cubicBezTo>
                    <a:pt x="33" y="121"/>
                    <a:pt x="6" y="116"/>
                    <a:pt x="6" y="108"/>
                  </a:cubicBezTo>
                  <a:cubicBezTo>
                    <a:pt x="6" y="108"/>
                    <a:pt x="7" y="105"/>
                    <a:pt x="7" y="103"/>
                  </a:cubicBezTo>
                  <a:cubicBezTo>
                    <a:pt x="3" y="105"/>
                    <a:pt x="1" y="107"/>
                    <a:pt x="1" y="109"/>
                  </a:cubicBezTo>
                  <a:cubicBezTo>
                    <a:pt x="1" y="117"/>
                    <a:pt x="25" y="124"/>
                    <a:pt x="60" y="124"/>
                  </a:cubicBezTo>
                  <a:cubicBezTo>
                    <a:pt x="95" y="124"/>
                    <a:pt x="118" y="117"/>
                    <a:pt x="119" y="110"/>
                  </a:cubicBezTo>
                  <a:cubicBezTo>
                    <a:pt x="119" y="108"/>
                    <a:pt x="117" y="105"/>
                    <a:pt x="114" y="103"/>
                  </a:cubicBezTo>
                  <a:close/>
                  <a:moveTo>
                    <a:pt x="60" y="102"/>
                  </a:moveTo>
                  <a:cubicBezTo>
                    <a:pt x="56" y="102"/>
                    <a:pt x="54" y="103"/>
                    <a:pt x="54" y="103"/>
                  </a:cubicBezTo>
                  <a:cubicBezTo>
                    <a:pt x="54" y="103"/>
                    <a:pt x="56" y="104"/>
                    <a:pt x="60" y="104"/>
                  </a:cubicBezTo>
                  <a:cubicBezTo>
                    <a:pt x="63" y="104"/>
                    <a:pt x="66" y="103"/>
                    <a:pt x="66" y="103"/>
                  </a:cubicBezTo>
                  <a:cubicBezTo>
                    <a:pt x="66" y="103"/>
                    <a:pt x="63" y="102"/>
                    <a:pt x="60" y="102"/>
                  </a:cubicBezTo>
                  <a:close/>
                  <a:moveTo>
                    <a:pt x="60" y="136"/>
                  </a:moveTo>
                  <a:cubicBezTo>
                    <a:pt x="99" y="136"/>
                    <a:pt x="115" y="127"/>
                    <a:pt x="115" y="127"/>
                  </a:cubicBezTo>
                  <a:cubicBezTo>
                    <a:pt x="113" y="142"/>
                    <a:pt x="100" y="215"/>
                    <a:pt x="98" y="228"/>
                  </a:cubicBezTo>
                  <a:cubicBezTo>
                    <a:pt x="98" y="236"/>
                    <a:pt x="81" y="242"/>
                    <a:pt x="60" y="242"/>
                  </a:cubicBezTo>
                  <a:cubicBezTo>
                    <a:pt x="39" y="242"/>
                    <a:pt x="22" y="236"/>
                    <a:pt x="22" y="228"/>
                  </a:cubicBezTo>
                  <a:cubicBezTo>
                    <a:pt x="22" y="226"/>
                    <a:pt x="12" y="163"/>
                    <a:pt x="7" y="127"/>
                  </a:cubicBezTo>
                  <a:cubicBezTo>
                    <a:pt x="7" y="128"/>
                    <a:pt x="23" y="136"/>
                    <a:pt x="60" y="136"/>
                  </a:cubicBezTo>
                  <a:close/>
                  <a:moveTo>
                    <a:pt x="64" y="48"/>
                  </a:moveTo>
                  <a:cubicBezTo>
                    <a:pt x="64" y="56"/>
                    <a:pt x="60" y="63"/>
                    <a:pt x="54" y="68"/>
                  </a:cubicBezTo>
                  <a:cubicBezTo>
                    <a:pt x="52" y="69"/>
                    <a:pt x="57" y="69"/>
                    <a:pt x="58" y="68"/>
                  </a:cubicBezTo>
                  <a:cubicBezTo>
                    <a:pt x="67" y="61"/>
                    <a:pt x="72" y="48"/>
                    <a:pt x="67" y="37"/>
                  </a:cubicBezTo>
                  <a:cubicBezTo>
                    <a:pt x="64" y="30"/>
                    <a:pt x="58" y="26"/>
                    <a:pt x="56" y="19"/>
                  </a:cubicBezTo>
                  <a:cubicBezTo>
                    <a:pt x="55" y="13"/>
                    <a:pt x="58" y="5"/>
                    <a:pt x="63" y="2"/>
                  </a:cubicBezTo>
                  <a:cubicBezTo>
                    <a:pt x="65" y="0"/>
                    <a:pt x="60" y="1"/>
                    <a:pt x="59" y="2"/>
                  </a:cubicBezTo>
                  <a:cubicBezTo>
                    <a:pt x="49" y="8"/>
                    <a:pt x="49" y="21"/>
                    <a:pt x="56" y="29"/>
                  </a:cubicBezTo>
                  <a:cubicBezTo>
                    <a:pt x="60" y="35"/>
                    <a:pt x="64" y="40"/>
                    <a:pt x="64" y="48"/>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4"/>
            <p:cNvSpPr>
              <a:spLocks/>
            </p:cNvSpPr>
            <p:nvPr/>
          </p:nvSpPr>
          <p:spPr bwMode="auto">
            <a:xfrm>
              <a:off x="773113" y="5892800"/>
              <a:ext cx="955675" cy="492125"/>
            </a:xfrm>
            <a:custGeom>
              <a:avLst/>
              <a:gdLst>
                <a:gd name="T0" fmla="*/ 51 w 101"/>
                <a:gd name="T1" fmla="*/ 12 h 52"/>
                <a:gd name="T2" fmla="*/ 0 w 101"/>
                <a:gd name="T3" fmla="*/ 1 h 52"/>
                <a:gd name="T4" fmla="*/ 7 w 101"/>
                <a:gd name="T5" fmla="*/ 41 h 52"/>
                <a:gd name="T6" fmla="*/ 51 w 101"/>
                <a:gd name="T7" fmla="*/ 52 h 52"/>
                <a:gd name="T8" fmla="*/ 94 w 101"/>
                <a:gd name="T9" fmla="*/ 41 h 52"/>
                <a:gd name="T10" fmla="*/ 101 w 101"/>
                <a:gd name="T11" fmla="*/ 0 h 52"/>
                <a:gd name="T12" fmla="*/ 51 w 101"/>
                <a:gd name="T13" fmla="*/ 12 h 52"/>
              </a:gdLst>
              <a:ahLst/>
              <a:cxnLst>
                <a:cxn ang="0">
                  <a:pos x="T0" y="T1"/>
                </a:cxn>
                <a:cxn ang="0">
                  <a:pos x="T2" y="T3"/>
                </a:cxn>
                <a:cxn ang="0">
                  <a:pos x="T4" y="T5"/>
                </a:cxn>
                <a:cxn ang="0">
                  <a:pos x="T6" y="T7"/>
                </a:cxn>
                <a:cxn ang="0">
                  <a:pos x="T8" y="T9"/>
                </a:cxn>
                <a:cxn ang="0">
                  <a:pos x="T10" y="T11"/>
                </a:cxn>
                <a:cxn ang="0">
                  <a:pos x="T12" y="T13"/>
                </a:cxn>
              </a:cxnLst>
              <a:rect l="0" t="0" r="r" b="b"/>
              <a:pathLst>
                <a:path w="101" h="52">
                  <a:moveTo>
                    <a:pt x="51" y="12"/>
                  </a:moveTo>
                  <a:cubicBezTo>
                    <a:pt x="26" y="12"/>
                    <a:pt x="5" y="7"/>
                    <a:pt x="0" y="1"/>
                  </a:cubicBezTo>
                  <a:cubicBezTo>
                    <a:pt x="3" y="14"/>
                    <a:pt x="5" y="28"/>
                    <a:pt x="7" y="41"/>
                  </a:cubicBezTo>
                  <a:cubicBezTo>
                    <a:pt x="11" y="47"/>
                    <a:pt x="29" y="52"/>
                    <a:pt x="51" y="52"/>
                  </a:cubicBezTo>
                  <a:cubicBezTo>
                    <a:pt x="72" y="52"/>
                    <a:pt x="90" y="47"/>
                    <a:pt x="94" y="41"/>
                  </a:cubicBezTo>
                  <a:cubicBezTo>
                    <a:pt x="97" y="28"/>
                    <a:pt x="99" y="13"/>
                    <a:pt x="101" y="0"/>
                  </a:cubicBezTo>
                  <a:cubicBezTo>
                    <a:pt x="97" y="7"/>
                    <a:pt x="76" y="12"/>
                    <a:pt x="51" y="12"/>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Oval 26"/>
            <p:cNvSpPr>
              <a:spLocks noChangeArrowheads="1"/>
            </p:cNvSpPr>
            <p:nvPr/>
          </p:nvSpPr>
          <p:spPr bwMode="auto">
            <a:xfrm>
              <a:off x="962025" y="5902325"/>
              <a:ext cx="577850" cy="5588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9"/>
            <p:cNvSpPr>
              <a:spLocks noEditPoints="1"/>
            </p:cNvSpPr>
            <p:nvPr/>
          </p:nvSpPr>
          <p:spPr bwMode="auto">
            <a:xfrm>
              <a:off x="1076325" y="5969000"/>
              <a:ext cx="358775" cy="425450"/>
            </a:xfrm>
            <a:custGeom>
              <a:avLst/>
              <a:gdLst>
                <a:gd name="T0" fmla="*/ 12 w 38"/>
                <a:gd name="T1" fmla="*/ 41 h 45"/>
                <a:gd name="T2" fmla="*/ 21 w 38"/>
                <a:gd name="T3" fmla="*/ 24 h 45"/>
                <a:gd name="T4" fmla="*/ 30 w 38"/>
                <a:gd name="T5" fmla="*/ 7 h 45"/>
                <a:gd name="T6" fmla="*/ 32 w 38"/>
                <a:gd name="T7" fmla="*/ 6 h 45"/>
                <a:gd name="T8" fmla="*/ 36 w 38"/>
                <a:gd name="T9" fmla="*/ 27 h 45"/>
                <a:gd name="T10" fmla="*/ 15 w 38"/>
                <a:gd name="T11" fmla="*/ 44 h 45"/>
                <a:gd name="T12" fmla="*/ 14 w 38"/>
                <a:gd name="T13" fmla="*/ 44 h 45"/>
                <a:gd name="T14" fmla="*/ 12 w 38"/>
                <a:gd name="T15" fmla="*/ 41 h 45"/>
                <a:gd name="T16" fmla="*/ 2 w 38"/>
                <a:gd name="T17" fmla="*/ 19 h 45"/>
                <a:gd name="T18" fmla="*/ 5 w 38"/>
                <a:gd name="T19" fmla="*/ 38 h 45"/>
                <a:gd name="T20" fmla="*/ 8 w 38"/>
                <a:gd name="T21" fmla="*/ 38 h 45"/>
                <a:gd name="T22" fmla="*/ 17 w 38"/>
                <a:gd name="T23" fmla="*/ 22 h 45"/>
                <a:gd name="T24" fmla="*/ 25 w 38"/>
                <a:gd name="T25" fmla="*/ 4 h 45"/>
                <a:gd name="T26" fmla="*/ 24 w 38"/>
                <a:gd name="T27" fmla="*/ 2 h 45"/>
                <a:gd name="T28" fmla="*/ 2 w 38"/>
                <a:gd name="T29"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45">
                  <a:moveTo>
                    <a:pt x="12" y="41"/>
                  </a:moveTo>
                  <a:cubicBezTo>
                    <a:pt x="13" y="35"/>
                    <a:pt x="15" y="29"/>
                    <a:pt x="21" y="24"/>
                  </a:cubicBezTo>
                  <a:cubicBezTo>
                    <a:pt x="27" y="18"/>
                    <a:pt x="29" y="12"/>
                    <a:pt x="30" y="7"/>
                  </a:cubicBezTo>
                  <a:cubicBezTo>
                    <a:pt x="30" y="6"/>
                    <a:pt x="31" y="5"/>
                    <a:pt x="32" y="6"/>
                  </a:cubicBezTo>
                  <a:cubicBezTo>
                    <a:pt x="36" y="11"/>
                    <a:pt x="38" y="19"/>
                    <a:pt x="36" y="27"/>
                  </a:cubicBezTo>
                  <a:cubicBezTo>
                    <a:pt x="33" y="38"/>
                    <a:pt x="24" y="45"/>
                    <a:pt x="15" y="44"/>
                  </a:cubicBezTo>
                  <a:cubicBezTo>
                    <a:pt x="15" y="44"/>
                    <a:pt x="14" y="44"/>
                    <a:pt x="14" y="44"/>
                  </a:cubicBezTo>
                  <a:cubicBezTo>
                    <a:pt x="12" y="43"/>
                    <a:pt x="12" y="43"/>
                    <a:pt x="12" y="41"/>
                  </a:cubicBezTo>
                  <a:close/>
                  <a:moveTo>
                    <a:pt x="2" y="19"/>
                  </a:moveTo>
                  <a:cubicBezTo>
                    <a:pt x="0" y="26"/>
                    <a:pt x="1" y="34"/>
                    <a:pt x="5" y="38"/>
                  </a:cubicBezTo>
                  <a:cubicBezTo>
                    <a:pt x="6" y="40"/>
                    <a:pt x="7" y="39"/>
                    <a:pt x="8" y="38"/>
                  </a:cubicBezTo>
                  <a:cubicBezTo>
                    <a:pt x="9" y="32"/>
                    <a:pt x="11" y="26"/>
                    <a:pt x="17" y="22"/>
                  </a:cubicBezTo>
                  <a:cubicBezTo>
                    <a:pt x="23" y="16"/>
                    <a:pt x="25" y="9"/>
                    <a:pt x="25" y="4"/>
                  </a:cubicBezTo>
                  <a:cubicBezTo>
                    <a:pt x="25" y="3"/>
                    <a:pt x="25" y="2"/>
                    <a:pt x="24" y="2"/>
                  </a:cubicBezTo>
                  <a:cubicBezTo>
                    <a:pt x="15" y="0"/>
                    <a:pt x="5" y="7"/>
                    <a:pt x="2" y="1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2" name="Group 31"/>
          <p:cNvGrpSpPr/>
          <p:nvPr/>
        </p:nvGrpSpPr>
        <p:grpSpPr>
          <a:xfrm>
            <a:off x="6087033" y="3664473"/>
            <a:ext cx="481120" cy="232157"/>
            <a:chOff x="3759200" y="3335338"/>
            <a:chExt cx="193676" cy="119462"/>
          </a:xfrm>
        </p:grpSpPr>
        <p:sp>
          <p:nvSpPr>
            <p:cNvPr id="33" name="Freeform 1220"/>
            <p:cNvSpPr>
              <a:spLocks/>
            </p:cNvSpPr>
            <p:nvPr/>
          </p:nvSpPr>
          <p:spPr bwMode="auto">
            <a:xfrm>
              <a:off x="3862388" y="3348038"/>
              <a:ext cx="17463" cy="6350"/>
            </a:xfrm>
            <a:custGeom>
              <a:avLst/>
              <a:gdLst>
                <a:gd name="T0" fmla="*/ 15 w 15"/>
                <a:gd name="T1" fmla="*/ 3 h 6"/>
                <a:gd name="T2" fmla="*/ 12 w 15"/>
                <a:gd name="T3" fmla="*/ 6 h 6"/>
                <a:gd name="T4" fmla="*/ 3 w 15"/>
                <a:gd name="T5" fmla="*/ 6 h 6"/>
                <a:gd name="T6" fmla="*/ 0 w 15"/>
                <a:gd name="T7" fmla="*/ 3 h 6"/>
                <a:gd name="T8" fmla="*/ 3 w 15"/>
                <a:gd name="T9" fmla="*/ 0 h 6"/>
                <a:gd name="T10" fmla="*/ 12 w 15"/>
                <a:gd name="T11" fmla="*/ 0 h 6"/>
                <a:gd name="T12" fmla="*/ 15 w 15"/>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5" y="3"/>
                  </a:moveTo>
                  <a:cubicBezTo>
                    <a:pt x="15" y="5"/>
                    <a:pt x="14" y="6"/>
                    <a:pt x="12" y="6"/>
                  </a:cubicBezTo>
                  <a:cubicBezTo>
                    <a:pt x="3" y="6"/>
                    <a:pt x="3" y="6"/>
                    <a:pt x="3" y="6"/>
                  </a:cubicBezTo>
                  <a:cubicBezTo>
                    <a:pt x="1" y="6"/>
                    <a:pt x="0" y="5"/>
                    <a:pt x="0" y="3"/>
                  </a:cubicBezTo>
                  <a:cubicBezTo>
                    <a:pt x="0" y="1"/>
                    <a:pt x="1" y="0"/>
                    <a:pt x="3" y="0"/>
                  </a:cubicBezTo>
                  <a:cubicBezTo>
                    <a:pt x="12" y="0"/>
                    <a:pt x="12" y="0"/>
                    <a:pt x="12" y="0"/>
                  </a:cubicBezTo>
                  <a:cubicBezTo>
                    <a:pt x="14" y="0"/>
                    <a:pt x="15" y="1"/>
                    <a:pt x="15" y="3"/>
                  </a:cubicBez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4" name="Freeform 1221"/>
            <p:cNvSpPr>
              <a:spLocks/>
            </p:cNvSpPr>
            <p:nvPr/>
          </p:nvSpPr>
          <p:spPr bwMode="auto">
            <a:xfrm>
              <a:off x="3871913" y="3349626"/>
              <a:ext cx="17463" cy="20638"/>
            </a:xfrm>
            <a:custGeom>
              <a:avLst/>
              <a:gdLst>
                <a:gd name="T0" fmla="*/ 11 w 11"/>
                <a:gd name="T1" fmla="*/ 13 h 13"/>
                <a:gd name="T2" fmla="*/ 1 w 11"/>
                <a:gd name="T3" fmla="*/ 13 h 13"/>
                <a:gd name="T4" fmla="*/ 0 w 11"/>
                <a:gd name="T5" fmla="*/ 0 h 13"/>
                <a:gd name="T6" fmla="*/ 5 w 11"/>
                <a:gd name="T7" fmla="*/ 0 h 13"/>
                <a:gd name="T8" fmla="*/ 11 w 11"/>
                <a:gd name="T9" fmla="*/ 13 h 13"/>
              </a:gdLst>
              <a:ahLst/>
              <a:cxnLst>
                <a:cxn ang="0">
                  <a:pos x="T0" y="T1"/>
                </a:cxn>
                <a:cxn ang="0">
                  <a:pos x="T2" y="T3"/>
                </a:cxn>
                <a:cxn ang="0">
                  <a:pos x="T4" y="T5"/>
                </a:cxn>
                <a:cxn ang="0">
                  <a:pos x="T6" y="T7"/>
                </a:cxn>
                <a:cxn ang="0">
                  <a:pos x="T8" y="T9"/>
                </a:cxn>
              </a:cxnLst>
              <a:rect l="0" t="0" r="r" b="b"/>
              <a:pathLst>
                <a:path w="11" h="13">
                  <a:moveTo>
                    <a:pt x="11" y="13"/>
                  </a:moveTo>
                  <a:lnTo>
                    <a:pt x="1" y="13"/>
                  </a:lnTo>
                  <a:lnTo>
                    <a:pt x="0" y="0"/>
                  </a:lnTo>
                  <a:lnTo>
                    <a:pt x="5" y="0"/>
                  </a:lnTo>
                  <a:lnTo>
                    <a:pt x="11" y="13"/>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9" name="Freeform 1222"/>
            <p:cNvSpPr>
              <a:spLocks noEditPoints="1"/>
            </p:cNvSpPr>
            <p:nvPr/>
          </p:nvSpPr>
          <p:spPr bwMode="auto">
            <a:xfrm>
              <a:off x="3890963" y="3390901"/>
              <a:ext cx="61913" cy="60325"/>
            </a:xfrm>
            <a:custGeom>
              <a:avLst/>
              <a:gdLst>
                <a:gd name="T0" fmla="*/ 25 w 49"/>
                <a:gd name="T1" fmla="*/ 0 h 49"/>
                <a:gd name="T2" fmla="*/ 0 w 49"/>
                <a:gd name="T3" fmla="*/ 24 h 49"/>
                <a:gd name="T4" fmla="*/ 25 w 49"/>
                <a:gd name="T5" fmla="*/ 49 h 49"/>
                <a:gd name="T6" fmla="*/ 49 w 49"/>
                <a:gd name="T7" fmla="*/ 24 h 49"/>
                <a:gd name="T8" fmla="*/ 25 w 49"/>
                <a:gd name="T9" fmla="*/ 0 h 49"/>
                <a:gd name="T10" fmla="*/ 25 w 49"/>
                <a:gd name="T11" fmla="*/ 42 h 49"/>
                <a:gd name="T12" fmla="*/ 7 w 49"/>
                <a:gd name="T13" fmla="*/ 24 h 49"/>
                <a:gd name="T14" fmla="*/ 25 w 49"/>
                <a:gd name="T15" fmla="*/ 6 h 49"/>
                <a:gd name="T16" fmla="*/ 43 w 49"/>
                <a:gd name="T17" fmla="*/ 24 h 49"/>
                <a:gd name="T18" fmla="*/ 25 w 49"/>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5" y="0"/>
                  </a:moveTo>
                  <a:cubicBezTo>
                    <a:pt x="11" y="0"/>
                    <a:pt x="0" y="11"/>
                    <a:pt x="0" y="24"/>
                  </a:cubicBezTo>
                  <a:cubicBezTo>
                    <a:pt x="0" y="38"/>
                    <a:pt x="11" y="49"/>
                    <a:pt x="25" y="49"/>
                  </a:cubicBezTo>
                  <a:cubicBezTo>
                    <a:pt x="38" y="49"/>
                    <a:pt x="49" y="38"/>
                    <a:pt x="49" y="24"/>
                  </a:cubicBezTo>
                  <a:cubicBezTo>
                    <a:pt x="49" y="11"/>
                    <a:pt x="38" y="0"/>
                    <a:pt x="25" y="0"/>
                  </a:cubicBezTo>
                  <a:close/>
                  <a:moveTo>
                    <a:pt x="25" y="42"/>
                  </a:moveTo>
                  <a:cubicBezTo>
                    <a:pt x="15" y="42"/>
                    <a:pt x="7" y="34"/>
                    <a:pt x="7" y="24"/>
                  </a:cubicBezTo>
                  <a:cubicBezTo>
                    <a:pt x="7" y="14"/>
                    <a:pt x="15" y="6"/>
                    <a:pt x="25" y="6"/>
                  </a:cubicBezTo>
                  <a:cubicBezTo>
                    <a:pt x="35" y="6"/>
                    <a:pt x="43" y="14"/>
                    <a:pt x="43" y="24"/>
                  </a:cubicBezTo>
                  <a:cubicBezTo>
                    <a:pt x="43" y="34"/>
                    <a:pt x="35" y="42"/>
                    <a:pt x="25" y="42"/>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0" name="Freeform 1223"/>
            <p:cNvSpPr>
              <a:spLocks/>
            </p:cNvSpPr>
            <p:nvPr/>
          </p:nvSpPr>
          <p:spPr bwMode="auto">
            <a:xfrm>
              <a:off x="3759201" y="3368676"/>
              <a:ext cx="68263" cy="30163"/>
            </a:xfrm>
            <a:custGeom>
              <a:avLst/>
              <a:gdLst>
                <a:gd name="T0" fmla="*/ 53 w 54"/>
                <a:gd name="T1" fmla="*/ 16 h 24"/>
                <a:gd name="T2" fmla="*/ 47 w 54"/>
                <a:gd name="T3" fmla="*/ 24 h 24"/>
                <a:gd name="T4" fmla="*/ 6 w 54"/>
                <a:gd name="T5" fmla="*/ 18 h 24"/>
                <a:gd name="T6" fmla="*/ 0 w 54"/>
                <a:gd name="T7" fmla="*/ 10 h 24"/>
                <a:gd name="T8" fmla="*/ 1 w 54"/>
                <a:gd name="T9" fmla="*/ 8 h 24"/>
                <a:gd name="T10" fmla="*/ 7 w 54"/>
                <a:gd name="T11" fmla="*/ 0 h 24"/>
                <a:gd name="T12" fmla="*/ 36 w 54"/>
                <a:gd name="T13" fmla="*/ 4 h 24"/>
                <a:gd name="T14" fmla="*/ 53 w 54"/>
                <a:gd name="T15" fmla="*/ 10 h 24"/>
                <a:gd name="T16" fmla="*/ 53 w 54"/>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24">
                  <a:moveTo>
                    <a:pt x="53" y="16"/>
                  </a:moveTo>
                  <a:cubicBezTo>
                    <a:pt x="52" y="20"/>
                    <a:pt x="50" y="24"/>
                    <a:pt x="47" y="24"/>
                  </a:cubicBezTo>
                  <a:cubicBezTo>
                    <a:pt x="6" y="18"/>
                    <a:pt x="6" y="18"/>
                    <a:pt x="6" y="18"/>
                  </a:cubicBezTo>
                  <a:cubicBezTo>
                    <a:pt x="3" y="18"/>
                    <a:pt x="0" y="14"/>
                    <a:pt x="0" y="10"/>
                  </a:cubicBezTo>
                  <a:cubicBezTo>
                    <a:pt x="0" y="9"/>
                    <a:pt x="0" y="8"/>
                    <a:pt x="1" y="8"/>
                  </a:cubicBezTo>
                  <a:cubicBezTo>
                    <a:pt x="2" y="4"/>
                    <a:pt x="3" y="0"/>
                    <a:pt x="7" y="0"/>
                  </a:cubicBezTo>
                  <a:cubicBezTo>
                    <a:pt x="15" y="1"/>
                    <a:pt x="28" y="3"/>
                    <a:pt x="36" y="4"/>
                  </a:cubicBezTo>
                  <a:cubicBezTo>
                    <a:pt x="39" y="5"/>
                    <a:pt x="51" y="7"/>
                    <a:pt x="53" y="10"/>
                  </a:cubicBezTo>
                  <a:cubicBezTo>
                    <a:pt x="54" y="11"/>
                    <a:pt x="53" y="15"/>
                    <a:pt x="53" y="16"/>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1" name="Freeform 1224"/>
            <p:cNvSpPr>
              <a:spLocks/>
            </p:cNvSpPr>
            <p:nvPr/>
          </p:nvSpPr>
          <p:spPr bwMode="auto">
            <a:xfrm>
              <a:off x="3810001" y="3378201"/>
              <a:ext cx="58738" cy="47625"/>
            </a:xfrm>
            <a:custGeom>
              <a:avLst/>
              <a:gdLst>
                <a:gd name="T0" fmla="*/ 47 w 47"/>
                <a:gd name="T1" fmla="*/ 29 h 39"/>
                <a:gd name="T2" fmla="*/ 40 w 47"/>
                <a:gd name="T3" fmla="*/ 36 h 39"/>
                <a:gd name="T4" fmla="*/ 13 w 47"/>
                <a:gd name="T5" fmla="*/ 39 h 39"/>
                <a:gd name="T6" fmla="*/ 6 w 47"/>
                <a:gd name="T7" fmla="*/ 32 h 39"/>
                <a:gd name="T8" fmla="*/ 0 w 47"/>
                <a:gd name="T9" fmla="*/ 7 h 39"/>
                <a:gd name="T10" fmla="*/ 7 w 47"/>
                <a:gd name="T11" fmla="*/ 0 h 39"/>
                <a:gd name="T12" fmla="*/ 40 w 47"/>
                <a:gd name="T13" fmla="*/ 0 h 39"/>
                <a:gd name="T14" fmla="*/ 47 w 47"/>
                <a:gd name="T15" fmla="*/ 7 h 39"/>
                <a:gd name="T16" fmla="*/ 47 w 47"/>
                <a:gd name="T17"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9">
                  <a:moveTo>
                    <a:pt x="47" y="29"/>
                  </a:moveTo>
                  <a:cubicBezTo>
                    <a:pt x="47" y="33"/>
                    <a:pt x="44" y="36"/>
                    <a:pt x="40" y="36"/>
                  </a:cubicBezTo>
                  <a:cubicBezTo>
                    <a:pt x="13" y="39"/>
                    <a:pt x="13" y="39"/>
                    <a:pt x="13" y="39"/>
                  </a:cubicBezTo>
                  <a:cubicBezTo>
                    <a:pt x="9" y="39"/>
                    <a:pt x="6" y="36"/>
                    <a:pt x="6" y="32"/>
                  </a:cubicBezTo>
                  <a:cubicBezTo>
                    <a:pt x="0" y="7"/>
                    <a:pt x="0" y="7"/>
                    <a:pt x="0" y="7"/>
                  </a:cubicBezTo>
                  <a:cubicBezTo>
                    <a:pt x="0" y="3"/>
                    <a:pt x="3" y="0"/>
                    <a:pt x="7" y="0"/>
                  </a:cubicBezTo>
                  <a:cubicBezTo>
                    <a:pt x="40" y="0"/>
                    <a:pt x="40" y="0"/>
                    <a:pt x="40" y="0"/>
                  </a:cubicBezTo>
                  <a:cubicBezTo>
                    <a:pt x="44" y="0"/>
                    <a:pt x="47" y="3"/>
                    <a:pt x="47" y="7"/>
                  </a:cubicBezTo>
                  <a:lnTo>
                    <a:pt x="47" y="29"/>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2" name="Freeform 1225"/>
            <p:cNvSpPr>
              <a:spLocks/>
            </p:cNvSpPr>
            <p:nvPr/>
          </p:nvSpPr>
          <p:spPr bwMode="auto">
            <a:xfrm>
              <a:off x="3840163" y="3362326"/>
              <a:ext cx="79375" cy="57150"/>
            </a:xfrm>
            <a:custGeom>
              <a:avLst/>
              <a:gdLst>
                <a:gd name="T0" fmla="*/ 63 w 64"/>
                <a:gd name="T1" fmla="*/ 11 h 46"/>
                <a:gd name="T2" fmla="*/ 56 w 64"/>
                <a:gd name="T3" fmla="*/ 20 h 46"/>
                <a:gd name="T4" fmla="*/ 19 w 64"/>
                <a:gd name="T5" fmla="*/ 45 h 46"/>
                <a:gd name="T6" fmla="*/ 0 w 64"/>
                <a:gd name="T7" fmla="*/ 39 h 46"/>
                <a:gd name="T8" fmla="*/ 14 w 64"/>
                <a:gd name="T9" fmla="*/ 8 h 46"/>
                <a:gd name="T10" fmla="*/ 31 w 64"/>
                <a:gd name="T11" fmla="*/ 0 h 46"/>
                <a:gd name="T12" fmla="*/ 51 w 64"/>
                <a:gd name="T13" fmla="*/ 0 h 46"/>
                <a:gd name="T14" fmla="*/ 61 w 64"/>
                <a:gd name="T15" fmla="*/ 5 h 46"/>
                <a:gd name="T16" fmla="*/ 63 w 64"/>
                <a:gd name="T1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6">
                  <a:moveTo>
                    <a:pt x="63" y="11"/>
                  </a:moveTo>
                  <a:cubicBezTo>
                    <a:pt x="64" y="14"/>
                    <a:pt x="61" y="17"/>
                    <a:pt x="56" y="20"/>
                  </a:cubicBezTo>
                  <a:cubicBezTo>
                    <a:pt x="49" y="25"/>
                    <a:pt x="28" y="42"/>
                    <a:pt x="19" y="45"/>
                  </a:cubicBezTo>
                  <a:cubicBezTo>
                    <a:pt x="15" y="46"/>
                    <a:pt x="0" y="43"/>
                    <a:pt x="0" y="39"/>
                  </a:cubicBezTo>
                  <a:cubicBezTo>
                    <a:pt x="0" y="33"/>
                    <a:pt x="11" y="13"/>
                    <a:pt x="14" y="8"/>
                  </a:cubicBezTo>
                  <a:cubicBezTo>
                    <a:pt x="17" y="4"/>
                    <a:pt x="25" y="0"/>
                    <a:pt x="31" y="0"/>
                  </a:cubicBezTo>
                  <a:cubicBezTo>
                    <a:pt x="37" y="0"/>
                    <a:pt x="45" y="0"/>
                    <a:pt x="51" y="0"/>
                  </a:cubicBezTo>
                  <a:cubicBezTo>
                    <a:pt x="56" y="0"/>
                    <a:pt x="60" y="1"/>
                    <a:pt x="61" y="5"/>
                  </a:cubicBezTo>
                  <a:cubicBezTo>
                    <a:pt x="62" y="7"/>
                    <a:pt x="62" y="9"/>
                    <a:pt x="63" y="11"/>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3" name="Oval 1226"/>
            <p:cNvSpPr>
              <a:spLocks noChangeArrowheads="1"/>
            </p:cNvSpPr>
            <p:nvPr/>
          </p:nvSpPr>
          <p:spPr bwMode="auto">
            <a:xfrm>
              <a:off x="3824288" y="3419476"/>
              <a:ext cx="22225" cy="20638"/>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4" name="Oval 1227"/>
            <p:cNvSpPr>
              <a:spLocks noChangeArrowheads="1"/>
            </p:cNvSpPr>
            <p:nvPr/>
          </p:nvSpPr>
          <p:spPr bwMode="auto">
            <a:xfrm>
              <a:off x="3838576" y="3416301"/>
              <a:ext cx="22225" cy="20638"/>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5" name="Oval 1228"/>
            <p:cNvSpPr>
              <a:spLocks noChangeArrowheads="1"/>
            </p:cNvSpPr>
            <p:nvPr/>
          </p:nvSpPr>
          <p:spPr bwMode="auto">
            <a:xfrm>
              <a:off x="3851276" y="3411538"/>
              <a:ext cx="22225" cy="22225"/>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6" name="Freeform 1229"/>
            <p:cNvSpPr>
              <a:spLocks/>
            </p:cNvSpPr>
            <p:nvPr/>
          </p:nvSpPr>
          <p:spPr bwMode="auto">
            <a:xfrm>
              <a:off x="3884613" y="3381376"/>
              <a:ext cx="41275" cy="44450"/>
            </a:xfrm>
            <a:custGeom>
              <a:avLst/>
              <a:gdLst>
                <a:gd name="T0" fmla="*/ 33 w 34"/>
                <a:gd name="T1" fmla="*/ 34 h 36"/>
                <a:gd name="T2" fmla="*/ 28 w 34"/>
                <a:gd name="T3" fmla="*/ 34 h 36"/>
                <a:gd name="T4" fmla="*/ 1 w 34"/>
                <a:gd name="T5" fmla="*/ 6 h 36"/>
                <a:gd name="T6" fmla="*/ 1 w 34"/>
                <a:gd name="T7" fmla="*/ 1 h 36"/>
                <a:gd name="T8" fmla="*/ 6 w 34"/>
                <a:gd name="T9" fmla="*/ 1 h 36"/>
                <a:gd name="T10" fmla="*/ 33 w 34"/>
                <a:gd name="T11" fmla="*/ 30 h 36"/>
                <a:gd name="T12" fmla="*/ 33 w 34"/>
                <a:gd name="T13" fmla="*/ 34 h 36"/>
              </a:gdLst>
              <a:ahLst/>
              <a:cxnLst>
                <a:cxn ang="0">
                  <a:pos x="T0" y="T1"/>
                </a:cxn>
                <a:cxn ang="0">
                  <a:pos x="T2" y="T3"/>
                </a:cxn>
                <a:cxn ang="0">
                  <a:pos x="T4" y="T5"/>
                </a:cxn>
                <a:cxn ang="0">
                  <a:pos x="T6" y="T7"/>
                </a:cxn>
                <a:cxn ang="0">
                  <a:pos x="T8" y="T9"/>
                </a:cxn>
                <a:cxn ang="0">
                  <a:pos x="T10" y="T11"/>
                </a:cxn>
                <a:cxn ang="0">
                  <a:pos x="T12" y="T13"/>
                </a:cxn>
              </a:cxnLst>
              <a:rect l="0" t="0" r="r" b="b"/>
              <a:pathLst>
                <a:path w="34" h="36">
                  <a:moveTo>
                    <a:pt x="33" y="34"/>
                  </a:moveTo>
                  <a:cubicBezTo>
                    <a:pt x="31" y="36"/>
                    <a:pt x="29" y="35"/>
                    <a:pt x="28" y="34"/>
                  </a:cubicBezTo>
                  <a:cubicBezTo>
                    <a:pt x="1" y="6"/>
                    <a:pt x="1" y="6"/>
                    <a:pt x="1" y="6"/>
                  </a:cubicBezTo>
                  <a:cubicBezTo>
                    <a:pt x="0" y="5"/>
                    <a:pt x="0" y="2"/>
                    <a:pt x="1" y="1"/>
                  </a:cubicBezTo>
                  <a:cubicBezTo>
                    <a:pt x="2" y="0"/>
                    <a:pt x="4" y="0"/>
                    <a:pt x="6" y="1"/>
                  </a:cubicBezTo>
                  <a:cubicBezTo>
                    <a:pt x="33" y="30"/>
                    <a:pt x="33" y="30"/>
                    <a:pt x="33" y="30"/>
                  </a:cubicBezTo>
                  <a:cubicBezTo>
                    <a:pt x="34" y="31"/>
                    <a:pt x="34" y="33"/>
                    <a:pt x="33" y="34"/>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7" name="Freeform 1230"/>
            <p:cNvSpPr>
              <a:spLocks/>
            </p:cNvSpPr>
            <p:nvPr/>
          </p:nvSpPr>
          <p:spPr bwMode="auto">
            <a:xfrm>
              <a:off x="3881438" y="3335338"/>
              <a:ext cx="38100" cy="50800"/>
            </a:xfrm>
            <a:custGeom>
              <a:avLst/>
              <a:gdLst>
                <a:gd name="T0" fmla="*/ 30 w 31"/>
                <a:gd name="T1" fmla="*/ 31 h 41"/>
                <a:gd name="T2" fmla="*/ 25 w 31"/>
                <a:gd name="T3" fmla="*/ 40 h 41"/>
                <a:gd name="T4" fmla="*/ 23 w 31"/>
                <a:gd name="T5" fmla="*/ 40 h 41"/>
                <a:gd name="T6" fmla="*/ 14 w 31"/>
                <a:gd name="T7" fmla="*/ 34 h 41"/>
                <a:gd name="T8" fmla="*/ 4 w 31"/>
                <a:gd name="T9" fmla="*/ 9 h 41"/>
                <a:gd name="T10" fmla="*/ 4 w 31"/>
                <a:gd name="T11" fmla="*/ 1 h 41"/>
                <a:gd name="T12" fmla="*/ 30 w 31"/>
                <a:gd name="T13" fmla="*/ 31 h 41"/>
              </a:gdLst>
              <a:ahLst/>
              <a:cxnLst>
                <a:cxn ang="0">
                  <a:pos x="T0" y="T1"/>
                </a:cxn>
                <a:cxn ang="0">
                  <a:pos x="T2" y="T3"/>
                </a:cxn>
                <a:cxn ang="0">
                  <a:pos x="T4" y="T5"/>
                </a:cxn>
                <a:cxn ang="0">
                  <a:pos x="T6" y="T7"/>
                </a:cxn>
                <a:cxn ang="0">
                  <a:pos x="T8" y="T9"/>
                </a:cxn>
                <a:cxn ang="0">
                  <a:pos x="T10" y="T11"/>
                </a:cxn>
                <a:cxn ang="0">
                  <a:pos x="T12" y="T13"/>
                </a:cxn>
              </a:cxnLst>
              <a:rect l="0" t="0" r="r" b="b"/>
              <a:pathLst>
                <a:path w="31" h="41">
                  <a:moveTo>
                    <a:pt x="30" y="31"/>
                  </a:moveTo>
                  <a:cubicBezTo>
                    <a:pt x="31" y="35"/>
                    <a:pt x="29" y="39"/>
                    <a:pt x="25" y="40"/>
                  </a:cubicBezTo>
                  <a:cubicBezTo>
                    <a:pt x="23" y="40"/>
                    <a:pt x="23" y="40"/>
                    <a:pt x="23" y="40"/>
                  </a:cubicBezTo>
                  <a:cubicBezTo>
                    <a:pt x="20" y="41"/>
                    <a:pt x="16" y="38"/>
                    <a:pt x="14" y="34"/>
                  </a:cubicBezTo>
                  <a:cubicBezTo>
                    <a:pt x="12" y="28"/>
                    <a:pt x="6" y="15"/>
                    <a:pt x="4" y="9"/>
                  </a:cubicBezTo>
                  <a:cubicBezTo>
                    <a:pt x="2" y="5"/>
                    <a:pt x="0" y="0"/>
                    <a:pt x="4" y="1"/>
                  </a:cubicBezTo>
                  <a:cubicBezTo>
                    <a:pt x="18" y="3"/>
                    <a:pt x="28" y="21"/>
                    <a:pt x="30" y="31"/>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8" name="Oval 1231"/>
            <p:cNvSpPr>
              <a:spLocks noChangeArrowheads="1"/>
            </p:cNvSpPr>
            <p:nvPr/>
          </p:nvSpPr>
          <p:spPr bwMode="auto">
            <a:xfrm>
              <a:off x="3911601" y="3409951"/>
              <a:ext cx="22225" cy="22225"/>
            </a:xfrm>
            <a:prstGeom prst="ellipse">
              <a:avLst/>
            </a:pr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9" name="Oval 1232"/>
            <p:cNvSpPr>
              <a:spLocks noChangeArrowheads="1"/>
            </p:cNvSpPr>
            <p:nvPr/>
          </p:nvSpPr>
          <p:spPr bwMode="auto">
            <a:xfrm>
              <a:off x="3759200" y="3388125"/>
              <a:ext cx="66675" cy="666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0" name="Freeform 1233"/>
            <p:cNvSpPr>
              <a:spLocks noEditPoints="1"/>
            </p:cNvSpPr>
            <p:nvPr/>
          </p:nvSpPr>
          <p:spPr bwMode="auto">
            <a:xfrm>
              <a:off x="3762376" y="3390901"/>
              <a:ext cx="60325" cy="60325"/>
            </a:xfrm>
            <a:custGeom>
              <a:avLst/>
              <a:gdLst>
                <a:gd name="T0" fmla="*/ 24 w 49"/>
                <a:gd name="T1" fmla="*/ 0 h 49"/>
                <a:gd name="T2" fmla="*/ 0 w 49"/>
                <a:gd name="T3" fmla="*/ 24 h 49"/>
                <a:gd name="T4" fmla="*/ 24 w 49"/>
                <a:gd name="T5" fmla="*/ 49 h 49"/>
                <a:gd name="T6" fmla="*/ 49 w 49"/>
                <a:gd name="T7" fmla="*/ 24 h 49"/>
                <a:gd name="T8" fmla="*/ 24 w 49"/>
                <a:gd name="T9" fmla="*/ 0 h 49"/>
                <a:gd name="T10" fmla="*/ 24 w 49"/>
                <a:gd name="T11" fmla="*/ 42 h 49"/>
                <a:gd name="T12" fmla="*/ 6 w 49"/>
                <a:gd name="T13" fmla="*/ 24 h 49"/>
                <a:gd name="T14" fmla="*/ 24 w 49"/>
                <a:gd name="T15" fmla="*/ 6 h 49"/>
                <a:gd name="T16" fmla="*/ 42 w 49"/>
                <a:gd name="T17" fmla="*/ 24 h 49"/>
                <a:gd name="T18" fmla="*/ 24 w 49"/>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0"/>
                  </a:moveTo>
                  <a:cubicBezTo>
                    <a:pt x="11" y="0"/>
                    <a:pt x="0" y="11"/>
                    <a:pt x="0" y="24"/>
                  </a:cubicBezTo>
                  <a:cubicBezTo>
                    <a:pt x="0" y="38"/>
                    <a:pt x="11" y="49"/>
                    <a:pt x="24" y="49"/>
                  </a:cubicBezTo>
                  <a:cubicBezTo>
                    <a:pt x="38" y="49"/>
                    <a:pt x="49" y="38"/>
                    <a:pt x="49" y="24"/>
                  </a:cubicBezTo>
                  <a:cubicBezTo>
                    <a:pt x="49" y="11"/>
                    <a:pt x="38" y="0"/>
                    <a:pt x="24" y="0"/>
                  </a:cubicBezTo>
                  <a:close/>
                  <a:moveTo>
                    <a:pt x="24" y="42"/>
                  </a:moveTo>
                  <a:cubicBezTo>
                    <a:pt x="14" y="42"/>
                    <a:pt x="6" y="34"/>
                    <a:pt x="6" y="24"/>
                  </a:cubicBezTo>
                  <a:cubicBezTo>
                    <a:pt x="6" y="14"/>
                    <a:pt x="14" y="6"/>
                    <a:pt x="24" y="6"/>
                  </a:cubicBezTo>
                  <a:cubicBezTo>
                    <a:pt x="34" y="6"/>
                    <a:pt x="42" y="14"/>
                    <a:pt x="42" y="24"/>
                  </a:cubicBezTo>
                  <a:cubicBezTo>
                    <a:pt x="42" y="34"/>
                    <a:pt x="34" y="42"/>
                    <a:pt x="24" y="42"/>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1" name="Freeform 1234"/>
            <p:cNvSpPr>
              <a:spLocks/>
            </p:cNvSpPr>
            <p:nvPr/>
          </p:nvSpPr>
          <p:spPr bwMode="auto">
            <a:xfrm>
              <a:off x="3795713" y="3417888"/>
              <a:ext cx="36513" cy="20638"/>
            </a:xfrm>
            <a:custGeom>
              <a:avLst/>
              <a:gdLst>
                <a:gd name="T0" fmla="*/ 29 w 29"/>
                <a:gd name="T1" fmla="*/ 13 h 16"/>
                <a:gd name="T2" fmla="*/ 24 w 29"/>
                <a:gd name="T3" fmla="*/ 15 h 16"/>
                <a:gd name="T4" fmla="*/ 2 w 29"/>
                <a:gd name="T5" fmla="*/ 6 h 16"/>
                <a:gd name="T6" fmla="*/ 0 w 29"/>
                <a:gd name="T7" fmla="*/ 2 h 16"/>
                <a:gd name="T8" fmla="*/ 5 w 29"/>
                <a:gd name="T9" fmla="*/ 0 h 16"/>
                <a:gd name="T10" fmla="*/ 27 w 29"/>
                <a:gd name="T11" fmla="*/ 9 h 16"/>
                <a:gd name="T12" fmla="*/ 29 w 29"/>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29" h="16">
                  <a:moveTo>
                    <a:pt x="29" y="13"/>
                  </a:moveTo>
                  <a:cubicBezTo>
                    <a:pt x="28" y="15"/>
                    <a:pt x="26" y="16"/>
                    <a:pt x="24" y="15"/>
                  </a:cubicBezTo>
                  <a:cubicBezTo>
                    <a:pt x="2" y="6"/>
                    <a:pt x="2" y="6"/>
                    <a:pt x="2" y="6"/>
                  </a:cubicBezTo>
                  <a:cubicBezTo>
                    <a:pt x="1" y="6"/>
                    <a:pt x="0" y="4"/>
                    <a:pt x="0" y="2"/>
                  </a:cubicBezTo>
                  <a:cubicBezTo>
                    <a:pt x="1" y="0"/>
                    <a:pt x="3" y="0"/>
                    <a:pt x="5" y="0"/>
                  </a:cubicBezTo>
                  <a:cubicBezTo>
                    <a:pt x="27" y="9"/>
                    <a:pt x="27" y="9"/>
                    <a:pt x="27" y="9"/>
                  </a:cubicBezTo>
                  <a:cubicBezTo>
                    <a:pt x="29" y="10"/>
                    <a:pt x="29" y="11"/>
                    <a:pt x="29" y="13"/>
                  </a:cubicBez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2" name="Oval 1235"/>
            <p:cNvSpPr>
              <a:spLocks noChangeArrowheads="1"/>
            </p:cNvSpPr>
            <p:nvPr/>
          </p:nvSpPr>
          <p:spPr bwMode="auto">
            <a:xfrm>
              <a:off x="3783013" y="3409951"/>
              <a:ext cx="20638" cy="22225"/>
            </a:xfrm>
            <a:prstGeom prst="ellipse">
              <a:avLst/>
            </a:pr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53" name="Group 52"/>
          <p:cNvGrpSpPr/>
          <p:nvPr/>
        </p:nvGrpSpPr>
        <p:grpSpPr>
          <a:xfrm>
            <a:off x="6766541" y="3603552"/>
            <a:ext cx="558679" cy="282648"/>
            <a:chOff x="3247231" y="3278188"/>
            <a:chExt cx="180975" cy="155576"/>
          </a:xfrm>
          <a:solidFill>
            <a:schemeClr val="tx1"/>
          </a:solidFill>
        </p:grpSpPr>
        <p:sp>
          <p:nvSpPr>
            <p:cNvPr id="54" name="Freeform 1210"/>
            <p:cNvSpPr>
              <a:spLocks/>
            </p:cNvSpPr>
            <p:nvPr/>
          </p:nvSpPr>
          <p:spPr bwMode="auto">
            <a:xfrm>
              <a:off x="3247231" y="3395664"/>
              <a:ext cx="58738" cy="38100"/>
            </a:xfrm>
            <a:custGeom>
              <a:avLst/>
              <a:gdLst>
                <a:gd name="T0" fmla="*/ 36 w 47"/>
                <a:gd name="T1" fmla="*/ 0 h 31"/>
                <a:gd name="T2" fmla="*/ 47 w 47"/>
                <a:gd name="T3" fmla="*/ 0 h 31"/>
                <a:gd name="T4" fmla="*/ 23 w 47"/>
                <a:gd name="T5" fmla="*/ 31 h 31"/>
                <a:gd name="T6" fmla="*/ 0 w 47"/>
                <a:gd name="T7" fmla="*/ 31 h 31"/>
                <a:gd name="T8" fmla="*/ 36 w 47"/>
                <a:gd name="T9" fmla="*/ 0 h 31"/>
              </a:gdLst>
              <a:ahLst/>
              <a:cxnLst>
                <a:cxn ang="0">
                  <a:pos x="T0" y="T1"/>
                </a:cxn>
                <a:cxn ang="0">
                  <a:pos x="T2" y="T3"/>
                </a:cxn>
                <a:cxn ang="0">
                  <a:pos x="T4" y="T5"/>
                </a:cxn>
                <a:cxn ang="0">
                  <a:pos x="T6" y="T7"/>
                </a:cxn>
                <a:cxn ang="0">
                  <a:pos x="T8" y="T9"/>
                </a:cxn>
              </a:cxnLst>
              <a:rect l="0" t="0" r="r" b="b"/>
              <a:pathLst>
                <a:path w="47" h="31">
                  <a:moveTo>
                    <a:pt x="36" y="0"/>
                  </a:moveTo>
                  <a:cubicBezTo>
                    <a:pt x="40" y="0"/>
                    <a:pt x="44" y="0"/>
                    <a:pt x="47" y="0"/>
                  </a:cubicBezTo>
                  <a:cubicBezTo>
                    <a:pt x="39" y="10"/>
                    <a:pt x="31" y="20"/>
                    <a:pt x="23" y="31"/>
                  </a:cubicBezTo>
                  <a:cubicBezTo>
                    <a:pt x="15" y="31"/>
                    <a:pt x="8" y="31"/>
                    <a:pt x="0" y="31"/>
                  </a:cubicBezTo>
                  <a:cubicBezTo>
                    <a:pt x="12" y="20"/>
                    <a:pt x="24" y="10"/>
                    <a:pt x="36"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5" name="Freeform 1211"/>
            <p:cNvSpPr>
              <a:spLocks/>
            </p:cNvSpPr>
            <p:nvPr/>
          </p:nvSpPr>
          <p:spPr bwMode="auto">
            <a:xfrm>
              <a:off x="3298031" y="3411539"/>
              <a:ext cx="31750" cy="22225"/>
            </a:xfrm>
            <a:custGeom>
              <a:avLst/>
              <a:gdLst>
                <a:gd name="T0" fmla="*/ 25 w 25"/>
                <a:gd name="T1" fmla="*/ 0 h 18"/>
                <a:gd name="T2" fmla="*/ 23 w 25"/>
                <a:gd name="T3" fmla="*/ 18 h 18"/>
                <a:gd name="T4" fmla="*/ 0 w 25"/>
                <a:gd name="T5" fmla="*/ 18 h 18"/>
                <a:gd name="T6" fmla="*/ 9 w 25"/>
                <a:gd name="T7" fmla="*/ 0 h 18"/>
                <a:gd name="T8" fmla="*/ 17 w 25"/>
                <a:gd name="T9" fmla="*/ 4 h 18"/>
                <a:gd name="T10" fmla="*/ 25 w 25"/>
                <a:gd name="T11" fmla="*/ 0 h 18"/>
              </a:gdLst>
              <a:ahLst/>
              <a:cxnLst>
                <a:cxn ang="0">
                  <a:pos x="T0" y="T1"/>
                </a:cxn>
                <a:cxn ang="0">
                  <a:pos x="T2" y="T3"/>
                </a:cxn>
                <a:cxn ang="0">
                  <a:pos x="T4" y="T5"/>
                </a:cxn>
                <a:cxn ang="0">
                  <a:pos x="T6" y="T7"/>
                </a:cxn>
                <a:cxn ang="0">
                  <a:pos x="T8" y="T9"/>
                </a:cxn>
                <a:cxn ang="0">
                  <a:pos x="T10" y="T11"/>
                </a:cxn>
              </a:cxnLst>
              <a:rect l="0" t="0" r="r" b="b"/>
              <a:pathLst>
                <a:path w="25" h="18">
                  <a:moveTo>
                    <a:pt x="25" y="0"/>
                  </a:moveTo>
                  <a:cubicBezTo>
                    <a:pt x="25" y="5"/>
                    <a:pt x="24" y="11"/>
                    <a:pt x="23" y="18"/>
                  </a:cubicBezTo>
                  <a:cubicBezTo>
                    <a:pt x="15" y="18"/>
                    <a:pt x="8" y="18"/>
                    <a:pt x="0" y="18"/>
                  </a:cubicBezTo>
                  <a:cubicBezTo>
                    <a:pt x="9" y="0"/>
                    <a:pt x="9" y="0"/>
                    <a:pt x="9" y="0"/>
                  </a:cubicBezTo>
                  <a:cubicBezTo>
                    <a:pt x="11" y="2"/>
                    <a:pt x="14" y="4"/>
                    <a:pt x="17" y="4"/>
                  </a:cubicBezTo>
                  <a:cubicBezTo>
                    <a:pt x="20" y="4"/>
                    <a:pt x="23" y="3"/>
                    <a:pt x="25"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6" name="Freeform 1212"/>
            <p:cNvSpPr>
              <a:spLocks/>
            </p:cNvSpPr>
            <p:nvPr/>
          </p:nvSpPr>
          <p:spPr bwMode="auto">
            <a:xfrm>
              <a:off x="3347244" y="3411539"/>
              <a:ext cx="30163" cy="22225"/>
            </a:xfrm>
            <a:custGeom>
              <a:avLst/>
              <a:gdLst>
                <a:gd name="T0" fmla="*/ 16 w 25"/>
                <a:gd name="T1" fmla="*/ 0 h 18"/>
                <a:gd name="T2" fmla="*/ 25 w 25"/>
                <a:gd name="T3" fmla="*/ 18 h 18"/>
                <a:gd name="T4" fmla="*/ 2 w 25"/>
                <a:gd name="T5" fmla="*/ 18 h 18"/>
                <a:gd name="T6" fmla="*/ 0 w 25"/>
                <a:gd name="T7" fmla="*/ 1 h 18"/>
                <a:gd name="T8" fmla="*/ 11 w 25"/>
                <a:gd name="T9" fmla="*/ 4 h 18"/>
                <a:gd name="T10" fmla="*/ 16 w 25"/>
                <a:gd name="T11" fmla="*/ 0 h 18"/>
              </a:gdLst>
              <a:ahLst/>
              <a:cxnLst>
                <a:cxn ang="0">
                  <a:pos x="T0" y="T1"/>
                </a:cxn>
                <a:cxn ang="0">
                  <a:pos x="T2" y="T3"/>
                </a:cxn>
                <a:cxn ang="0">
                  <a:pos x="T4" y="T5"/>
                </a:cxn>
                <a:cxn ang="0">
                  <a:pos x="T6" y="T7"/>
                </a:cxn>
                <a:cxn ang="0">
                  <a:pos x="T8" y="T9"/>
                </a:cxn>
                <a:cxn ang="0">
                  <a:pos x="T10" y="T11"/>
                </a:cxn>
              </a:cxnLst>
              <a:rect l="0" t="0" r="r" b="b"/>
              <a:pathLst>
                <a:path w="25" h="18">
                  <a:moveTo>
                    <a:pt x="16" y="0"/>
                  </a:moveTo>
                  <a:cubicBezTo>
                    <a:pt x="25" y="18"/>
                    <a:pt x="25" y="18"/>
                    <a:pt x="25" y="18"/>
                  </a:cubicBezTo>
                  <a:cubicBezTo>
                    <a:pt x="17" y="18"/>
                    <a:pt x="10" y="18"/>
                    <a:pt x="2" y="18"/>
                  </a:cubicBezTo>
                  <a:cubicBezTo>
                    <a:pt x="0" y="1"/>
                    <a:pt x="0" y="1"/>
                    <a:pt x="0" y="1"/>
                  </a:cubicBezTo>
                  <a:cubicBezTo>
                    <a:pt x="2" y="4"/>
                    <a:pt x="7" y="5"/>
                    <a:pt x="11" y="4"/>
                  </a:cubicBezTo>
                  <a:cubicBezTo>
                    <a:pt x="13" y="3"/>
                    <a:pt x="15" y="2"/>
                    <a:pt x="16"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7" name="Freeform 1213"/>
            <p:cNvSpPr>
              <a:spLocks/>
            </p:cNvSpPr>
            <p:nvPr/>
          </p:nvSpPr>
          <p:spPr bwMode="auto">
            <a:xfrm>
              <a:off x="3371056" y="3395664"/>
              <a:ext cx="57150" cy="38100"/>
            </a:xfrm>
            <a:custGeom>
              <a:avLst/>
              <a:gdLst>
                <a:gd name="T0" fmla="*/ 0 w 47"/>
                <a:gd name="T1" fmla="*/ 0 h 31"/>
                <a:gd name="T2" fmla="*/ 11 w 47"/>
                <a:gd name="T3" fmla="*/ 0 h 31"/>
                <a:gd name="T4" fmla="*/ 47 w 47"/>
                <a:gd name="T5" fmla="*/ 31 h 31"/>
                <a:gd name="T6" fmla="*/ 24 w 47"/>
                <a:gd name="T7" fmla="*/ 31 h 31"/>
                <a:gd name="T8" fmla="*/ 0 w 47"/>
                <a:gd name="T9" fmla="*/ 0 h 31"/>
              </a:gdLst>
              <a:ahLst/>
              <a:cxnLst>
                <a:cxn ang="0">
                  <a:pos x="T0" y="T1"/>
                </a:cxn>
                <a:cxn ang="0">
                  <a:pos x="T2" y="T3"/>
                </a:cxn>
                <a:cxn ang="0">
                  <a:pos x="T4" y="T5"/>
                </a:cxn>
                <a:cxn ang="0">
                  <a:pos x="T6" y="T7"/>
                </a:cxn>
                <a:cxn ang="0">
                  <a:pos x="T8" y="T9"/>
                </a:cxn>
              </a:cxnLst>
              <a:rect l="0" t="0" r="r" b="b"/>
              <a:pathLst>
                <a:path w="47" h="31">
                  <a:moveTo>
                    <a:pt x="0" y="0"/>
                  </a:moveTo>
                  <a:cubicBezTo>
                    <a:pt x="3" y="0"/>
                    <a:pt x="7" y="0"/>
                    <a:pt x="11" y="0"/>
                  </a:cubicBezTo>
                  <a:cubicBezTo>
                    <a:pt x="23" y="10"/>
                    <a:pt x="35" y="20"/>
                    <a:pt x="47" y="31"/>
                  </a:cubicBezTo>
                  <a:cubicBezTo>
                    <a:pt x="39" y="31"/>
                    <a:pt x="31" y="31"/>
                    <a:pt x="24" y="31"/>
                  </a:cubicBezTo>
                  <a:cubicBezTo>
                    <a:pt x="16" y="20"/>
                    <a:pt x="8" y="10"/>
                    <a:pt x="0"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8" name="Freeform 1214"/>
            <p:cNvSpPr>
              <a:spLocks/>
            </p:cNvSpPr>
            <p:nvPr/>
          </p:nvSpPr>
          <p:spPr bwMode="auto">
            <a:xfrm>
              <a:off x="3302794" y="3335339"/>
              <a:ext cx="19050" cy="23813"/>
            </a:xfrm>
            <a:custGeom>
              <a:avLst/>
              <a:gdLst>
                <a:gd name="T0" fmla="*/ 9 w 15"/>
                <a:gd name="T1" fmla="*/ 16 h 18"/>
                <a:gd name="T2" fmla="*/ 2 w 15"/>
                <a:gd name="T3" fmla="*/ 15 h 18"/>
                <a:gd name="T4" fmla="*/ 3 w 15"/>
                <a:gd name="T5" fmla="*/ 9 h 18"/>
                <a:gd name="T6" fmla="*/ 13 w 15"/>
                <a:gd name="T7" fmla="*/ 0 h 18"/>
                <a:gd name="T8" fmla="*/ 15 w 15"/>
                <a:gd name="T9" fmla="*/ 11 h 18"/>
                <a:gd name="T10" fmla="*/ 9 w 15"/>
                <a:gd name="T11" fmla="*/ 16 h 18"/>
              </a:gdLst>
              <a:ahLst/>
              <a:cxnLst>
                <a:cxn ang="0">
                  <a:pos x="T0" y="T1"/>
                </a:cxn>
                <a:cxn ang="0">
                  <a:pos x="T2" y="T3"/>
                </a:cxn>
                <a:cxn ang="0">
                  <a:pos x="T4" y="T5"/>
                </a:cxn>
                <a:cxn ang="0">
                  <a:pos x="T6" y="T7"/>
                </a:cxn>
                <a:cxn ang="0">
                  <a:pos x="T8" y="T9"/>
                </a:cxn>
                <a:cxn ang="0">
                  <a:pos x="T10" y="T11"/>
                </a:cxn>
              </a:cxnLst>
              <a:rect l="0" t="0" r="r" b="b"/>
              <a:pathLst>
                <a:path w="15" h="18">
                  <a:moveTo>
                    <a:pt x="9" y="16"/>
                  </a:moveTo>
                  <a:cubicBezTo>
                    <a:pt x="7" y="18"/>
                    <a:pt x="4" y="18"/>
                    <a:pt x="2" y="15"/>
                  </a:cubicBezTo>
                  <a:cubicBezTo>
                    <a:pt x="0" y="13"/>
                    <a:pt x="1" y="10"/>
                    <a:pt x="3" y="9"/>
                  </a:cubicBezTo>
                  <a:cubicBezTo>
                    <a:pt x="13" y="0"/>
                    <a:pt x="13" y="0"/>
                    <a:pt x="13" y="0"/>
                  </a:cubicBezTo>
                  <a:cubicBezTo>
                    <a:pt x="15" y="11"/>
                    <a:pt x="15" y="11"/>
                    <a:pt x="15" y="11"/>
                  </a:cubicBezTo>
                  <a:lnTo>
                    <a:pt x="9" y="1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9" name="Freeform 1215"/>
            <p:cNvSpPr>
              <a:spLocks/>
            </p:cNvSpPr>
            <p:nvPr/>
          </p:nvSpPr>
          <p:spPr bwMode="auto">
            <a:xfrm>
              <a:off x="3312319" y="3306764"/>
              <a:ext cx="58738" cy="104775"/>
            </a:xfrm>
            <a:custGeom>
              <a:avLst/>
              <a:gdLst>
                <a:gd name="T0" fmla="*/ 12 w 47"/>
                <a:gd name="T1" fmla="*/ 37 h 85"/>
                <a:gd name="T2" fmla="*/ 2 w 47"/>
                <a:gd name="T3" fmla="*/ 48 h 85"/>
                <a:gd name="T4" fmla="*/ 1 w 47"/>
                <a:gd name="T5" fmla="*/ 52 h 85"/>
                <a:gd name="T6" fmla="*/ 0 w 47"/>
                <a:gd name="T7" fmla="*/ 78 h 85"/>
                <a:gd name="T8" fmla="*/ 6 w 47"/>
                <a:gd name="T9" fmla="*/ 85 h 85"/>
                <a:gd name="T10" fmla="*/ 13 w 47"/>
                <a:gd name="T11" fmla="*/ 79 h 85"/>
                <a:gd name="T12" fmla="*/ 14 w 47"/>
                <a:gd name="T13" fmla="*/ 55 h 85"/>
                <a:gd name="T14" fmla="*/ 26 w 47"/>
                <a:gd name="T15" fmla="*/ 42 h 85"/>
                <a:gd name="T16" fmla="*/ 29 w 47"/>
                <a:gd name="T17" fmla="*/ 31 h 85"/>
                <a:gd name="T18" fmla="*/ 27 w 47"/>
                <a:gd name="T19" fmla="*/ 15 h 85"/>
                <a:gd name="T20" fmla="*/ 33 w 47"/>
                <a:gd name="T21" fmla="*/ 19 h 85"/>
                <a:gd name="T22" fmla="*/ 37 w 47"/>
                <a:gd name="T23" fmla="*/ 32 h 85"/>
                <a:gd name="T24" fmla="*/ 43 w 47"/>
                <a:gd name="T25" fmla="*/ 35 h 85"/>
                <a:gd name="T26" fmla="*/ 46 w 47"/>
                <a:gd name="T27" fmla="*/ 29 h 85"/>
                <a:gd name="T28" fmla="*/ 42 w 47"/>
                <a:gd name="T29" fmla="*/ 14 h 85"/>
                <a:gd name="T30" fmla="*/ 40 w 47"/>
                <a:gd name="T31" fmla="*/ 11 h 85"/>
                <a:gd name="T32" fmla="*/ 21 w 47"/>
                <a:gd name="T33" fmla="*/ 2 h 85"/>
                <a:gd name="T34" fmla="*/ 11 w 47"/>
                <a:gd name="T35" fmla="*/ 2 h 85"/>
                <a:gd name="T36" fmla="*/ 7 w 47"/>
                <a:gd name="T37" fmla="*/ 11 h 85"/>
                <a:gd name="T38" fmla="*/ 11 w 47"/>
                <a:gd name="T39" fmla="*/ 32 h 85"/>
                <a:gd name="T40" fmla="*/ 12 w 47"/>
                <a:gd name="T41" fmla="*/ 3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85">
                  <a:moveTo>
                    <a:pt x="12" y="37"/>
                  </a:moveTo>
                  <a:cubicBezTo>
                    <a:pt x="2" y="48"/>
                    <a:pt x="2" y="48"/>
                    <a:pt x="2" y="48"/>
                  </a:cubicBezTo>
                  <a:cubicBezTo>
                    <a:pt x="1" y="49"/>
                    <a:pt x="1" y="50"/>
                    <a:pt x="1" y="52"/>
                  </a:cubicBezTo>
                  <a:cubicBezTo>
                    <a:pt x="0" y="78"/>
                    <a:pt x="0" y="78"/>
                    <a:pt x="0" y="78"/>
                  </a:cubicBezTo>
                  <a:cubicBezTo>
                    <a:pt x="0" y="82"/>
                    <a:pt x="3" y="85"/>
                    <a:pt x="6" y="85"/>
                  </a:cubicBezTo>
                  <a:cubicBezTo>
                    <a:pt x="10" y="85"/>
                    <a:pt x="13" y="82"/>
                    <a:pt x="13" y="79"/>
                  </a:cubicBezTo>
                  <a:cubicBezTo>
                    <a:pt x="14" y="55"/>
                    <a:pt x="14" y="55"/>
                    <a:pt x="14" y="55"/>
                  </a:cubicBezTo>
                  <a:cubicBezTo>
                    <a:pt x="26" y="42"/>
                    <a:pt x="26" y="42"/>
                    <a:pt x="26" y="42"/>
                  </a:cubicBezTo>
                  <a:cubicBezTo>
                    <a:pt x="29" y="39"/>
                    <a:pt x="30" y="35"/>
                    <a:pt x="29" y="31"/>
                  </a:cubicBezTo>
                  <a:cubicBezTo>
                    <a:pt x="27" y="15"/>
                    <a:pt x="27" y="15"/>
                    <a:pt x="27" y="15"/>
                  </a:cubicBezTo>
                  <a:cubicBezTo>
                    <a:pt x="33" y="19"/>
                    <a:pt x="33" y="19"/>
                    <a:pt x="33" y="19"/>
                  </a:cubicBezTo>
                  <a:cubicBezTo>
                    <a:pt x="37" y="32"/>
                    <a:pt x="37" y="32"/>
                    <a:pt x="37" y="32"/>
                  </a:cubicBezTo>
                  <a:cubicBezTo>
                    <a:pt x="37" y="34"/>
                    <a:pt x="40" y="36"/>
                    <a:pt x="43" y="35"/>
                  </a:cubicBezTo>
                  <a:cubicBezTo>
                    <a:pt x="45" y="35"/>
                    <a:pt x="47" y="32"/>
                    <a:pt x="46" y="29"/>
                  </a:cubicBezTo>
                  <a:cubicBezTo>
                    <a:pt x="42" y="14"/>
                    <a:pt x="42" y="14"/>
                    <a:pt x="42" y="14"/>
                  </a:cubicBezTo>
                  <a:cubicBezTo>
                    <a:pt x="42" y="13"/>
                    <a:pt x="41" y="12"/>
                    <a:pt x="40" y="11"/>
                  </a:cubicBezTo>
                  <a:cubicBezTo>
                    <a:pt x="21" y="2"/>
                    <a:pt x="21" y="2"/>
                    <a:pt x="21" y="2"/>
                  </a:cubicBezTo>
                  <a:cubicBezTo>
                    <a:pt x="18" y="0"/>
                    <a:pt x="13" y="0"/>
                    <a:pt x="11" y="2"/>
                  </a:cubicBezTo>
                  <a:cubicBezTo>
                    <a:pt x="8" y="4"/>
                    <a:pt x="7" y="7"/>
                    <a:pt x="7" y="11"/>
                  </a:cubicBezTo>
                  <a:cubicBezTo>
                    <a:pt x="11" y="32"/>
                    <a:pt x="11" y="32"/>
                    <a:pt x="11" y="32"/>
                  </a:cubicBezTo>
                  <a:cubicBezTo>
                    <a:pt x="11" y="33"/>
                    <a:pt x="12" y="35"/>
                    <a:pt x="12"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60" name="Oval 1216"/>
            <p:cNvSpPr>
              <a:spLocks noChangeArrowheads="1"/>
            </p:cNvSpPr>
            <p:nvPr/>
          </p:nvSpPr>
          <p:spPr bwMode="auto">
            <a:xfrm>
              <a:off x="3310731" y="3278188"/>
              <a:ext cx="25400" cy="26988"/>
            </a:xfrm>
            <a:prstGeom prst="ellipse">
              <a:avLst/>
            </a:pr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61" name="Freeform 1217"/>
            <p:cNvSpPr>
              <a:spLocks/>
            </p:cNvSpPr>
            <p:nvPr/>
          </p:nvSpPr>
          <p:spPr bwMode="auto">
            <a:xfrm>
              <a:off x="3336131" y="3359151"/>
              <a:ext cx="28575" cy="53975"/>
            </a:xfrm>
            <a:custGeom>
              <a:avLst/>
              <a:gdLst>
                <a:gd name="T0" fmla="*/ 10 w 24"/>
                <a:gd name="T1" fmla="*/ 0 h 43"/>
                <a:gd name="T2" fmla="*/ 23 w 24"/>
                <a:gd name="T3" fmla="*/ 33 h 43"/>
                <a:gd name="T4" fmla="*/ 19 w 24"/>
                <a:gd name="T5" fmla="*/ 42 h 43"/>
                <a:gd name="T6" fmla="*/ 10 w 24"/>
                <a:gd name="T7" fmla="*/ 38 h 43"/>
                <a:gd name="T8" fmla="*/ 0 w 24"/>
                <a:gd name="T9" fmla="*/ 11 h 43"/>
                <a:gd name="T10" fmla="*/ 10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10" y="0"/>
                  </a:moveTo>
                  <a:cubicBezTo>
                    <a:pt x="23" y="33"/>
                    <a:pt x="23" y="33"/>
                    <a:pt x="23" y="33"/>
                  </a:cubicBezTo>
                  <a:cubicBezTo>
                    <a:pt x="24" y="37"/>
                    <a:pt x="22" y="41"/>
                    <a:pt x="19" y="42"/>
                  </a:cubicBezTo>
                  <a:cubicBezTo>
                    <a:pt x="15" y="43"/>
                    <a:pt x="11" y="41"/>
                    <a:pt x="10" y="38"/>
                  </a:cubicBezTo>
                  <a:cubicBezTo>
                    <a:pt x="0" y="11"/>
                    <a:pt x="0" y="11"/>
                    <a:pt x="0" y="11"/>
                  </a:cubicBezTo>
                  <a:lnTo>
                    <a:pt x="1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pic>
        <p:nvPicPr>
          <p:cNvPr id="64" name="Picture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15783" y="3556125"/>
            <a:ext cx="353700" cy="330075"/>
          </a:xfrm>
          <a:prstGeom prst="rect">
            <a:avLst/>
          </a:prstGeom>
        </p:spPr>
      </p:pic>
    </p:spTree>
    <p:extLst>
      <p:ext uri="{BB962C8B-B14F-4D97-AF65-F5344CB8AC3E}">
        <p14:creationId xmlns:p14="http://schemas.microsoft.com/office/powerpoint/2010/main" val="23598988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Safety Belt Use</a:t>
            </a:r>
            <a:endParaRPr lang="en-US" dirty="0"/>
          </a:p>
        </p:txBody>
      </p:sp>
      <p:sp>
        <p:nvSpPr>
          <p:cNvPr id="4" name="Rounded Rectangle 3"/>
          <p:cNvSpPr/>
          <p:nvPr/>
        </p:nvSpPr>
        <p:spPr>
          <a:xfrm>
            <a:off x="5394956" y="1889751"/>
            <a:ext cx="4533900" cy="2819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40%  </a:t>
            </a:r>
          </a:p>
          <a:p>
            <a:pPr algn="ctr"/>
            <a:r>
              <a:rPr lang="en-US" sz="3600" dirty="0" smtClean="0"/>
              <a:t>of Vehicle Occupant Fatalities</a:t>
            </a:r>
          </a:p>
          <a:p>
            <a:pPr algn="ctr"/>
            <a:r>
              <a:rPr lang="en-US" sz="3600" dirty="0" smtClean="0"/>
              <a:t>Were</a:t>
            </a:r>
          </a:p>
          <a:p>
            <a:pPr algn="ctr"/>
            <a:r>
              <a:rPr lang="en-US" sz="3600" dirty="0" smtClean="0"/>
              <a:t>Unbelted</a:t>
            </a:r>
            <a:endParaRPr lang="en-US" sz="3600" dirty="0"/>
          </a:p>
        </p:txBody>
      </p:sp>
      <p:sp>
        <p:nvSpPr>
          <p:cNvPr id="5" name="Rounded Rectangle 4"/>
          <p:cNvSpPr/>
          <p:nvPr/>
        </p:nvSpPr>
        <p:spPr>
          <a:xfrm>
            <a:off x="5558809" y="5440663"/>
            <a:ext cx="4206194"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4000" dirty="0" smtClean="0"/>
              <a:t>16% </a:t>
            </a:r>
          </a:p>
          <a:p>
            <a:pPr algn="ctr"/>
            <a:r>
              <a:rPr lang="en-US" sz="3200" dirty="0" smtClean="0"/>
              <a:t>Incapacitating Injuries</a:t>
            </a:r>
          </a:p>
          <a:p>
            <a:pPr algn="ctr"/>
            <a:r>
              <a:rPr lang="en-US" sz="3200" dirty="0" smtClean="0"/>
              <a:t>Unbelted</a:t>
            </a:r>
            <a:endParaRPr lang="en-US" sz="3200" dirty="0"/>
          </a:p>
        </p:txBody>
      </p:sp>
      <p:sp>
        <p:nvSpPr>
          <p:cNvPr id="6" name="Rounded Rectangle 5"/>
          <p:cNvSpPr/>
          <p:nvPr/>
        </p:nvSpPr>
        <p:spPr>
          <a:xfrm>
            <a:off x="636599" y="3688063"/>
            <a:ext cx="37338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4000" dirty="0" smtClean="0"/>
              <a:t>91.6% </a:t>
            </a:r>
          </a:p>
          <a:p>
            <a:pPr algn="ctr"/>
            <a:r>
              <a:rPr lang="en-US" sz="3200" dirty="0" smtClean="0"/>
              <a:t>Safety Belt Use</a:t>
            </a:r>
            <a:endParaRPr lang="en-US" sz="3200" dirty="0"/>
          </a:p>
        </p:txBody>
      </p:sp>
      <p:grpSp>
        <p:nvGrpSpPr>
          <p:cNvPr id="7" name="Group 6"/>
          <p:cNvGrpSpPr/>
          <p:nvPr/>
        </p:nvGrpSpPr>
        <p:grpSpPr>
          <a:xfrm>
            <a:off x="537618" y="392281"/>
            <a:ext cx="1286746" cy="1296190"/>
            <a:chOff x="6965950" y="4557713"/>
            <a:chExt cx="1960563" cy="1960562"/>
          </a:xfrm>
        </p:grpSpPr>
        <p:sp>
          <p:nvSpPr>
            <p:cNvPr id="8" name="Freeform 5"/>
            <p:cNvSpPr>
              <a:spLocks/>
            </p:cNvSpPr>
            <p:nvPr/>
          </p:nvSpPr>
          <p:spPr bwMode="auto">
            <a:xfrm>
              <a:off x="6965950" y="5911850"/>
              <a:ext cx="606425" cy="606425"/>
            </a:xfrm>
            <a:custGeom>
              <a:avLst/>
              <a:gdLst>
                <a:gd name="T0" fmla="*/ 257 w 382"/>
                <a:gd name="T1" fmla="*/ 0 h 382"/>
                <a:gd name="T2" fmla="*/ 382 w 382"/>
                <a:gd name="T3" fmla="*/ 131 h 382"/>
                <a:gd name="T4" fmla="*/ 131 w 382"/>
                <a:gd name="T5" fmla="*/ 382 h 382"/>
                <a:gd name="T6" fmla="*/ 0 w 382"/>
                <a:gd name="T7" fmla="*/ 256 h 382"/>
                <a:gd name="T8" fmla="*/ 257 w 382"/>
                <a:gd name="T9" fmla="*/ 0 h 382"/>
              </a:gdLst>
              <a:ahLst/>
              <a:cxnLst>
                <a:cxn ang="0">
                  <a:pos x="T0" y="T1"/>
                </a:cxn>
                <a:cxn ang="0">
                  <a:pos x="T2" y="T3"/>
                </a:cxn>
                <a:cxn ang="0">
                  <a:pos x="T4" y="T5"/>
                </a:cxn>
                <a:cxn ang="0">
                  <a:pos x="T6" y="T7"/>
                </a:cxn>
                <a:cxn ang="0">
                  <a:pos x="T8" y="T9"/>
                </a:cxn>
              </a:cxnLst>
              <a:rect l="0" t="0" r="r" b="b"/>
              <a:pathLst>
                <a:path w="382" h="382">
                  <a:moveTo>
                    <a:pt x="257" y="0"/>
                  </a:moveTo>
                  <a:lnTo>
                    <a:pt x="382" y="131"/>
                  </a:lnTo>
                  <a:lnTo>
                    <a:pt x="131" y="382"/>
                  </a:lnTo>
                  <a:lnTo>
                    <a:pt x="0" y="256"/>
                  </a:lnTo>
                  <a:lnTo>
                    <a:pt x="257"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6"/>
            <p:cNvSpPr>
              <a:spLocks/>
            </p:cNvSpPr>
            <p:nvPr/>
          </p:nvSpPr>
          <p:spPr bwMode="auto">
            <a:xfrm>
              <a:off x="7686675" y="5580063"/>
              <a:ext cx="217488" cy="217488"/>
            </a:xfrm>
            <a:custGeom>
              <a:avLst/>
              <a:gdLst>
                <a:gd name="T0" fmla="*/ 95 w 137"/>
                <a:gd name="T1" fmla="*/ 137 h 137"/>
                <a:gd name="T2" fmla="*/ 0 w 137"/>
                <a:gd name="T3" fmla="*/ 42 h 137"/>
                <a:gd name="T4" fmla="*/ 41 w 137"/>
                <a:gd name="T5" fmla="*/ 0 h 137"/>
                <a:gd name="T6" fmla="*/ 137 w 137"/>
                <a:gd name="T7" fmla="*/ 95 h 137"/>
                <a:gd name="T8" fmla="*/ 95 w 137"/>
                <a:gd name="T9" fmla="*/ 137 h 137"/>
              </a:gdLst>
              <a:ahLst/>
              <a:cxnLst>
                <a:cxn ang="0">
                  <a:pos x="T0" y="T1"/>
                </a:cxn>
                <a:cxn ang="0">
                  <a:pos x="T2" y="T3"/>
                </a:cxn>
                <a:cxn ang="0">
                  <a:pos x="T4" y="T5"/>
                </a:cxn>
                <a:cxn ang="0">
                  <a:pos x="T6" y="T7"/>
                </a:cxn>
                <a:cxn ang="0">
                  <a:pos x="T8" y="T9"/>
                </a:cxn>
              </a:cxnLst>
              <a:rect l="0" t="0" r="r" b="b"/>
              <a:pathLst>
                <a:path w="137" h="137">
                  <a:moveTo>
                    <a:pt x="95" y="137"/>
                  </a:moveTo>
                  <a:lnTo>
                    <a:pt x="0" y="42"/>
                  </a:lnTo>
                  <a:lnTo>
                    <a:pt x="41" y="0"/>
                  </a:lnTo>
                  <a:lnTo>
                    <a:pt x="137" y="95"/>
                  </a:lnTo>
                  <a:lnTo>
                    <a:pt x="95" y="137"/>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7"/>
            <p:cNvSpPr>
              <a:spLocks/>
            </p:cNvSpPr>
            <p:nvPr/>
          </p:nvSpPr>
          <p:spPr bwMode="auto">
            <a:xfrm>
              <a:off x="7373938" y="5503863"/>
              <a:ext cx="604838" cy="606425"/>
            </a:xfrm>
            <a:custGeom>
              <a:avLst/>
              <a:gdLst>
                <a:gd name="T0" fmla="*/ 381 w 381"/>
                <a:gd name="T1" fmla="*/ 191 h 382"/>
                <a:gd name="T2" fmla="*/ 310 w 381"/>
                <a:gd name="T3" fmla="*/ 263 h 382"/>
                <a:gd name="T4" fmla="*/ 155 w 381"/>
                <a:gd name="T5" fmla="*/ 382 h 382"/>
                <a:gd name="T6" fmla="*/ 0 w 381"/>
                <a:gd name="T7" fmla="*/ 227 h 382"/>
                <a:gd name="T8" fmla="*/ 119 w 381"/>
                <a:gd name="T9" fmla="*/ 72 h 382"/>
                <a:gd name="T10" fmla="*/ 191 w 381"/>
                <a:gd name="T11" fmla="*/ 0 h 382"/>
                <a:gd name="T12" fmla="*/ 226 w 381"/>
                <a:gd name="T13" fmla="*/ 30 h 382"/>
                <a:gd name="T14" fmla="*/ 167 w 381"/>
                <a:gd name="T15" fmla="*/ 90 h 382"/>
                <a:gd name="T16" fmla="*/ 292 w 381"/>
                <a:gd name="T17" fmla="*/ 215 h 382"/>
                <a:gd name="T18" fmla="*/ 352 w 381"/>
                <a:gd name="T19" fmla="*/ 161 h 382"/>
                <a:gd name="T20" fmla="*/ 381 w 381"/>
                <a:gd name="T21" fmla="*/ 1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 h="382">
                  <a:moveTo>
                    <a:pt x="381" y="191"/>
                  </a:moveTo>
                  <a:lnTo>
                    <a:pt x="310" y="263"/>
                  </a:lnTo>
                  <a:lnTo>
                    <a:pt x="155" y="382"/>
                  </a:lnTo>
                  <a:lnTo>
                    <a:pt x="0" y="227"/>
                  </a:lnTo>
                  <a:lnTo>
                    <a:pt x="119" y="72"/>
                  </a:lnTo>
                  <a:lnTo>
                    <a:pt x="191" y="0"/>
                  </a:lnTo>
                  <a:lnTo>
                    <a:pt x="226" y="30"/>
                  </a:lnTo>
                  <a:lnTo>
                    <a:pt x="167" y="90"/>
                  </a:lnTo>
                  <a:lnTo>
                    <a:pt x="292" y="215"/>
                  </a:lnTo>
                  <a:lnTo>
                    <a:pt x="352" y="161"/>
                  </a:lnTo>
                  <a:lnTo>
                    <a:pt x="381" y="19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8"/>
            <p:cNvSpPr>
              <a:spLocks/>
            </p:cNvSpPr>
            <p:nvPr/>
          </p:nvSpPr>
          <p:spPr bwMode="auto">
            <a:xfrm>
              <a:off x="8064500" y="4935538"/>
              <a:ext cx="482600" cy="484188"/>
            </a:xfrm>
            <a:custGeom>
              <a:avLst/>
              <a:gdLst>
                <a:gd name="T0" fmla="*/ 84 w 304"/>
                <a:gd name="T1" fmla="*/ 60 h 305"/>
                <a:gd name="T2" fmla="*/ 245 w 304"/>
                <a:gd name="T3" fmla="*/ 221 h 305"/>
                <a:gd name="T4" fmla="*/ 286 w 304"/>
                <a:gd name="T5" fmla="*/ 173 h 305"/>
                <a:gd name="T6" fmla="*/ 304 w 304"/>
                <a:gd name="T7" fmla="*/ 191 h 305"/>
                <a:gd name="T8" fmla="*/ 191 w 304"/>
                <a:gd name="T9" fmla="*/ 305 h 305"/>
                <a:gd name="T10" fmla="*/ 0 w 304"/>
                <a:gd name="T11" fmla="*/ 114 h 305"/>
                <a:gd name="T12" fmla="*/ 113 w 304"/>
                <a:gd name="T13" fmla="*/ 0 h 305"/>
                <a:gd name="T14" fmla="*/ 131 w 304"/>
                <a:gd name="T15" fmla="*/ 18 h 305"/>
                <a:gd name="T16" fmla="*/ 84 w 304"/>
                <a:gd name="T17" fmla="*/ 6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05">
                  <a:moveTo>
                    <a:pt x="84" y="60"/>
                  </a:moveTo>
                  <a:lnTo>
                    <a:pt x="245" y="221"/>
                  </a:lnTo>
                  <a:lnTo>
                    <a:pt x="286" y="173"/>
                  </a:lnTo>
                  <a:lnTo>
                    <a:pt x="304" y="191"/>
                  </a:lnTo>
                  <a:lnTo>
                    <a:pt x="191" y="305"/>
                  </a:lnTo>
                  <a:lnTo>
                    <a:pt x="0" y="114"/>
                  </a:lnTo>
                  <a:lnTo>
                    <a:pt x="113" y="0"/>
                  </a:lnTo>
                  <a:lnTo>
                    <a:pt x="131" y="18"/>
                  </a:lnTo>
                  <a:lnTo>
                    <a:pt x="84" y="6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9"/>
            <p:cNvSpPr>
              <a:spLocks noEditPoints="1"/>
            </p:cNvSpPr>
            <p:nvPr/>
          </p:nvSpPr>
          <p:spPr bwMode="auto">
            <a:xfrm>
              <a:off x="7904163" y="5172075"/>
              <a:ext cx="406400" cy="407988"/>
            </a:xfrm>
            <a:custGeom>
              <a:avLst/>
              <a:gdLst>
                <a:gd name="T0" fmla="*/ 101 w 256"/>
                <a:gd name="T1" fmla="*/ 66 h 257"/>
                <a:gd name="T2" fmla="*/ 0 w 256"/>
                <a:gd name="T3" fmla="*/ 173 h 257"/>
                <a:gd name="T4" fmla="*/ 89 w 256"/>
                <a:gd name="T5" fmla="*/ 257 h 257"/>
                <a:gd name="T6" fmla="*/ 191 w 256"/>
                <a:gd name="T7" fmla="*/ 156 h 257"/>
                <a:gd name="T8" fmla="*/ 256 w 256"/>
                <a:gd name="T9" fmla="*/ 150 h 257"/>
                <a:gd name="T10" fmla="*/ 107 w 256"/>
                <a:gd name="T11" fmla="*/ 0 h 257"/>
                <a:gd name="T12" fmla="*/ 101 w 256"/>
                <a:gd name="T13" fmla="*/ 66 h 257"/>
                <a:gd name="T14" fmla="*/ 173 w 256"/>
                <a:gd name="T15" fmla="*/ 144 h 257"/>
                <a:gd name="T16" fmla="*/ 89 w 256"/>
                <a:gd name="T17" fmla="*/ 233 h 257"/>
                <a:gd name="T18" fmla="*/ 30 w 256"/>
                <a:gd name="T19" fmla="*/ 173 h 257"/>
                <a:gd name="T20" fmla="*/ 113 w 256"/>
                <a:gd name="T21" fmla="*/ 84 h 257"/>
                <a:gd name="T22" fmla="*/ 173 w 256"/>
                <a:gd name="T23" fmla="*/ 14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6" h="257">
                  <a:moveTo>
                    <a:pt x="101" y="66"/>
                  </a:moveTo>
                  <a:lnTo>
                    <a:pt x="0" y="173"/>
                  </a:lnTo>
                  <a:lnTo>
                    <a:pt x="89" y="257"/>
                  </a:lnTo>
                  <a:lnTo>
                    <a:pt x="191" y="156"/>
                  </a:lnTo>
                  <a:lnTo>
                    <a:pt x="256" y="150"/>
                  </a:lnTo>
                  <a:lnTo>
                    <a:pt x="107" y="0"/>
                  </a:lnTo>
                  <a:lnTo>
                    <a:pt x="101" y="66"/>
                  </a:lnTo>
                  <a:close/>
                  <a:moveTo>
                    <a:pt x="173" y="144"/>
                  </a:moveTo>
                  <a:lnTo>
                    <a:pt x="89" y="233"/>
                  </a:lnTo>
                  <a:lnTo>
                    <a:pt x="30" y="173"/>
                  </a:lnTo>
                  <a:lnTo>
                    <a:pt x="113" y="84"/>
                  </a:lnTo>
                  <a:lnTo>
                    <a:pt x="173" y="144"/>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0"/>
            <p:cNvSpPr>
              <a:spLocks/>
            </p:cNvSpPr>
            <p:nvPr/>
          </p:nvSpPr>
          <p:spPr bwMode="auto">
            <a:xfrm>
              <a:off x="8243888" y="4557713"/>
              <a:ext cx="682625" cy="681038"/>
            </a:xfrm>
            <a:custGeom>
              <a:avLst/>
              <a:gdLst>
                <a:gd name="T0" fmla="*/ 299 w 430"/>
                <a:gd name="T1" fmla="*/ 0 h 429"/>
                <a:gd name="T2" fmla="*/ 430 w 430"/>
                <a:gd name="T3" fmla="*/ 131 h 429"/>
                <a:gd name="T4" fmla="*/ 132 w 430"/>
                <a:gd name="T5" fmla="*/ 429 h 429"/>
                <a:gd name="T6" fmla="*/ 0 w 430"/>
                <a:gd name="T7" fmla="*/ 298 h 429"/>
                <a:gd name="T8" fmla="*/ 299 w 430"/>
                <a:gd name="T9" fmla="*/ 0 h 429"/>
              </a:gdLst>
              <a:ahLst/>
              <a:cxnLst>
                <a:cxn ang="0">
                  <a:pos x="T0" y="T1"/>
                </a:cxn>
                <a:cxn ang="0">
                  <a:pos x="T2" y="T3"/>
                </a:cxn>
                <a:cxn ang="0">
                  <a:pos x="T4" y="T5"/>
                </a:cxn>
                <a:cxn ang="0">
                  <a:pos x="T6" y="T7"/>
                </a:cxn>
                <a:cxn ang="0">
                  <a:pos x="T8" y="T9"/>
                </a:cxn>
              </a:cxnLst>
              <a:rect l="0" t="0" r="r" b="b"/>
              <a:pathLst>
                <a:path w="430" h="429">
                  <a:moveTo>
                    <a:pt x="299" y="0"/>
                  </a:moveTo>
                  <a:lnTo>
                    <a:pt x="430" y="131"/>
                  </a:lnTo>
                  <a:lnTo>
                    <a:pt x="132" y="429"/>
                  </a:lnTo>
                  <a:lnTo>
                    <a:pt x="0" y="298"/>
                  </a:lnTo>
                  <a:lnTo>
                    <a:pt x="299"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TextBox 2"/>
          <p:cNvSpPr txBox="1"/>
          <p:nvPr/>
        </p:nvSpPr>
        <p:spPr>
          <a:xfrm>
            <a:off x="1501926" y="2788932"/>
            <a:ext cx="2064250" cy="646331"/>
          </a:xfrm>
          <a:prstGeom prst="rect">
            <a:avLst/>
          </a:prstGeom>
          <a:noFill/>
        </p:spPr>
        <p:txBody>
          <a:bodyPr wrap="square" rtlCol="0">
            <a:spAutoFit/>
          </a:bodyPr>
          <a:lstStyle/>
          <a:p>
            <a:pPr algn="ctr"/>
            <a:r>
              <a:rPr lang="en-US" sz="3600" dirty="0" smtClean="0"/>
              <a:t>Despite</a:t>
            </a:r>
            <a:endParaRPr lang="en-US" sz="3600" dirty="0"/>
          </a:p>
        </p:txBody>
      </p:sp>
      <p:sp>
        <p:nvSpPr>
          <p:cNvPr id="14" name="Right Arrow 13"/>
          <p:cNvSpPr/>
          <p:nvPr/>
        </p:nvSpPr>
        <p:spPr>
          <a:xfrm>
            <a:off x="4572005" y="4343395"/>
            <a:ext cx="605044" cy="73151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930394" y="4709151"/>
            <a:ext cx="1463024" cy="769441"/>
          </a:xfrm>
          <a:prstGeom prst="rect">
            <a:avLst/>
          </a:prstGeom>
          <a:noFill/>
        </p:spPr>
        <p:txBody>
          <a:bodyPr wrap="square" rtlCol="0">
            <a:spAutoFit/>
          </a:bodyPr>
          <a:lstStyle/>
          <a:p>
            <a:pPr algn="ctr"/>
            <a:r>
              <a:rPr lang="en-US" sz="4400" dirty="0" smtClean="0">
                <a:cs typeface="Times New Roman"/>
              </a:rPr>
              <a:t>&amp;</a:t>
            </a:r>
            <a:endParaRPr lang="en-US" sz="4400" dirty="0"/>
          </a:p>
        </p:txBody>
      </p:sp>
    </p:spTree>
    <p:extLst>
      <p:ext uri="{BB962C8B-B14F-4D97-AF65-F5344CB8AC3E}">
        <p14:creationId xmlns:p14="http://schemas.microsoft.com/office/powerpoint/2010/main" val="32796455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Predominant Behaviors</a:t>
            </a:r>
            <a:endParaRPr lang="en-US" dirty="0"/>
          </a:p>
        </p:txBody>
      </p:sp>
      <p:sp>
        <p:nvSpPr>
          <p:cNvPr id="4" name="Rounded Rectangle 3"/>
          <p:cNvSpPr/>
          <p:nvPr/>
        </p:nvSpPr>
        <p:spPr>
          <a:xfrm>
            <a:off x="419100" y="1447800"/>
            <a:ext cx="3695710" cy="12954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3200" dirty="0" smtClean="0"/>
              <a:t>Impairment</a:t>
            </a:r>
          </a:p>
          <a:p>
            <a:r>
              <a:rPr lang="en-US" sz="3200" dirty="0" smtClean="0"/>
              <a:t>45%</a:t>
            </a:r>
            <a:endParaRPr lang="en-US" sz="3200" dirty="0"/>
          </a:p>
        </p:txBody>
      </p:sp>
      <p:sp>
        <p:nvSpPr>
          <p:cNvPr id="5" name="Rounded Rectangle 4"/>
          <p:cNvSpPr/>
          <p:nvPr/>
        </p:nvSpPr>
        <p:spPr>
          <a:xfrm>
            <a:off x="2819400" y="2895600"/>
            <a:ext cx="3855702" cy="128778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3200" dirty="0"/>
              <a:t>Restraint </a:t>
            </a:r>
            <a:r>
              <a:rPr lang="en-US" sz="3200" dirty="0" smtClean="0"/>
              <a:t>Use</a:t>
            </a:r>
          </a:p>
          <a:p>
            <a:r>
              <a:rPr lang="en-US" sz="3200" dirty="0" smtClean="0"/>
              <a:t>40%</a:t>
            </a:r>
            <a:endParaRPr lang="en-US" sz="3200" dirty="0"/>
          </a:p>
        </p:txBody>
      </p:sp>
      <p:sp>
        <p:nvSpPr>
          <p:cNvPr id="6" name="Rounded Rectangle 5"/>
          <p:cNvSpPr/>
          <p:nvPr/>
        </p:nvSpPr>
        <p:spPr>
          <a:xfrm>
            <a:off x="4897756" y="4307205"/>
            <a:ext cx="3554692" cy="12954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3200" dirty="0" smtClean="0"/>
              <a:t>Speeding</a:t>
            </a:r>
          </a:p>
          <a:p>
            <a:r>
              <a:rPr lang="en-US" sz="3200" dirty="0" smtClean="0"/>
              <a:t>23% (+5%)</a:t>
            </a:r>
            <a:endParaRPr lang="en-US" sz="3200" dirty="0"/>
          </a:p>
        </p:txBody>
      </p:sp>
      <p:sp>
        <p:nvSpPr>
          <p:cNvPr id="7" name="Rounded Rectangle 6"/>
          <p:cNvSpPr/>
          <p:nvPr/>
        </p:nvSpPr>
        <p:spPr>
          <a:xfrm>
            <a:off x="6279923" y="5943600"/>
            <a:ext cx="3351757" cy="128778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3200" dirty="0" smtClean="0"/>
              <a:t>Distraction</a:t>
            </a:r>
          </a:p>
          <a:p>
            <a:r>
              <a:rPr lang="en-US" sz="3200" dirty="0" smtClean="0"/>
              <a:t>14%</a:t>
            </a:r>
            <a:endParaRPr lang="en-US" sz="3200" dirty="0"/>
          </a:p>
        </p:txBody>
      </p:sp>
      <p:pic>
        <p:nvPicPr>
          <p:cNvPr id="8" name="Picture 7" descr="C:\Users\r-wunderlich\AppData\Local\Microsoft\Windows\Temporary Internet Files\Content.Outlook\NKHFN3NN\alcoh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6103" y="1794781"/>
            <a:ext cx="913640" cy="60143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a:grpSpLocks noChangeAspect="1"/>
          </p:cNvGrpSpPr>
          <p:nvPr/>
        </p:nvGrpSpPr>
        <p:grpSpPr>
          <a:xfrm>
            <a:off x="5507878" y="3212858"/>
            <a:ext cx="772045" cy="777714"/>
            <a:chOff x="6965950" y="4557713"/>
            <a:chExt cx="1960563" cy="1960562"/>
          </a:xfrm>
        </p:grpSpPr>
        <p:sp>
          <p:nvSpPr>
            <p:cNvPr id="10" name="Freeform 5"/>
            <p:cNvSpPr>
              <a:spLocks/>
            </p:cNvSpPr>
            <p:nvPr/>
          </p:nvSpPr>
          <p:spPr bwMode="auto">
            <a:xfrm>
              <a:off x="6965950" y="5911850"/>
              <a:ext cx="606425" cy="606425"/>
            </a:xfrm>
            <a:custGeom>
              <a:avLst/>
              <a:gdLst>
                <a:gd name="T0" fmla="*/ 257 w 382"/>
                <a:gd name="T1" fmla="*/ 0 h 382"/>
                <a:gd name="T2" fmla="*/ 382 w 382"/>
                <a:gd name="T3" fmla="*/ 131 h 382"/>
                <a:gd name="T4" fmla="*/ 131 w 382"/>
                <a:gd name="T5" fmla="*/ 382 h 382"/>
                <a:gd name="T6" fmla="*/ 0 w 382"/>
                <a:gd name="T7" fmla="*/ 256 h 382"/>
                <a:gd name="T8" fmla="*/ 257 w 382"/>
                <a:gd name="T9" fmla="*/ 0 h 382"/>
              </a:gdLst>
              <a:ahLst/>
              <a:cxnLst>
                <a:cxn ang="0">
                  <a:pos x="T0" y="T1"/>
                </a:cxn>
                <a:cxn ang="0">
                  <a:pos x="T2" y="T3"/>
                </a:cxn>
                <a:cxn ang="0">
                  <a:pos x="T4" y="T5"/>
                </a:cxn>
                <a:cxn ang="0">
                  <a:pos x="T6" y="T7"/>
                </a:cxn>
                <a:cxn ang="0">
                  <a:pos x="T8" y="T9"/>
                </a:cxn>
              </a:cxnLst>
              <a:rect l="0" t="0" r="r" b="b"/>
              <a:pathLst>
                <a:path w="382" h="382">
                  <a:moveTo>
                    <a:pt x="257" y="0"/>
                  </a:moveTo>
                  <a:lnTo>
                    <a:pt x="382" y="131"/>
                  </a:lnTo>
                  <a:lnTo>
                    <a:pt x="131" y="382"/>
                  </a:lnTo>
                  <a:lnTo>
                    <a:pt x="0" y="256"/>
                  </a:lnTo>
                  <a:lnTo>
                    <a:pt x="257"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p:nvSpPr>
          <p:spPr bwMode="auto">
            <a:xfrm>
              <a:off x="7686675" y="5580063"/>
              <a:ext cx="217488" cy="217488"/>
            </a:xfrm>
            <a:custGeom>
              <a:avLst/>
              <a:gdLst>
                <a:gd name="T0" fmla="*/ 95 w 137"/>
                <a:gd name="T1" fmla="*/ 137 h 137"/>
                <a:gd name="T2" fmla="*/ 0 w 137"/>
                <a:gd name="T3" fmla="*/ 42 h 137"/>
                <a:gd name="T4" fmla="*/ 41 w 137"/>
                <a:gd name="T5" fmla="*/ 0 h 137"/>
                <a:gd name="T6" fmla="*/ 137 w 137"/>
                <a:gd name="T7" fmla="*/ 95 h 137"/>
                <a:gd name="T8" fmla="*/ 95 w 137"/>
                <a:gd name="T9" fmla="*/ 137 h 137"/>
              </a:gdLst>
              <a:ahLst/>
              <a:cxnLst>
                <a:cxn ang="0">
                  <a:pos x="T0" y="T1"/>
                </a:cxn>
                <a:cxn ang="0">
                  <a:pos x="T2" y="T3"/>
                </a:cxn>
                <a:cxn ang="0">
                  <a:pos x="T4" y="T5"/>
                </a:cxn>
                <a:cxn ang="0">
                  <a:pos x="T6" y="T7"/>
                </a:cxn>
                <a:cxn ang="0">
                  <a:pos x="T8" y="T9"/>
                </a:cxn>
              </a:cxnLst>
              <a:rect l="0" t="0" r="r" b="b"/>
              <a:pathLst>
                <a:path w="137" h="137">
                  <a:moveTo>
                    <a:pt x="95" y="137"/>
                  </a:moveTo>
                  <a:lnTo>
                    <a:pt x="0" y="42"/>
                  </a:lnTo>
                  <a:lnTo>
                    <a:pt x="41" y="0"/>
                  </a:lnTo>
                  <a:lnTo>
                    <a:pt x="137" y="95"/>
                  </a:lnTo>
                  <a:lnTo>
                    <a:pt x="95" y="137"/>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p:nvSpPr>
          <p:spPr bwMode="auto">
            <a:xfrm>
              <a:off x="7373938" y="5503863"/>
              <a:ext cx="604838" cy="606425"/>
            </a:xfrm>
            <a:custGeom>
              <a:avLst/>
              <a:gdLst>
                <a:gd name="T0" fmla="*/ 381 w 381"/>
                <a:gd name="T1" fmla="*/ 191 h 382"/>
                <a:gd name="T2" fmla="*/ 310 w 381"/>
                <a:gd name="T3" fmla="*/ 263 h 382"/>
                <a:gd name="T4" fmla="*/ 155 w 381"/>
                <a:gd name="T5" fmla="*/ 382 h 382"/>
                <a:gd name="T6" fmla="*/ 0 w 381"/>
                <a:gd name="T7" fmla="*/ 227 h 382"/>
                <a:gd name="T8" fmla="*/ 119 w 381"/>
                <a:gd name="T9" fmla="*/ 72 h 382"/>
                <a:gd name="T10" fmla="*/ 191 w 381"/>
                <a:gd name="T11" fmla="*/ 0 h 382"/>
                <a:gd name="T12" fmla="*/ 226 w 381"/>
                <a:gd name="T13" fmla="*/ 30 h 382"/>
                <a:gd name="T14" fmla="*/ 167 w 381"/>
                <a:gd name="T15" fmla="*/ 90 h 382"/>
                <a:gd name="T16" fmla="*/ 292 w 381"/>
                <a:gd name="T17" fmla="*/ 215 h 382"/>
                <a:gd name="T18" fmla="*/ 352 w 381"/>
                <a:gd name="T19" fmla="*/ 161 h 382"/>
                <a:gd name="T20" fmla="*/ 381 w 381"/>
                <a:gd name="T21" fmla="*/ 1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 h="382">
                  <a:moveTo>
                    <a:pt x="381" y="191"/>
                  </a:moveTo>
                  <a:lnTo>
                    <a:pt x="310" y="263"/>
                  </a:lnTo>
                  <a:lnTo>
                    <a:pt x="155" y="382"/>
                  </a:lnTo>
                  <a:lnTo>
                    <a:pt x="0" y="227"/>
                  </a:lnTo>
                  <a:lnTo>
                    <a:pt x="119" y="72"/>
                  </a:lnTo>
                  <a:lnTo>
                    <a:pt x="191" y="0"/>
                  </a:lnTo>
                  <a:lnTo>
                    <a:pt x="226" y="30"/>
                  </a:lnTo>
                  <a:lnTo>
                    <a:pt x="167" y="90"/>
                  </a:lnTo>
                  <a:lnTo>
                    <a:pt x="292" y="215"/>
                  </a:lnTo>
                  <a:lnTo>
                    <a:pt x="352" y="161"/>
                  </a:lnTo>
                  <a:lnTo>
                    <a:pt x="381" y="19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p:cNvSpPr>
            <p:nvPr/>
          </p:nvSpPr>
          <p:spPr bwMode="auto">
            <a:xfrm>
              <a:off x="8064500" y="4935538"/>
              <a:ext cx="482600" cy="484188"/>
            </a:xfrm>
            <a:custGeom>
              <a:avLst/>
              <a:gdLst>
                <a:gd name="T0" fmla="*/ 84 w 304"/>
                <a:gd name="T1" fmla="*/ 60 h 305"/>
                <a:gd name="T2" fmla="*/ 245 w 304"/>
                <a:gd name="T3" fmla="*/ 221 h 305"/>
                <a:gd name="T4" fmla="*/ 286 w 304"/>
                <a:gd name="T5" fmla="*/ 173 h 305"/>
                <a:gd name="T6" fmla="*/ 304 w 304"/>
                <a:gd name="T7" fmla="*/ 191 h 305"/>
                <a:gd name="T8" fmla="*/ 191 w 304"/>
                <a:gd name="T9" fmla="*/ 305 h 305"/>
                <a:gd name="T10" fmla="*/ 0 w 304"/>
                <a:gd name="T11" fmla="*/ 114 h 305"/>
                <a:gd name="T12" fmla="*/ 113 w 304"/>
                <a:gd name="T13" fmla="*/ 0 h 305"/>
                <a:gd name="T14" fmla="*/ 131 w 304"/>
                <a:gd name="T15" fmla="*/ 18 h 305"/>
                <a:gd name="T16" fmla="*/ 84 w 304"/>
                <a:gd name="T17" fmla="*/ 6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05">
                  <a:moveTo>
                    <a:pt x="84" y="60"/>
                  </a:moveTo>
                  <a:lnTo>
                    <a:pt x="245" y="221"/>
                  </a:lnTo>
                  <a:lnTo>
                    <a:pt x="286" y="173"/>
                  </a:lnTo>
                  <a:lnTo>
                    <a:pt x="304" y="191"/>
                  </a:lnTo>
                  <a:lnTo>
                    <a:pt x="191" y="305"/>
                  </a:lnTo>
                  <a:lnTo>
                    <a:pt x="0" y="114"/>
                  </a:lnTo>
                  <a:lnTo>
                    <a:pt x="113" y="0"/>
                  </a:lnTo>
                  <a:lnTo>
                    <a:pt x="131" y="18"/>
                  </a:lnTo>
                  <a:lnTo>
                    <a:pt x="84" y="6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noEditPoints="1"/>
            </p:cNvSpPr>
            <p:nvPr/>
          </p:nvSpPr>
          <p:spPr bwMode="auto">
            <a:xfrm>
              <a:off x="7904163" y="5172075"/>
              <a:ext cx="406400" cy="407988"/>
            </a:xfrm>
            <a:custGeom>
              <a:avLst/>
              <a:gdLst>
                <a:gd name="T0" fmla="*/ 101 w 256"/>
                <a:gd name="T1" fmla="*/ 66 h 257"/>
                <a:gd name="T2" fmla="*/ 0 w 256"/>
                <a:gd name="T3" fmla="*/ 173 h 257"/>
                <a:gd name="T4" fmla="*/ 89 w 256"/>
                <a:gd name="T5" fmla="*/ 257 h 257"/>
                <a:gd name="T6" fmla="*/ 191 w 256"/>
                <a:gd name="T7" fmla="*/ 156 h 257"/>
                <a:gd name="T8" fmla="*/ 256 w 256"/>
                <a:gd name="T9" fmla="*/ 150 h 257"/>
                <a:gd name="T10" fmla="*/ 107 w 256"/>
                <a:gd name="T11" fmla="*/ 0 h 257"/>
                <a:gd name="T12" fmla="*/ 101 w 256"/>
                <a:gd name="T13" fmla="*/ 66 h 257"/>
                <a:gd name="T14" fmla="*/ 173 w 256"/>
                <a:gd name="T15" fmla="*/ 144 h 257"/>
                <a:gd name="T16" fmla="*/ 89 w 256"/>
                <a:gd name="T17" fmla="*/ 233 h 257"/>
                <a:gd name="T18" fmla="*/ 30 w 256"/>
                <a:gd name="T19" fmla="*/ 173 h 257"/>
                <a:gd name="T20" fmla="*/ 113 w 256"/>
                <a:gd name="T21" fmla="*/ 84 h 257"/>
                <a:gd name="T22" fmla="*/ 173 w 256"/>
                <a:gd name="T23" fmla="*/ 14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6" h="257">
                  <a:moveTo>
                    <a:pt x="101" y="66"/>
                  </a:moveTo>
                  <a:lnTo>
                    <a:pt x="0" y="173"/>
                  </a:lnTo>
                  <a:lnTo>
                    <a:pt x="89" y="257"/>
                  </a:lnTo>
                  <a:lnTo>
                    <a:pt x="191" y="156"/>
                  </a:lnTo>
                  <a:lnTo>
                    <a:pt x="256" y="150"/>
                  </a:lnTo>
                  <a:lnTo>
                    <a:pt x="107" y="0"/>
                  </a:lnTo>
                  <a:lnTo>
                    <a:pt x="101" y="66"/>
                  </a:lnTo>
                  <a:close/>
                  <a:moveTo>
                    <a:pt x="173" y="144"/>
                  </a:moveTo>
                  <a:lnTo>
                    <a:pt x="89" y="233"/>
                  </a:lnTo>
                  <a:lnTo>
                    <a:pt x="30" y="173"/>
                  </a:lnTo>
                  <a:lnTo>
                    <a:pt x="113" y="84"/>
                  </a:lnTo>
                  <a:lnTo>
                    <a:pt x="173" y="144"/>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p:nvSpPr>
          <p:spPr bwMode="auto">
            <a:xfrm>
              <a:off x="8243888" y="4557713"/>
              <a:ext cx="682625" cy="681038"/>
            </a:xfrm>
            <a:custGeom>
              <a:avLst/>
              <a:gdLst>
                <a:gd name="T0" fmla="*/ 299 w 430"/>
                <a:gd name="T1" fmla="*/ 0 h 429"/>
                <a:gd name="T2" fmla="*/ 430 w 430"/>
                <a:gd name="T3" fmla="*/ 131 h 429"/>
                <a:gd name="T4" fmla="*/ 132 w 430"/>
                <a:gd name="T5" fmla="*/ 429 h 429"/>
                <a:gd name="T6" fmla="*/ 0 w 430"/>
                <a:gd name="T7" fmla="*/ 298 h 429"/>
                <a:gd name="T8" fmla="*/ 299 w 430"/>
                <a:gd name="T9" fmla="*/ 0 h 429"/>
              </a:gdLst>
              <a:ahLst/>
              <a:cxnLst>
                <a:cxn ang="0">
                  <a:pos x="T0" y="T1"/>
                </a:cxn>
                <a:cxn ang="0">
                  <a:pos x="T2" y="T3"/>
                </a:cxn>
                <a:cxn ang="0">
                  <a:pos x="T4" y="T5"/>
                </a:cxn>
                <a:cxn ang="0">
                  <a:pos x="T6" y="T7"/>
                </a:cxn>
                <a:cxn ang="0">
                  <a:pos x="T8" y="T9"/>
                </a:cxn>
              </a:cxnLst>
              <a:rect l="0" t="0" r="r" b="b"/>
              <a:pathLst>
                <a:path w="430" h="429">
                  <a:moveTo>
                    <a:pt x="299" y="0"/>
                  </a:moveTo>
                  <a:lnTo>
                    <a:pt x="430" y="131"/>
                  </a:lnTo>
                  <a:lnTo>
                    <a:pt x="132" y="429"/>
                  </a:lnTo>
                  <a:lnTo>
                    <a:pt x="0" y="298"/>
                  </a:lnTo>
                  <a:lnTo>
                    <a:pt x="299"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6" name="Picture 2" descr="C:\Users\r-wunderlich\AppData\Local\Microsoft\Windows\Temporary Internet Files\Content.Outlook\NKHFN3NN\speed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879" y="4672646"/>
            <a:ext cx="796747" cy="56451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8452448" y="6278935"/>
            <a:ext cx="937533" cy="617110"/>
            <a:chOff x="3756819" y="2879726"/>
            <a:chExt cx="250825" cy="165100"/>
          </a:xfrm>
        </p:grpSpPr>
        <p:sp>
          <p:nvSpPr>
            <p:cNvPr id="18" name="Freeform 1319"/>
            <p:cNvSpPr>
              <a:spLocks noEditPoints="1"/>
            </p:cNvSpPr>
            <p:nvPr/>
          </p:nvSpPr>
          <p:spPr bwMode="auto">
            <a:xfrm>
              <a:off x="3756819" y="2879726"/>
              <a:ext cx="166688" cy="165100"/>
            </a:xfrm>
            <a:custGeom>
              <a:avLst/>
              <a:gdLst>
                <a:gd name="T0" fmla="*/ 42 w 135"/>
                <a:gd name="T1" fmla="*/ 129 h 134"/>
                <a:gd name="T2" fmla="*/ 20 w 135"/>
                <a:gd name="T3" fmla="*/ 114 h 134"/>
                <a:gd name="T4" fmla="*/ 0 w 135"/>
                <a:gd name="T5" fmla="*/ 66 h 134"/>
                <a:gd name="T6" fmla="*/ 20 w 135"/>
                <a:gd name="T7" fmla="*/ 19 h 134"/>
                <a:gd name="T8" fmla="*/ 67 w 135"/>
                <a:gd name="T9" fmla="*/ 0 h 134"/>
                <a:gd name="T10" fmla="*/ 115 w 135"/>
                <a:gd name="T11" fmla="*/ 19 h 134"/>
                <a:gd name="T12" fmla="*/ 135 w 135"/>
                <a:gd name="T13" fmla="*/ 66 h 134"/>
                <a:gd name="T14" fmla="*/ 115 w 135"/>
                <a:gd name="T15" fmla="*/ 114 h 134"/>
                <a:gd name="T16" fmla="*/ 92 w 135"/>
                <a:gd name="T17" fmla="*/ 129 h 134"/>
                <a:gd name="T18" fmla="*/ 67 w 135"/>
                <a:gd name="T19" fmla="*/ 134 h 134"/>
                <a:gd name="T20" fmla="*/ 42 w 135"/>
                <a:gd name="T21" fmla="*/ 129 h 134"/>
                <a:gd name="T22" fmla="*/ 67 w 135"/>
                <a:gd name="T23" fmla="*/ 14 h 134"/>
                <a:gd name="T24" fmla="*/ 29 w 135"/>
                <a:gd name="T25" fmla="*/ 28 h 134"/>
                <a:gd name="T26" fmla="*/ 16 w 135"/>
                <a:gd name="T27" fmla="*/ 49 h 134"/>
                <a:gd name="T28" fmla="*/ 19 w 135"/>
                <a:gd name="T29" fmla="*/ 53 h 134"/>
                <a:gd name="T30" fmla="*/ 51 w 135"/>
                <a:gd name="T31" fmla="*/ 52 h 134"/>
                <a:gd name="T32" fmla="*/ 46 w 135"/>
                <a:gd name="T33" fmla="*/ 67 h 134"/>
                <a:gd name="T34" fmla="*/ 52 w 135"/>
                <a:gd name="T35" fmla="*/ 82 h 134"/>
                <a:gd name="T36" fmla="*/ 57 w 135"/>
                <a:gd name="T37" fmla="*/ 86 h 134"/>
                <a:gd name="T38" fmla="*/ 67 w 135"/>
                <a:gd name="T39" fmla="*/ 88 h 134"/>
                <a:gd name="T40" fmla="*/ 78 w 135"/>
                <a:gd name="T41" fmla="*/ 86 h 134"/>
                <a:gd name="T42" fmla="*/ 83 w 135"/>
                <a:gd name="T43" fmla="*/ 82 h 134"/>
                <a:gd name="T44" fmla="*/ 89 w 135"/>
                <a:gd name="T45" fmla="*/ 67 h 134"/>
                <a:gd name="T46" fmla="*/ 84 w 135"/>
                <a:gd name="T47" fmla="*/ 52 h 134"/>
                <a:gd name="T48" fmla="*/ 115 w 135"/>
                <a:gd name="T49" fmla="*/ 53 h 134"/>
                <a:gd name="T50" fmla="*/ 118 w 135"/>
                <a:gd name="T51" fmla="*/ 49 h 134"/>
                <a:gd name="T52" fmla="*/ 105 w 135"/>
                <a:gd name="T53" fmla="*/ 28 h 134"/>
                <a:gd name="T54" fmla="*/ 67 w 135"/>
                <a:gd name="T55" fmla="*/ 14 h 134"/>
                <a:gd name="T56" fmla="*/ 79 w 135"/>
                <a:gd name="T57" fmla="*/ 55 h 134"/>
                <a:gd name="T58" fmla="*/ 55 w 135"/>
                <a:gd name="T59" fmla="*/ 55 h 134"/>
                <a:gd name="T60" fmla="*/ 50 w 135"/>
                <a:gd name="T61" fmla="*/ 67 h 134"/>
                <a:gd name="T62" fmla="*/ 55 w 135"/>
                <a:gd name="T63" fmla="*/ 79 h 134"/>
                <a:gd name="T64" fmla="*/ 59 w 135"/>
                <a:gd name="T65" fmla="*/ 82 h 134"/>
                <a:gd name="T66" fmla="*/ 75 w 135"/>
                <a:gd name="T67" fmla="*/ 82 h 134"/>
                <a:gd name="T68" fmla="*/ 79 w 135"/>
                <a:gd name="T69" fmla="*/ 79 h 134"/>
                <a:gd name="T70" fmla="*/ 84 w 135"/>
                <a:gd name="T71" fmla="*/ 67 h 134"/>
                <a:gd name="T72" fmla="*/ 79 w 135"/>
                <a:gd name="T73" fmla="*/ 55 h 134"/>
                <a:gd name="T74" fmla="*/ 70 w 135"/>
                <a:gd name="T75" fmla="*/ 73 h 134"/>
                <a:gd name="T76" fmla="*/ 74 w 135"/>
                <a:gd name="T77" fmla="*/ 67 h 134"/>
                <a:gd name="T78" fmla="*/ 70 w 135"/>
                <a:gd name="T79" fmla="*/ 60 h 134"/>
                <a:gd name="T80" fmla="*/ 65 w 135"/>
                <a:gd name="T81" fmla="*/ 60 h 134"/>
                <a:gd name="T82" fmla="*/ 60 w 135"/>
                <a:gd name="T83" fmla="*/ 67 h 134"/>
                <a:gd name="T84" fmla="*/ 64 w 135"/>
                <a:gd name="T85" fmla="*/ 73 h 134"/>
                <a:gd name="T86" fmla="*/ 70 w 135"/>
                <a:gd name="T87" fmla="*/ 73 h 134"/>
                <a:gd name="T88" fmla="*/ 78 w 135"/>
                <a:gd name="T89" fmla="*/ 119 h 134"/>
                <a:gd name="T90" fmla="*/ 105 w 135"/>
                <a:gd name="T91" fmla="*/ 104 h 134"/>
                <a:gd name="T92" fmla="*/ 120 w 135"/>
                <a:gd name="T93" fmla="*/ 76 h 134"/>
                <a:gd name="T94" fmla="*/ 117 w 135"/>
                <a:gd name="T95" fmla="*/ 72 h 134"/>
                <a:gd name="T96" fmla="*/ 104 w 135"/>
                <a:gd name="T97" fmla="*/ 73 h 134"/>
                <a:gd name="T98" fmla="*/ 81 w 135"/>
                <a:gd name="T99" fmla="*/ 100 h 134"/>
                <a:gd name="T100" fmla="*/ 78 w 135"/>
                <a:gd name="T101" fmla="*/ 119 h 134"/>
                <a:gd name="T102" fmla="*/ 56 w 135"/>
                <a:gd name="T103" fmla="*/ 119 h 134"/>
                <a:gd name="T104" fmla="*/ 54 w 135"/>
                <a:gd name="T105" fmla="*/ 100 h 134"/>
                <a:gd name="T106" fmla="*/ 31 w 135"/>
                <a:gd name="T107" fmla="*/ 73 h 134"/>
                <a:gd name="T108" fmla="*/ 17 w 135"/>
                <a:gd name="T109" fmla="*/ 72 h 134"/>
                <a:gd name="T110" fmla="*/ 15 w 135"/>
                <a:gd name="T111" fmla="*/ 76 h 134"/>
                <a:gd name="T112" fmla="*/ 29 w 135"/>
                <a:gd name="T113" fmla="*/ 104 h 134"/>
                <a:gd name="T114" fmla="*/ 56 w 135"/>
                <a:gd name="T115" fmla="*/ 11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5" h="134">
                  <a:moveTo>
                    <a:pt x="42" y="129"/>
                  </a:moveTo>
                  <a:cubicBezTo>
                    <a:pt x="34" y="125"/>
                    <a:pt x="26" y="120"/>
                    <a:pt x="20" y="114"/>
                  </a:cubicBezTo>
                  <a:cubicBezTo>
                    <a:pt x="8" y="102"/>
                    <a:pt x="0" y="85"/>
                    <a:pt x="0" y="66"/>
                  </a:cubicBezTo>
                  <a:cubicBezTo>
                    <a:pt x="0" y="48"/>
                    <a:pt x="8" y="31"/>
                    <a:pt x="20" y="19"/>
                  </a:cubicBezTo>
                  <a:cubicBezTo>
                    <a:pt x="32" y="6"/>
                    <a:pt x="50" y="0"/>
                    <a:pt x="67" y="0"/>
                  </a:cubicBezTo>
                  <a:cubicBezTo>
                    <a:pt x="85" y="0"/>
                    <a:pt x="103" y="6"/>
                    <a:pt x="115" y="19"/>
                  </a:cubicBezTo>
                  <a:cubicBezTo>
                    <a:pt x="127" y="31"/>
                    <a:pt x="135" y="48"/>
                    <a:pt x="135" y="66"/>
                  </a:cubicBezTo>
                  <a:cubicBezTo>
                    <a:pt x="135" y="85"/>
                    <a:pt x="127" y="102"/>
                    <a:pt x="115" y="114"/>
                  </a:cubicBezTo>
                  <a:cubicBezTo>
                    <a:pt x="108" y="120"/>
                    <a:pt x="101" y="125"/>
                    <a:pt x="92" y="129"/>
                  </a:cubicBezTo>
                  <a:cubicBezTo>
                    <a:pt x="84" y="132"/>
                    <a:pt x="76" y="134"/>
                    <a:pt x="67" y="134"/>
                  </a:cubicBezTo>
                  <a:cubicBezTo>
                    <a:pt x="59" y="134"/>
                    <a:pt x="50" y="132"/>
                    <a:pt x="42" y="129"/>
                  </a:cubicBezTo>
                  <a:close/>
                  <a:moveTo>
                    <a:pt x="67" y="14"/>
                  </a:moveTo>
                  <a:cubicBezTo>
                    <a:pt x="53" y="14"/>
                    <a:pt x="39" y="19"/>
                    <a:pt x="29" y="28"/>
                  </a:cubicBezTo>
                  <a:cubicBezTo>
                    <a:pt x="24" y="34"/>
                    <a:pt x="19" y="41"/>
                    <a:pt x="16" y="49"/>
                  </a:cubicBezTo>
                  <a:cubicBezTo>
                    <a:pt x="16" y="52"/>
                    <a:pt x="17" y="53"/>
                    <a:pt x="19" y="53"/>
                  </a:cubicBezTo>
                  <a:cubicBezTo>
                    <a:pt x="28" y="53"/>
                    <a:pt x="47" y="53"/>
                    <a:pt x="51" y="52"/>
                  </a:cubicBezTo>
                  <a:cubicBezTo>
                    <a:pt x="48" y="56"/>
                    <a:pt x="46" y="61"/>
                    <a:pt x="46" y="67"/>
                  </a:cubicBezTo>
                  <a:cubicBezTo>
                    <a:pt x="46" y="73"/>
                    <a:pt x="48" y="78"/>
                    <a:pt x="52" y="82"/>
                  </a:cubicBezTo>
                  <a:cubicBezTo>
                    <a:pt x="53" y="83"/>
                    <a:pt x="55" y="85"/>
                    <a:pt x="57" y="86"/>
                  </a:cubicBezTo>
                  <a:cubicBezTo>
                    <a:pt x="60" y="87"/>
                    <a:pt x="64" y="88"/>
                    <a:pt x="67" y="88"/>
                  </a:cubicBezTo>
                  <a:cubicBezTo>
                    <a:pt x="71" y="88"/>
                    <a:pt x="75" y="87"/>
                    <a:pt x="78" y="86"/>
                  </a:cubicBezTo>
                  <a:cubicBezTo>
                    <a:pt x="80" y="85"/>
                    <a:pt x="81" y="83"/>
                    <a:pt x="83" y="82"/>
                  </a:cubicBezTo>
                  <a:cubicBezTo>
                    <a:pt x="87" y="78"/>
                    <a:pt x="89" y="73"/>
                    <a:pt x="89" y="67"/>
                  </a:cubicBezTo>
                  <a:cubicBezTo>
                    <a:pt x="89" y="61"/>
                    <a:pt x="87" y="56"/>
                    <a:pt x="84" y="52"/>
                  </a:cubicBezTo>
                  <a:cubicBezTo>
                    <a:pt x="87" y="53"/>
                    <a:pt x="106" y="53"/>
                    <a:pt x="115" y="53"/>
                  </a:cubicBezTo>
                  <a:cubicBezTo>
                    <a:pt x="118" y="53"/>
                    <a:pt x="119" y="52"/>
                    <a:pt x="118" y="49"/>
                  </a:cubicBezTo>
                  <a:cubicBezTo>
                    <a:pt x="116" y="41"/>
                    <a:pt x="111" y="34"/>
                    <a:pt x="105" y="28"/>
                  </a:cubicBezTo>
                  <a:cubicBezTo>
                    <a:pt x="95" y="19"/>
                    <a:pt x="81" y="14"/>
                    <a:pt x="67" y="14"/>
                  </a:cubicBezTo>
                  <a:close/>
                  <a:moveTo>
                    <a:pt x="79" y="55"/>
                  </a:moveTo>
                  <a:cubicBezTo>
                    <a:pt x="73" y="48"/>
                    <a:pt x="61" y="48"/>
                    <a:pt x="55" y="55"/>
                  </a:cubicBezTo>
                  <a:cubicBezTo>
                    <a:pt x="52" y="58"/>
                    <a:pt x="50" y="62"/>
                    <a:pt x="50" y="67"/>
                  </a:cubicBezTo>
                  <a:cubicBezTo>
                    <a:pt x="50" y="72"/>
                    <a:pt x="52" y="76"/>
                    <a:pt x="55" y="79"/>
                  </a:cubicBezTo>
                  <a:cubicBezTo>
                    <a:pt x="56" y="80"/>
                    <a:pt x="58" y="81"/>
                    <a:pt x="59" y="82"/>
                  </a:cubicBezTo>
                  <a:cubicBezTo>
                    <a:pt x="64" y="85"/>
                    <a:pt x="70" y="85"/>
                    <a:pt x="75" y="82"/>
                  </a:cubicBezTo>
                  <a:cubicBezTo>
                    <a:pt x="77" y="81"/>
                    <a:pt x="78" y="80"/>
                    <a:pt x="79" y="79"/>
                  </a:cubicBezTo>
                  <a:cubicBezTo>
                    <a:pt x="83" y="76"/>
                    <a:pt x="84" y="72"/>
                    <a:pt x="84" y="67"/>
                  </a:cubicBezTo>
                  <a:cubicBezTo>
                    <a:pt x="84" y="62"/>
                    <a:pt x="83" y="58"/>
                    <a:pt x="79" y="55"/>
                  </a:cubicBezTo>
                  <a:close/>
                  <a:moveTo>
                    <a:pt x="70" y="73"/>
                  </a:moveTo>
                  <a:cubicBezTo>
                    <a:pt x="73" y="72"/>
                    <a:pt x="74" y="70"/>
                    <a:pt x="74" y="67"/>
                  </a:cubicBezTo>
                  <a:cubicBezTo>
                    <a:pt x="74" y="64"/>
                    <a:pt x="73" y="61"/>
                    <a:pt x="70" y="60"/>
                  </a:cubicBezTo>
                  <a:cubicBezTo>
                    <a:pt x="68" y="60"/>
                    <a:pt x="66" y="60"/>
                    <a:pt x="65" y="60"/>
                  </a:cubicBezTo>
                  <a:cubicBezTo>
                    <a:pt x="62" y="61"/>
                    <a:pt x="60" y="64"/>
                    <a:pt x="60" y="67"/>
                  </a:cubicBezTo>
                  <a:cubicBezTo>
                    <a:pt x="60" y="70"/>
                    <a:pt x="62" y="72"/>
                    <a:pt x="64" y="73"/>
                  </a:cubicBezTo>
                  <a:cubicBezTo>
                    <a:pt x="66" y="74"/>
                    <a:pt x="68" y="74"/>
                    <a:pt x="70" y="73"/>
                  </a:cubicBezTo>
                  <a:close/>
                  <a:moveTo>
                    <a:pt x="78" y="119"/>
                  </a:moveTo>
                  <a:cubicBezTo>
                    <a:pt x="89" y="117"/>
                    <a:pt x="98" y="112"/>
                    <a:pt x="105" y="104"/>
                  </a:cubicBezTo>
                  <a:cubicBezTo>
                    <a:pt x="113" y="97"/>
                    <a:pt x="118" y="87"/>
                    <a:pt x="120" y="76"/>
                  </a:cubicBezTo>
                  <a:cubicBezTo>
                    <a:pt x="121" y="73"/>
                    <a:pt x="120" y="72"/>
                    <a:pt x="117" y="72"/>
                  </a:cubicBezTo>
                  <a:cubicBezTo>
                    <a:pt x="113" y="72"/>
                    <a:pt x="108" y="72"/>
                    <a:pt x="104" y="73"/>
                  </a:cubicBezTo>
                  <a:cubicBezTo>
                    <a:pt x="89" y="76"/>
                    <a:pt x="83" y="83"/>
                    <a:pt x="81" y="100"/>
                  </a:cubicBezTo>
                  <a:cubicBezTo>
                    <a:pt x="80" y="107"/>
                    <a:pt x="79" y="114"/>
                    <a:pt x="78" y="119"/>
                  </a:cubicBezTo>
                  <a:close/>
                  <a:moveTo>
                    <a:pt x="56" y="119"/>
                  </a:moveTo>
                  <a:cubicBezTo>
                    <a:pt x="56" y="114"/>
                    <a:pt x="55" y="107"/>
                    <a:pt x="54" y="100"/>
                  </a:cubicBezTo>
                  <a:cubicBezTo>
                    <a:pt x="51" y="83"/>
                    <a:pt x="46" y="76"/>
                    <a:pt x="31" y="73"/>
                  </a:cubicBezTo>
                  <a:cubicBezTo>
                    <a:pt x="26" y="72"/>
                    <a:pt x="22" y="72"/>
                    <a:pt x="17" y="72"/>
                  </a:cubicBezTo>
                  <a:cubicBezTo>
                    <a:pt x="15" y="72"/>
                    <a:pt x="14" y="73"/>
                    <a:pt x="15" y="76"/>
                  </a:cubicBezTo>
                  <a:cubicBezTo>
                    <a:pt x="17" y="87"/>
                    <a:pt x="22" y="97"/>
                    <a:pt x="29" y="104"/>
                  </a:cubicBezTo>
                  <a:cubicBezTo>
                    <a:pt x="37" y="112"/>
                    <a:pt x="46" y="117"/>
                    <a:pt x="56" y="119"/>
                  </a:cubicBezTo>
                  <a:close/>
                </a:path>
              </a:pathLst>
            </a:custGeom>
            <a:solidFill>
              <a:schemeClr val="tx1">
                <a:lumMod val="95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9" name="Freeform 1320"/>
            <p:cNvSpPr>
              <a:spLocks noEditPoints="1"/>
            </p:cNvSpPr>
            <p:nvPr/>
          </p:nvSpPr>
          <p:spPr bwMode="auto">
            <a:xfrm>
              <a:off x="3950494" y="2965451"/>
              <a:ext cx="39688" cy="33338"/>
            </a:xfrm>
            <a:custGeom>
              <a:avLst/>
              <a:gdLst>
                <a:gd name="T0" fmla="*/ 20 w 32"/>
                <a:gd name="T1" fmla="*/ 3 h 27"/>
                <a:gd name="T2" fmla="*/ 3 w 32"/>
                <a:gd name="T3" fmla="*/ 9 h 27"/>
                <a:gd name="T4" fmla="*/ 4 w 32"/>
                <a:gd name="T5" fmla="*/ 18 h 27"/>
                <a:gd name="T6" fmla="*/ 0 w 32"/>
                <a:gd name="T7" fmla="*/ 25 h 27"/>
                <a:gd name="T8" fmla="*/ 10 w 32"/>
                <a:gd name="T9" fmla="*/ 23 h 27"/>
                <a:gd name="T10" fmla="*/ 13 w 32"/>
                <a:gd name="T11" fmla="*/ 25 h 27"/>
                <a:gd name="T12" fmla="*/ 30 w 32"/>
                <a:gd name="T13" fmla="*/ 18 h 27"/>
                <a:gd name="T14" fmla="*/ 20 w 32"/>
                <a:gd name="T15" fmla="*/ 3 h 27"/>
                <a:gd name="T16" fmla="*/ 18 w 32"/>
                <a:gd name="T17" fmla="*/ 7 h 27"/>
                <a:gd name="T18" fmla="*/ 9 w 32"/>
                <a:gd name="T19" fmla="*/ 9 h 27"/>
                <a:gd name="T20" fmla="*/ 7 w 32"/>
                <a:gd name="T21" fmla="*/ 10 h 27"/>
                <a:gd name="T22" fmla="*/ 7 w 32"/>
                <a:gd name="T23" fmla="*/ 10 h 27"/>
                <a:gd name="T24" fmla="*/ 7 w 32"/>
                <a:gd name="T25" fmla="*/ 8 h 27"/>
                <a:gd name="T26" fmla="*/ 18 w 32"/>
                <a:gd name="T27" fmla="*/ 5 h 27"/>
                <a:gd name="T28" fmla="*/ 19 w 32"/>
                <a:gd name="T29" fmla="*/ 6 h 27"/>
                <a:gd name="T30" fmla="*/ 18 w 32"/>
                <a:gd name="T3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27">
                  <a:moveTo>
                    <a:pt x="20" y="3"/>
                  </a:moveTo>
                  <a:cubicBezTo>
                    <a:pt x="13" y="0"/>
                    <a:pt x="5" y="3"/>
                    <a:pt x="3" y="9"/>
                  </a:cubicBezTo>
                  <a:cubicBezTo>
                    <a:pt x="2" y="12"/>
                    <a:pt x="3" y="15"/>
                    <a:pt x="4" y="18"/>
                  </a:cubicBezTo>
                  <a:cubicBezTo>
                    <a:pt x="0" y="25"/>
                    <a:pt x="0" y="25"/>
                    <a:pt x="0" y="25"/>
                  </a:cubicBezTo>
                  <a:cubicBezTo>
                    <a:pt x="10" y="23"/>
                    <a:pt x="10" y="23"/>
                    <a:pt x="10" y="23"/>
                  </a:cubicBezTo>
                  <a:cubicBezTo>
                    <a:pt x="11" y="24"/>
                    <a:pt x="12" y="24"/>
                    <a:pt x="13" y="25"/>
                  </a:cubicBezTo>
                  <a:cubicBezTo>
                    <a:pt x="21" y="27"/>
                    <a:pt x="28" y="24"/>
                    <a:pt x="30" y="18"/>
                  </a:cubicBezTo>
                  <a:cubicBezTo>
                    <a:pt x="32" y="12"/>
                    <a:pt x="27" y="5"/>
                    <a:pt x="20" y="3"/>
                  </a:cubicBezTo>
                  <a:close/>
                  <a:moveTo>
                    <a:pt x="18" y="7"/>
                  </a:moveTo>
                  <a:cubicBezTo>
                    <a:pt x="14" y="6"/>
                    <a:pt x="10" y="7"/>
                    <a:pt x="9" y="9"/>
                  </a:cubicBezTo>
                  <a:cubicBezTo>
                    <a:pt x="8" y="10"/>
                    <a:pt x="8" y="10"/>
                    <a:pt x="7" y="10"/>
                  </a:cubicBezTo>
                  <a:cubicBezTo>
                    <a:pt x="7" y="10"/>
                    <a:pt x="7" y="10"/>
                    <a:pt x="7" y="10"/>
                  </a:cubicBezTo>
                  <a:cubicBezTo>
                    <a:pt x="6" y="9"/>
                    <a:pt x="6" y="8"/>
                    <a:pt x="7" y="8"/>
                  </a:cubicBezTo>
                  <a:cubicBezTo>
                    <a:pt x="9" y="5"/>
                    <a:pt x="14" y="4"/>
                    <a:pt x="18" y="5"/>
                  </a:cubicBezTo>
                  <a:cubicBezTo>
                    <a:pt x="19" y="5"/>
                    <a:pt x="20" y="6"/>
                    <a:pt x="19" y="6"/>
                  </a:cubicBezTo>
                  <a:cubicBezTo>
                    <a:pt x="19" y="7"/>
                    <a:pt x="19" y="7"/>
                    <a:pt x="18" y="7"/>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20" name="Freeform 1321"/>
            <p:cNvSpPr>
              <a:spLocks noEditPoints="1"/>
            </p:cNvSpPr>
            <p:nvPr/>
          </p:nvSpPr>
          <p:spPr bwMode="auto">
            <a:xfrm>
              <a:off x="3933031" y="2936876"/>
              <a:ext cx="74613" cy="96838"/>
            </a:xfrm>
            <a:custGeom>
              <a:avLst/>
              <a:gdLst>
                <a:gd name="T0" fmla="*/ 59 w 60"/>
                <a:gd name="T1" fmla="*/ 14 h 78"/>
                <a:gd name="T2" fmla="*/ 53 w 60"/>
                <a:gd name="T3" fmla="*/ 8 h 78"/>
                <a:gd name="T4" fmla="*/ 30 w 60"/>
                <a:gd name="T5" fmla="*/ 0 h 78"/>
                <a:gd name="T6" fmla="*/ 21 w 60"/>
                <a:gd name="T7" fmla="*/ 2 h 78"/>
                <a:gd name="T8" fmla="*/ 15 w 60"/>
                <a:gd name="T9" fmla="*/ 9 h 78"/>
                <a:gd name="T10" fmla="*/ 1 w 60"/>
                <a:gd name="T11" fmla="*/ 55 h 78"/>
                <a:gd name="T12" fmla="*/ 1 w 60"/>
                <a:gd name="T13" fmla="*/ 63 h 78"/>
                <a:gd name="T14" fmla="*/ 8 w 60"/>
                <a:gd name="T15" fmla="*/ 70 h 78"/>
                <a:gd name="T16" fmla="*/ 30 w 60"/>
                <a:gd name="T17" fmla="*/ 77 h 78"/>
                <a:gd name="T18" fmla="*/ 40 w 60"/>
                <a:gd name="T19" fmla="*/ 76 h 78"/>
                <a:gd name="T20" fmla="*/ 45 w 60"/>
                <a:gd name="T21" fmla="*/ 69 h 78"/>
                <a:gd name="T22" fmla="*/ 59 w 60"/>
                <a:gd name="T23" fmla="*/ 23 h 78"/>
                <a:gd name="T24" fmla="*/ 59 w 60"/>
                <a:gd name="T25" fmla="*/ 14 h 78"/>
                <a:gd name="T26" fmla="*/ 33 w 60"/>
                <a:gd name="T27" fmla="*/ 6 h 78"/>
                <a:gd name="T28" fmla="*/ 46 w 60"/>
                <a:gd name="T29" fmla="*/ 10 h 78"/>
                <a:gd name="T30" fmla="*/ 47 w 60"/>
                <a:gd name="T31" fmla="*/ 11 h 78"/>
                <a:gd name="T32" fmla="*/ 46 w 60"/>
                <a:gd name="T33" fmla="*/ 12 h 78"/>
                <a:gd name="T34" fmla="*/ 33 w 60"/>
                <a:gd name="T35" fmla="*/ 8 h 78"/>
                <a:gd name="T36" fmla="*/ 32 w 60"/>
                <a:gd name="T37" fmla="*/ 7 h 78"/>
                <a:gd name="T38" fmla="*/ 33 w 60"/>
                <a:gd name="T39" fmla="*/ 6 h 78"/>
                <a:gd name="T40" fmla="*/ 20 w 60"/>
                <a:gd name="T41" fmla="*/ 71 h 78"/>
                <a:gd name="T42" fmla="*/ 18 w 60"/>
                <a:gd name="T43" fmla="*/ 68 h 78"/>
                <a:gd name="T44" fmla="*/ 21 w 60"/>
                <a:gd name="T45" fmla="*/ 66 h 78"/>
                <a:gd name="T46" fmla="*/ 23 w 60"/>
                <a:gd name="T47" fmla="*/ 69 h 78"/>
                <a:gd name="T48" fmla="*/ 20 w 60"/>
                <a:gd name="T49" fmla="*/ 71 h 78"/>
                <a:gd name="T50" fmla="*/ 39 w 60"/>
                <a:gd name="T51" fmla="*/ 69 h 78"/>
                <a:gd name="T52" fmla="*/ 5 w 60"/>
                <a:gd name="T53" fmla="*/ 58 h 78"/>
                <a:gd name="T54" fmla="*/ 21 w 60"/>
                <a:gd name="T55" fmla="*/ 8 h 78"/>
                <a:gd name="T56" fmla="*/ 55 w 60"/>
                <a:gd name="T57" fmla="*/ 19 h 78"/>
                <a:gd name="T58" fmla="*/ 39 w 60"/>
                <a:gd name="T5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78">
                  <a:moveTo>
                    <a:pt x="59" y="14"/>
                  </a:moveTo>
                  <a:cubicBezTo>
                    <a:pt x="58" y="11"/>
                    <a:pt x="56" y="9"/>
                    <a:pt x="53" y="8"/>
                  </a:cubicBezTo>
                  <a:cubicBezTo>
                    <a:pt x="30" y="0"/>
                    <a:pt x="30" y="0"/>
                    <a:pt x="30" y="0"/>
                  </a:cubicBezTo>
                  <a:cubicBezTo>
                    <a:pt x="27" y="0"/>
                    <a:pt x="23" y="0"/>
                    <a:pt x="21" y="2"/>
                  </a:cubicBezTo>
                  <a:cubicBezTo>
                    <a:pt x="18" y="3"/>
                    <a:pt x="16" y="6"/>
                    <a:pt x="15" y="9"/>
                  </a:cubicBezTo>
                  <a:cubicBezTo>
                    <a:pt x="1" y="55"/>
                    <a:pt x="1" y="55"/>
                    <a:pt x="1" y="55"/>
                  </a:cubicBezTo>
                  <a:cubicBezTo>
                    <a:pt x="0" y="58"/>
                    <a:pt x="0" y="61"/>
                    <a:pt x="1" y="63"/>
                  </a:cubicBezTo>
                  <a:cubicBezTo>
                    <a:pt x="2" y="66"/>
                    <a:pt x="5" y="69"/>
                    <a:pt x="8" y="70"/>
                  </a:cubicBezTo>
                  <a:cubicBezTo>
                    <a:pt x="30" y="77"/>
                    <a:pt x="30" y="77"/>
                    <a:pt x="30" y="77"/>
                  </a:cubicBezTo>
                  <a:cubicBezTo>
                    <a:pt x="33" y="78"/>
                    <a:pt x="37" y="77"/>
                    <a:pt x="40" y="76"/>
                  </a:cubicBezTo>
                  <a:cubicBezTo>
                    <a:pt x="42" y="74"/>
                    <a:pt x="44" y="72"/>
                    <a:pt x="45" y="69"/>
                  </a:cubicBezTo>
                  <a:cubicBezTo>
                    <a:pt x="59" y="23"/>
                    <a:pt x="59" y="23"/>
                    <a:pt x="59" y="23"/>
                  </a:cubicBezTo>
                  <a:cubicBezTo>
                    <a:pt x="60" y="20"/>
                    <a:pt x="60" y="17"/>
                    <a:pt x="59" y="14"/>
                  </a:cubicBezTo>
                  <a:close/>
                  <a:moveTo>
                    <a:pt x="33" y="6"/>
                  </a:moveTo>
                  <a:cubicBezTo>
                    <a:pt x="46" y="10"/>
                    <a:pt x="46" y="10"/>
                    <a:pt x="46" y="10"/>
                  </a:cubicBezTo>
                  <a:cubicBezTo>
                    <a:pt x="47" y="10"/>
                    <a:pt x="47" y="11"/>
                    <a:pt x="47" y="11"/>
                  </a:cubicBezTo>
                  <a:cubicBezTo>
                    <a:pt x="47" y="12"/>
                    <a:pt x="46" y="12"/>
                    <a:pt x="46" y="12"/>
                  </a:cubicBezTo>
                  <a:cubicBezTo>
                    <a:pt x="33" y="8"/>
                    <a:pt x="33" y="8"/>
                    <a:pt x="33" y="8"/>
                  </a:cubicBezTo>
                  <a:cubicBezTo>
                    <a:pt x="33" y="7"/>
                    <a:pt x="32" y="7"/>
                    <a:pt x="32" y="7"/>
                  </a:cubicBezTo>
                  <a:cubicBezTo>
                    <a:pt x="33" y="6"/>
                    <a:pt x="33" y="6"/>
                    <a:pt x="33" y="6"/>
                  </a:cubicBezTo>
                  <a:close/>
                  <a:moveTo>
                    <a:pt x="20" y="71"/>
                  </a:moveTo>
                  <a:cubicBezTo>
                    <a:pt x="18" y="71"/>
                    <a:pt x="18" y="69"/>
                    <a:pt x="18" y="68"/>
                  </a:cubicBezTo>
                  <a:cubicBezTo>
                    <a:pt x="18" y="66"/>
                    <a:pt x="20" y="66"/>
                    <a:pt x="21" y="66"/>
                  </a:cubicBezTo>
                  <a:cubicBezTo>
                    <a:pt x="23" y="66"/>
                    <a:pt x="23" y="68"/>
                    <a:pt x="23" y="69"/>
                  </a:cubicBezTo>
                  <a:cubicBezTo>
                    <a:pt x="23" y="71"/>
                    <a:pt x="21" y="71"/>
                    <a:pt x="20" y="71"/>
                  </a:cubicBezTo>
                  <a:close/>
                  <a:moveTo>
                    <a:pt x="39" y="69"/>
                  </a:moveTo>
                  <a:cubicBezTo>
                    <a:pt x="5" y="58"/>
                    <a:pt x="5" y="58"/>
                    <a:pt x="5" y="58"/>
                  </a:cubicBezTo>
                  <a:cubicBezTo>
                    <a:pt x="21" y="8"/>
                    <a:pt x="21" y="8"/>
                    <a:pt x="21" y="8"/>
                  </a:cubicBezTo>
                  <a:cubicBezTo>
                    <a:pt x="55" y="19"/>
                    <a:pt x="55" y="19"/>
                    <a:pt x="55" y="19"/>
                  </a:cubicBezTo>
                  <a:lnTo>
                    <a:pt x="39" y="69"/>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spTree>
    <p:extLst>
      <p:ext uri="{BB962C8B-B14F-4D97-AF65-F5344CB8AC3E}">
        <p14:creationId xmlns:p14="http://schemas.microsoft.com/office/powerpoint/2010/main" val="3177346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006" y="3063249"/>
            <a:ext cx="8549640" cy="1543685"/>
          </a:xfrm>
        </p:spPr>
        <p:txBody>
          <a:bodyPr/>
          <a:lstStyle/>
          <a:p>
            <a:pPr algn="ctr"/>
            <a:r>
              <a:rPr lang="en-US" dirty="0" smtClean="0"/>
              <a:t>Stakeholder Group Roles  and Responsibilities</a:t>
            </a:r>
            <a:endParaRPr lang="en-US" dirty="0"/>
          </a:p>
        </p:txBody>
      </p:sp>
    </p:spTree>
    <p:extLst>
      <p:ext uri="{BB962C8B-B14F-4D97-AF65-F5344CB8AC3E}">
        <p14:creationId xmlns:p14="http://schemas.microsoft.com/office/powerpoint/2010/main" val="1290751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Crash Characteristics </a:t>
            </a:r>
            <a:br>
              <a:rPr lang="en-US" dirty="0" smtClean="0"/>
            </a:br>
            <a:r>
              <a:rPr lang="en-US" dirty="0" smtClean="0"/>
              <a:t>2010–2015 Crashes</a:t>
            </a:r>
            <a:endParaRPr lang="en-US" dirty="0"/>
          </a:p>
        </p:txBody>
      </p:sp>
      <p:sp>
        <p:nvSpPr>
          <p:cNvPr id="4" name="Rounded Rectangle 3"/>
          <p:cNvSpPr/>
          <p:nvPr/>
        </p:nvSpPr>
        <p:spPr>
          <a:xfrm>
            <a:off x="3352800" y="2159000"/>
            <a:ext cx="3352800" cy="17272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4000" dirty="0"/>
              <a:t>Driver Behaviors</a:t>
            </a:r>
          </a:p>
        </p:txBody>
      </p:sp>
      <p:sp>
        <p:nvSpPr>
          <p:cNvPr id="5" name="Rounded Rectangle 4"/>
          <p:cNvSpPr/>
          <p:nvPr/>
        </p:nvSpPr>
        <p:spPr>
          <a:xfrm>
            <a:off x="5943600" y="4617712"/>
            <a:ext cx="3352800"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4000" dirty="0"/>
              <a:t>Crash Types</a:t>
            </a:r>
          </a:p>
        </p:txBody>
      </p:sp>
      <p:sp>
        <p:nvSpPr>
          <p:cNvPr id="6" name="Rounded Rectangle 5"/>
          <p:cNvSpPr/>
          <p:nvPr/>
        </p:nvSpPr>
        <p:spPr>
          <a:xfrm>
            <a:off x="762000" y="4627853"/>
            <a:ext cx="3352800" cy="17272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4000" dirty="0"/>
              <a:t>System Users</a:t>
            </a:r>
          </a:p>
        </p:txBody>
      </p:sp>
    </p:spTree>
    <p:extLst>
      <p:ext uri="{BB962C8B-B14F-4D97-AF65-F5344CB8AC3E}">
        <p14:creationId xmlns:p14="http://schemas.microsoft.com/office/powerpoint/2010/main" val="4920787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730" y="137201"/>
            <a:ext cx="9052560" cy="1295400"/>
          </a:xfrm>
        </p:spPr>
        <p:txBody>
          <a:bodyPr>
            <a:normAutofit/>
          </a:bodyPr>
          <a:lstStyle/>
          <a:p>
            <a:r>
              <a:rPr lang="en-US" dirty="0" smtClean="0"/>
              <a:t>Crash Types Considered</a:t>
            </a:r>
            <a:endParaRPr lang="en-US" dirty="0"/>
          </a:p>
        </p:txBody>
      </p:sp>
      <p:sp>
        <p:nvSpPr>
          <p:cNvPr id="4" name="Rounded Rectangle 3"/>
          <p:cNvSpPr/>
          <p:nvPr/>
        </p:nvSpPr>
        <p:spPr>
          <a:xfrm>
            <a:off x="2834664" y="1324626"/>
            <a:ext cx="4350828"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4000" dirty="0" smtClean="0"/>
              <a:t>Single Vehicle</a:t>
            </a:r>
          </a:p>
          <a:p>
            <a:r>
              <a:rPr lang="en-US" sz="4000" dirty="0" smtClean="0"/>
              <a:t>Run off Road</a:t>
            </a:r>
            <a:endParaRPr lang="en-US" sz="4000" dirty="0"/>
          </a:p>
        </p:txBody>
      </p:sp>
      <p:sp>
        <p:nvSpPr>
          <p:cNvPr id="5" name="Rounded Rectangle 4"/>
          <p:cNvSpPr/>
          <p:nvPr/>
        </p:nvSpPr>
        <p:spPr>
          <a:xfrm>
            <a:off x="5615940" y="3200400"/>
            <a:ext cx="3973068"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4000" dirty="0" smtClean="0"/>
              <a:t>Intersection</a:t>
            </a:r>
            <a:endParaRPr lang="en-US" sz="4000" dirty="0"/>
          </a:p>
        </p:txBody>
      </p:sp>
      <p:sp>
        <p:nvSpPr>
          <p:cNvPr id="6" name="Rounded Rectangle 5"/>
          <p:cNvSpPr/>
          <p:nvPr/>
        </p:nvSpPr>
        <p:spPr>
          <a:xfrm>
            <a:off x="5615940" y="5214534"/>
            <a:ext cx="3973068"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4000" dirty="0" smtClean="0"/>
              <a:t>Railroad</a:t>
            </a:r>
          </a:p>
          <a:p>
            <a:r>
              <a:rPr lang="en-US" sz="4000" dirty="0" smtClean="0"/>
              <a:t>Crossing</a:t>
            </a:r>
            <a:endParaRPr lang="en-US" sz="4000" dirty="0"/>
          </a:p>
        </p:txBody>
      </p:sp>
      <p:sp>
        <p:nvSpPr>
          <p:cNvPr id="7" name="Rounded Rectangle 6"/>
          <p:cNvSpPr/>
          <p:nvPr/>
        </p:nvSpPr>
        <p:spPr>
          <a:xfrm>
            <a:off x="350520" y="3212324"/>
            <a:ext cx="3947168"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4000" dirty="0" smtClean="0"/>
              <a:t>Head-on</a:t>
            </a:r>
            <a:endParaRPr lang="en-US" sz="4000" dirty="0"/>
          </a:p>
        </p:txBody>
      </p:sp>
      <p:sp>
        <p:nvSpPr>
          <p:cNvPr id="8" name="Rounded Rectangle 7"/>
          <p:cNvSpPr/>
          <p:nvPr/>
        </p:nvSpPr>
        <p:spPr>
          <a:xfrm>
            <a:off x="384826" y="5228591"/>
            <a:ext cx="3878556"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4000" dirty="0" smtClean="0"/>
              <a:t>Work</a:t>
            </a:r>
          </a:p>
          <a:p>
            <a:r>
              <a:rPr lang="en-US" sz="4000" dirty="0" smtClean="0"/>
              <a:t>Zone</a:t>
            </a:r>
            <a:endParaRPr lang="en-US" sz="4000" dirty="0"/>
          </a:p>
        </p:txBody>
      </p:sp>
      <p:grpSp>
        <p:nvGrpSpPr>
          <p:cNvPr id="9" name="Group 8"/>
          <p:cNvGrpSpPr/>
          <p:nvPr/>
        </p:nvGrpSpPr>
        <p:grpSpPr>
          <a:xfrm>
            <a:off x="5816656" y="1589178"/>
            <a:ext cx="942452" cy="1374581"/>
            <a:chOff x="79375" y="228600"/>
            <a:chExt cx="4648190" cy="6491288"/>
          </a:xfrm>
        </p:grpSpPr>
        <p:sp>
          <p:nvSpPr>
            <p:cNvPr id="10" name="Freeform 15"/>
            <p:cNvSpPr>
              <a:spLocks/>
            </p:cNvSpPr>
            <p:nvPr/>
          </p:nvSpPr>
          <p:spPr bwMode="auto">
            <a:xfrm>
              <a:off x="1891598" y="294608"/>
              <a:ext cx="2185988" cy="6288088"/>
            </a:xfrm>
            <a:custGeom>
              <a:avLst/>
              <a:gdLst>
                <a:gd name="T0" fmla="*/ 0 w 194"/>
                <a:gd name="T1" fmla="*/ 40 h 558"/>
                <a:gd name="T2" fmla="*/ 36 w 194"/>
                <a:gd name="T3" fmla="*/ 95 h 558"/>
                <a:gd name="T4" fmla="*/ 78 w 194"/>
                <a:gd name="T5" fmla="*/ 70 h 558"/>
                <a:gd name="T6" fmla="*/ 104 w 194"/>
                <a:gd name="T7" fmla="*/ 120 h 558"/>
                <a:gd name="T8" fmla="*/ 60 w 194"/>
                <a:gd name="T9" fmla="*/ 140 h 558"/>
                <a:gd name="T10" fmla="*/ 85 w 194"/>
                <a:gd name="T11" fmla="*/ 201 h 558"/>
                <a:gd name="T12" fmla="*/ 131 w 194"/>
                <a:gd name="T13" fmla="*/ 185 h 558"/>
                <a:gd name="T14" fmla="*/ 147 w 194"/>
                <a:gd name="T15" fmla="*/ 238 h 558"/>
                <a:gd name="T16" fmla="*/ 100 w 194"/>
                <a:gd name="T17" fmla="*/ 250 h 558"/>
                <a:gd name="T18" fmla="*/ 114 w 194"/>
                <a:gd name="T19" fmla="*/ 315 h 558"/>
                <a:gd name="T20" fmla="*/ 162 w 194"/>
                <a:gd name="T21" fmla="*/ 307 h 558"/>
                <a:gd name="T22" fmla="*/ 168 w 194"/>
                <a:gd name="T23" fmla="*/ 363 h 558"/>
                <a:gd name="T24" fmla="*/ 119 w 194"/>
                <a:gd name="T25" fmla="*/ 367 h 558"/>
                <a:gd name="T26" fmla="*/ 121 w 194"/>
                <a:gd name="T27" fmla="*/ 433 h 558"/>
                <a:gd name="T28" fmla="*/ 170 w 194"/>
                <a:gd name="T29" fmla="*/ 435 h 558"/>
                <a:gd name="T30" fmla="*/ 166 w 194"/>
                <a:gd name="T31" fmla="*/ 492 h 558"/>
                <a:gd name="T32" fmla="*/ 117 w 194"/>
                <a:gd name="T33" fmla="*/ 486 h 558"/>
                <a:gd name="T34" fmla="*/ 111 w 194"/>
                <a:gd name="T35" fmla="*/ 530 h 558"/>
                <a:gd name="T36" fmla="*/ 124 w 194"/>
                <a:gd name="T37" fmla="*/ 553 h 558"/>
                <a:gd name="T38" fmla="*/ 137 w 194"/>
                <a:gd name="T39" fmla="*/ 556 h 558"/>
                <a:gd name="T40" fmla="*/ 159 w 194"/>
                <a:gd name="T41" fmla="*/ 539 h 558"/>
                <a:gd name="T42" fmla="*/ 32 w 194"/>
                <a:gd name="T43" fmla="*/ 0 h 558"/>
                <a:gd name="T44" fmla="*/ 32 w 194"/>
                <a:gd name="T45" fmla="*/ 0 h 558"/>
                <a:gd name="T46" fmla="*/ 40 w 194"/>
                <a:gd name="T47" fmla="*/ 11 h 558"/>
                <a:gd name="T48" fmla="*/ 0 w 194"/>
                <a:gd name="T49" fmla="*/ 4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4" h="558">
                  <a:moveTo>
                    <a:pt x="0" y="40"/>
                  </a:moveTo>
                  <a:cubicBezTo>
                    <a:pt x="13" y="57"/>
                    <a:pt x="25" y="76"/>
                    <a:pt x="36" y="95"/>
                  </a:cubicBezTo>
                  <a:cubicBezTo>
                    <a:pt x="50" y="87"/>
                    <a:pt x="64" y="78"/>
                    <a:pt x="78" y="70"/>
                  </a:cubicBezTo>
                  <a:cubicBezTo>
                    <a:pt x="87" y="86"/>
                    <a:pt x="96" y="103"/>
                    <a:pt x="104" y="120"/>
                  </a:cubicBezTo>
                  <a:cubicBezTo>
                    <a:pt x="89" y="127"/>
                    <a:pt x="74" y="134"/>
                    <a:pt x="60" y="140"/>
                  </a:cubicBezTo>
                  <a:cubicBezTo>
                    <a:pt x="69" y="160"/>
                    <a:pt x="77" y="180"/>
                    <a:pt x="85" y="201"/>
                  </a:cubicBezTo>
                  <a:cubicBezTo>
                    <a:pt x="100" y="196"/>
                    <a:pt x="115" y="190"/>
                    <a:pt x="131" y="185"/>
                  </a:cubicBezTo>
                  <a:cubicBezTo>
                    <a:pt x="137" y="202"/>
                    <a:pt x="142" y="220"/>
                    <a:pt x="147" y="238"/>
                  </a:cubicBezTo>
                  <a:cubicBezTo>
                    <a:pt x="131" y="242"/>
                    <a:pt x="116" y="246"/>
                    <a:pt x="100" y="250"/>
                  </a:cubicBezTo>
                  <a:cubicBezTo>
                    <a:pt x="106" y="272"/>
                    <a:pt x="110" y="293"/>
                    <a:pt x="114" y="315"/>
                  </a:cubicBezTo>
                  <a:cubicBezTo>
                    <a:pt x="130" y="312"/>
                    <a:pt x="146" y="310"/>
                    <a:pt x="162" y="307"/>
                  </a:cubicBezTo>
                  <a:cubicBezTo>
                    <a:pt x="165" y="326"/>
                    <a:pt x="167" y="344"/>
                    <a:pt x="168" y="363"/>
                  </a:cubicBezTo>
                  <a:cubicBezTo>
                    <a:pt x="152" y="364"/>
                    <a:pt x="136" y="365"/>
                    <a:pt x="119" y="367"/>
                  </a:cubicBezTo>
                  <a:cubicBezTo>
                    <a:pt x="121" y="389"/>
                    <a:pt x="122" y="411"/>
                    <a:pt x="121" y="433"/>
                  </a:cubicBezTo>
                  <a:cubicBezTo>
                    <a:pt x="137" y="434"/>
                    <a:pt x="153" y="434"/>
                    <a:pt x="170" y="435"/>
                  </a:cubicBezTo>
                  <a:cubicBezTo>
                    <a:pt x="169" y="454"/>
                    <a:pt x="168" y="473"/>
                    <a:pt x="166" y="492"/>
                  </a:cubicBezTo>
                  <a:cubicBezTo>
                    <a:pt x="149" y="490"/>
                    <a:pt x="133" y="488"/>
                    <a:pt x="117" y="486"/>
                  </a:cubicBezTo>
                  <a:cubicBezTo>
                    <a:pt x="115" y="501"/>
                    <a:pt x="113" y="515"/>
                    <a:pt x="111" y="530"/>
                  </a:cubicBezTo>
                  <a:cubicBezTo>
                    <a:pt x="109" y="541"/>
                    <a:pt x="115" y="551"/>
                    <a:pt x="124" y="553"/>
                  </a:cubicBezTo>
                  <a:cubicBezTo>
                    <a:pt x="129" y="554"/>
                    <a:pt x="133" y="555"/>
                    <a:pt x="137" y="556"/>
                  </a:cubicBezTo>
                  <a:cubicBezTo>
                    <a:pt x="147" y="558"/>
                    <a:pt x="157" y="551"/>
                    <a:pt x="159" y="539"/>
                  </a:cubicBezTo>
                  <a:cubicBezTo>
                    <a:pt x="194" y="346"/>
                    <a:pt x="145" y="151"/>
                    <a:pt x="32" y="0"/>
                  </a:cubicBezTo>
                  <a:cubicBezTo>
                    <a:pt x="32" y="0"/>
                    <a:pt x="32" y="0"/>
                    <a:pt x="32" y="0"/>
                  </a:cubicBezTo>
                  <a:cubicBezTo>
                    <a:pt x="35" y="4"/>
                    <a:pt x="37" y="7"/>
                    <a:pt x="40" y="11"/>
                  </a:cubicBezTo>
                  <a:cubicBezTo>
                    <a:pt x="26" y="20"/>
                    <a:pt x="13" y="30"/>
                    <a:pt x="0" y="4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6"/>
            <p:cNvSpPr>
              <a:spLocks/>
            </p:cNvSpPr>
            <p:nvPr/>
          </p:nvSpPr>
          <p:spPr bwMode="auto">
            <a:xfrm>
              <a:off x="1576388" y="228600"/>
              <a:ext cx="766763" cy="450850"/>
            </a:xfrm>
            <a:custGeom>
              <a:avLst/>
              <a:gdLst>
                <a:gd name="T0" fmla="*/ 28 w 68"/>
                <a:gd name="T1" fmla="*/ 40 h 40"/>
                <a:gd name="T2" fmla="*/ 68 w 68"/>
                <a:gd name="T3" fmla="*/ 11 h 40"/>
                <a:gd name="T4" fmla="*/ 60 w 68"/>
                <a:gd name="T5" fmla="*/ 0 h 40"/>
                <a:gd name="T6" fmla="*/ 0 w 68"/>
                <a:gd name="T7" fmla="*/ 4 h 40"/>
                <a:gd name="T8" fmla="*/ 28 w 68"/>
                <a:gd name="T9" fmla="*/ 40 h 40"/>
                <a:gd name="T10" fmla="*/ 28 w 68"/>
                <a:gd name="T11" fmla="*/ 40 h 40"/>
              </a:gdLst>
              <a:ahLst/>
              <a:cxnLst>
                <a:cxn ang="0">
                  <a:pos x="T0" y="T1"/>
                </a:cxn>
                <a:cxn ang="0">
                  <a:pos x="T2" y="T3"/>
                </a:cxn>
                <a:cxn ang="0">
                  <a:pos x="T4" y="T5"/>
                </a:cxn>
                <a:cxn ang="0">
                  <a:pos x="T6" y="T7"/>
                </a:cxn>
                <a:cxn ang="0">
                  <a:pos x="T8" y="T9"/>
                </a:cxn>
                <a:cxn ang="0">
                  <a:pos x="T10" y="T11"/>
                </a:cxn>
              </a:cxnLst>
              <a:rect l="0" t="0" r="r" b="b"/>
              <a:pathLst>
                <a:path w="68" h="40">
                  <a:moveTo>
                    <a:pt x="28" y="40"/>
                  </a:moveTo>
                  <a:cubicBezTo>
                    <a:pt x="41" y="30"/>
                    <a:pt x="54" y="20"/>
                    <a:pt x="68" y="11"/>
                  </a:cubicBezTo>
                  <a:cubicBezTo>
                    <a:pt x="65" y="7"/>
                    <a:pt x="63" y="4"/>
                    <a:pt x="60" y="0"/>
                  </a:cubicBezTo>
                  <a:cubicBezTo>
                    <a:pt x="0" y="4"/>
                    <a:pt x="0" y="4"/>
                    <a:pt x="0" y="4"/>
                  </a:cubicBezTo>
                  <a:cubicBezTo>
                    <a:pt x="10" y="15"/>
                    <a:pt x="19" y="27"/>
                    <a:pt x="28" y="40"/>
                  </a:cubicBezTo>
                  <a:cubicBezTo>
                    <a:pt x="28" y="40"/>
                    <a:pt x="28" y="40"/>
                    <a:pt x="28"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7"/>
            <p:cNvSpPr>
              <a:spLocks/>
            </p:cNvSpPr>
            <p:nvPr/>
          </p:nvSpPr>
          <p:spPr bwMode="auto">
            <a:xfrm>
              <a:off x="2298700" y="1017588"/>
              <a:ext cx="765175" cy="800100"/>
            </a:xfrm>
            <a:custGeom>
              <a:avLst/>
              <a:gdLst>
                <a:gd name="T0" fmla="*/ 42 w 68"/>
                <a:gd name="T1" fmla="*/ 0 h 71"/>
                <a:gd name="T2" fmla="*/ 0 w 68"/>
                <a:gd name="T3" fmla="*/ 25 h 71"/>
                <a:gd name="T4" fmla="*/ 0 w 68"/>
                <a:gd name="T5" fmla="*/ 25 h 71"/>
                <a:gd name="T6" fmla="*/ 24 w 68"/>
                <a:gd name="T7" fmla="*/ 71 h 71"/>
                <a:gd name="T8" fmla="*/ 24 w 68"/>
                <a:gd name="T9" fmla="*/ 70 h 71"/>
                <a:gd name="T10" fmla="*/ 68 w 68"/>
                <a:gd name="T11" fmla="*/ 50 h 71"/>
                <a:gd name="T12" fmla="*/ 42 w 68"/>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68" h="71">
                  <a:moveTo>
                    <a:pt x="42" y="0"/>
                  </a:moveTo>
                  <a:cubicBezTo>
                    <a:pt x="28" y="8"/>
                    <a:pt x="14" y="17"/>
                    <a:pt x="0" y="25"/>
                  </a:cubicBezTo>
                  <a:cubicBezTo>
                    <a:pt x="0" y="25"/>
                    <a:pt x="0" y="25"/>
                    <a:pt x="0" y="25"/>
                  </a:cubicBezTo>
                  <a:cubicBezTo>
                    <a:pt x="8" y="40"/>
                    <a:pt x="16" y="55"/>
                    <a:pt x="24" y="71"/>
                  </a:cubicBezTo>
                  <a:cubicBezTo>
                    <a:pt x="24" y="71"/>
                    <a:pt x="24" y="70"/>
                    <a:pt x="24" y="70"/>
                  </a:cubicBezTo>
                  <a:cubicBezTo>
                    <a:pt x="38" y="64"/>
                    <a:pt x="53" y="57"/>
                    <a:pt x="68" y="50"/>
                  </a:cubicBezTo>
                  <a:cubicBezTo>
                    <a:pt x="60" y="33"/>
                    <a:pt x="51" y="16"/>
                    <a:pt x="4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8"/>
            <p:cNvSpPr>
              <a:spLocks/>
            </p:cNvSpPr>
            <p:nvPr/>
          </p:nvSpPr>
          <p:spPr bwMode="auto">
            <a:xfrm>
              <a:off x="2849562" y="2312989"/>
              <a:ext cx="698502" cy="744539"/>
            </a:xfrm>
            <a:custGeom>
              <a:avLst/>
              <a:gdLst>
                <a:gd name="T0" fmla="*/ 46 w 62"/>
                <a:gd name="T1" fmla="*/ 0 h 66"/>
                <a:gd name="T2" fmla="*/ 0 w 62"/>
                <a:gd name="T3" fmla="*/ 16 h 66"/>
                <a:gd name="T4" fmla="*/ 0 w 62"/>
                <a:gd name="T5" fmla="*/ 16 h 66"/>
                <a:gd name="T6" fmla="*/ 15 w 62"/>
                <a:gd name="T7" fmla="*/ 66 h 66"/>
                <a:gd name="T8" fmla="*/ 15 w 62"/>
                <a:gd name="T9" fmla="*/ 65 h 66"/>
                <a:gd name="T10" fmla="*/ 62 w 62"/>
                <a:gd name="T11" fmla="*/ 53 h 66"/>
                <a:gd name="T12" fmla="*/ 46 w 62"/>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62" h="66">
                  <a:moveTo>
                    <a:pt x="46" y="0"/>
                  </a:moveTo>
                  <a:cubicBezTo>
                    <a:pt x="30" y="5"/>
                    <a:pt x="15" y="11"/>
                    <a:pt x="0" y="16"/>
                  </a:cubicBezTo>
                  <a:cubicBezTo>
                    <a:pt x="0" y="16"/>
                    <a:pt x="0" y="16"/>
                    <a:pt x="0" y="16"/>
                  </a:cubicBezTo>
                  <a:cubicBezTo>
                    <a:pt x="5" y="32"/>
                    <a:pt x="10" y="49"/>
                    <a:pt x="15" y="66"/>
                  </a:cubicBezTo>
                  <a:cubicBezTo>
                    <a:pt x="15" y="65"/>
                    <a:pt x="15" y="65"/>
                    <a:pt x="15" y="65"/>
                  </a:cubicBezTo>
                  <a:cubicBezTo>
                    <a:pt x="31" y="61"/>
                    <a:pt x="46" y="57"/>
                    <a:pt x="62" y="53"/>
                  </a:cubicBezTo>
                  <a:cubicBezTo>
                    <a:pt x="57" y="35"/>
                    <a:pt x="52" y="17"/>
                    <a:pt x="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9"/>
            <p:cNvSpPr>
              <a:spLocks/>
            </p:cNvSpPr>
            <p:nvPr/>
          </p:nvSpPr>
          <p:spPr bwMode="auto">
            <a:xfrm>
              <a:off x="3165475" y="3687763"/>
              <a:ext cx="619125" cy="676275"/>
            </a:xfrm>
            <a:custGeom>
              <a:avLst/>
              <a:gdLst>
                <a:gd name="T0" fmla="*/ 49 w 55"/>
                <a:gd name="T1" fmla="*/ 0 h 60"/>
                <a:gd name="T2" fmla="*/ 1 w 55"/>
                <a:gd name="T3" fmla="*/ 8 h 60"/>
                <a:gd name="T4" fmla="*/ 0 w 55"/>
                <a:gd name="T5" fmla="*/ 8 h 60"/>
                <a:gd name="T6" fmla="*/ 6 w 55"/>
                <a:gd name="T7" fmla="*/ 60 h 60"/>
                <a:gd name="T8" fmla="*/ 6 w 55"/>
                <a:gd name="T9" fmla="*/ 60 h 60"/>
                <a:gd name="T10" fmla="*/ 55 w 55"/>
                <a:gd name="T11" fmla="*/ 56 h 60"/>
                <a:gd name="T12" fmla="*/ 49 w 55"/>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49" y="0"/>
                  </a:moveTo>
                  <a:cubicBezTo>
                    <a:pt x="33" y="3"/>
                    <a:pt x="17" y="5"/>
                    <a:pt x="1" y="8"/>
                  </a:cubicBezTo>
                  <a:cubicBezTo>
                    <a:pt x="0" y="8"/>
                    <a:pt x="0" y="8"/>
                    <a:pt x="0" y="8"/>
                  </a:cubicBezTo>
                  <a:cubicBezTo>
                    <a:pt x="3" y="25"/>
                    <a:pt x="5" y="42"/>
                    <a:pt x="6" y="60"/>
                  </a:cubicBezTo>
                  <a:cubicBezTo>
                    <a:pt x="6" y="60"/>
                    <a:pt x="6" y="60"/>
                    <a:pt x="6" y="60"/>
                  </a:cubicBezTo>
                  <a:cubicBezTo>
                    <a:pt x="23" y="58"/>
                    <a:pt x="39" y="57"/>
                    <a:pt x="55" y="56"/>
                  </a:cubicBezTo>
                  <a:cubicBezTo>
                    <a:pt x="54" y="37"/>
                    <a:pt x="52" y="19"/>
                    <a:pt x="4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0"/>
            <p:cNvSpPr>
              <a:spLocks/>
            </p:cNvSpPr>
            <p:nvPr/>
          </p:nvSpPr>
          <p:spPr bwMode="auto">
            <a:xfrm>
              <a:off x="3209925" y="5108575"/>
              <a:ext cx="598488" cy="665163"/>
            </a:xfrm>
            <a:custGeom>
              <a:avLst/>
              <a:gdLst>
                <a:gd name="T0" fmla="*/ 53 w 53"/>
                <a:gd name="T1" fmla="*/ 2 h 59"/>
                <a:gd name="T2" fmla="*/ 4 w 53"/>
                <a:gd name="T3" fmla="*/ 0 h 59"/>
                <a:gd name="T4" fmla="*/ 4 w 53"/>
                <a:gd name="T5" fmla="*/ 0 h 59"/>
                <a:gd name="T6" fmla="*/ 0 w 53"/>
                <a:gd name="T7" fmla="*/ 53 h 59"/>
                <a:gd name="T8" fmla="*/ 0 w 53"/>
                <a:gd name="T9" fmla="*/ 53 h 59"/>
                <a:gd name="T10" fmla="*/ 49 w 53"/>
                <a:gd name="T11" fmla="*/ 59 h 59"/>
                <a:gd name="T12" fmla="*/ 53 w 53"/>
                <a:gd name="T13" fmla="*/ 2 h 59"/>
              </a:gdLst>
              <a:ahLst/>
              <a:cxnLst>
                <a:cxn ang="0">
                  <a:pos x="T0" y="T1"/>
                </a:cxn>
                <a:cxn ang="0">
                  <a:pos x="T2" y="T3"/>
                </a:cxn>
                <a:cxn ang="0">
                  <a:pos x="T4" y="T5"/>
                </a:cxn>
                <a:cxn ang="0">
                  <a:pos x="T6" y="T7"/>
                </a:cxn>
                <a:cxn ang="0">
                  <a:pos x="T8" y="T9"/>
                </a:cxn>
                <a:cxn ang="0">
                  <a:pos x="T10" y="T11"/>
                </a:cxn>
                <a:cxn ang="0">
                  <a:pos x="T12" y="T13"/>
                </a:cxn>
              </a:cxnLst>
              <a:rect l="0" t="0" r="r" b="b"/>
              <a:pathLst>
                <a:path w="53" h="59">
                  <a:moveTo>
                    <a:pt x="53" y="2"/>
                  </a:moveTo>
                  <a:cubicBezTo>
                    <a:pt x="36" y="1"/>
                    <a:pt x="20" y="1"/>
                    <a:pt x="4" y="0"/>
                  </a:cubicBezTo>
                  <a:cubicBezTo>
                    <a:pt x="4" y="0"/>
                    <a:pt x="4" y="0"/>
                    <a:pt x="4" y="0"/>
                  </a:cubicBezTo>
                  <a:cubicBezTo>
                    <a:pt x="3" y="18"/>
                    <a:pt x="2" y="36"/>
                    <a:pt x="0" y="53"/>
                  </a:cubicBezTo>
                  <a:cubicBezTo>
                    <a:pt x="0" y="53"/>
                    <a:pt x="0" y="53"/>
                    <a:pt x="0" y="53"/>
                  </a:cubicBezTo>
                  <a:cubicBezTo>
                    <a:pt x="16" y="55"/>
                    <a:pt x="32" y="57"/>
                    <a:pt x="49" y="59"/>
                  </a:cubicBezTo>
                  <a:cubicBezTo>
                    <a:pt x="51" y="40"/>
                    <a:pt x="52" y="21"/>
                    <a:pt x="5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1"/>
            <p:cNvSpPr>
              <a:spLocks/>
            </p:cNvSpPr>
            <p:nvPr/>
          </p:nvSpPr>
          <p:spPr bwMode="auto">
            <a:xfrm>
              <a:off x="2188288" y="754722"/>
              <a:ext cx="2539277" cy="2927179"/>
            </a:xfrm>
            <a:custGeom>
              <a:avLst/>
              <a:gdLst>
                <a:gd name="T0" fmla="*/ 63 w 1774"/>
                <a:gd name="T1" fmla="*/ 732 h 2045"/>
                <a:gd name="T2" fmla="*/ 99 w 1774"/>
                <a:gd name="T3" fmla="*/ 1030 h 2045"/>
                <a:gd name="T4" fmla="*/ 496 w 1774"/>
                <a:gd name="T5" fmla="*/ 1577 h 2045"/>
                <a:gd name="T6" fmla="*/ 709 w 1774"/>
                <a:gd name="T7" fmla="*/ 1584 h 2045"/>
                <a:gd name="T8" fmla="*/ 1454 w 1774"/>
                <a:gd name="T9" fmla="*/ 2045 h 2045"/>
                <a:gd name="T10" fmla="*/ 731 w 1774"/>
                <a:gd name="T11" fmla="*/ 1392 h 2045"/>
                <a:gd name="T12" fmla="*/ 553 w 1774"/>
                <a:gd name="T13" fmla="*/ 1264 h 2045"/>
                <a:gd name="T14" fmla="*/ 1774 w 1774"/>
                <a:gd name="T15" fmla="*/ 1392 h 2045"/>
                <a:gd name="T16" fmla="*/ 1639 w 1774"/>
                <a:gd name="T17" fmla="*/ 1151 h 2045"/>
                <a:gd name="T18" fmla="*/ 787 w 1774"/>
                <a:gd name="T19" fmla="*/ 1108 h 2045"/>
                <a:gd name="T20" fmla="*/ 1476 w 1774"/>
                <a:gd name="T21" fmla="*/ 746 h 2045"/>
                <a:gd name="T22" fmla="*/ 709 w 1774"/>
                <a:gd name="T23" fmla="*/ 987 h 2045"/>
                <a:gd name="T24" fmla="*/ 887 w 1774"/>
                <a:gd name="T25" fmla="*/ 725 h 2045"/>
                <a:gd name="T26" fmla="*/ 574 w 1774"/>
                <a:gd name="T27" fmla="*/ 931 h 2045"/>
                <a:gd name="T28" fmla="*/ 454 w 1774"/>
                <a:gd name="T29" fmla="*/ 1037 h 2045"/>
                <a:gd name="T30" fmla="*/ 596 w 1774"/>
                <a:gd name="T31" fmla="*/ 469 h 2045"/>
                <a:gd name="T32" fmla="*/ 411 w 1774"/>
                <a:gd name="T33" fmla="*/ 845 h 2045"/>
                <a:gd name="T34" fmla="*/ 312 w 1774"/>
                <a:gd name="T35" fmla="*/ 0 h 2045"/>
                <a:gd name="T36" fmla="*/ 276 w 1774"/>
                <a:gd name="T37" fmla="*/ 810 h 2045"/>
                <a:gd name="T38" fmla="*/ 0 w 1774"/>
                <a:gd name="T39" fmla="*/ 327 h 2045"/>
                <a:gd name="T40" fmla="*/ 63 w 1774"/>
                <a:gd name="T41" fmla="*/ 732 h 2045"/>
                <a:gd name="connsiteX0" fmla="*/ 355 w 10000"/>
                <a:gd name="connsiteY0" fmla="*/ 3579 h 10000"/>
                <a:gd name="connsiteX1" fmla="*/ 558 w 10000"/>
                <a:gd name="connsiteY1" fmla="*/ 5037 h 10000"/>
                <a:gd name="connsiteX2" fmla="*/ 2796 w 10000"/>
                <a:gd name="connsiteY2" fmla="*/ 7711 h 10000"/>
                <a:gd name="connsiteX3" fmla="*/ 3997 w 10000"/>
                <a:gd name="connsiteY3" fmla="*/ 7746 h 10000"/>
                <a:gd name="connsiteX4" fmla="*/ 8196 w 10000"/>
                <a:gd name="connsiteY4" fmla="*/ 10000 h 10000"/>
                <a:gd name="connsiteX5" fmla="*/ 4121 w 10000"/>
                <a:gd name="connsiteY5" fmla="*/ 6807 h 10000"/>
                <a:gd name="connsiteX6" fmla="*/ 3117 w 10000"/>
                <a:gd name="connsiteY6" fmla="*/ 6181 h 10000"/>
                <a:gd name="connsiteX7" fmla="*/ 10000 w 10000"/>
                <a:gd name="connsiteY7" fmla="*/ 6807 h 10000"/>
                <a:gd name="connsiteX8" fmla="*/ 7097 w 10000"/>
                <a:gd name="connsiteY8" fmla="*/ 6107 h 10000"/>
                <a:gd name="connsiteX9" fmla="*/ 4436 w 10000"/>
                <a:gd name="connsiteY9" fmla="*/ 5418 h 10000"/>
                <a:gd name="connsiteX10" fmla="*/ 8320 w 10000"/>
                <a:gd name="connsiteY10" fmla="*/ 3648 h 10000"/>
                <a:gd name="connsiteX11" fmla="*/ 3997 w 10000"/>
                <a:gd name="connsiteY11" fmla="*/ 4826 h 10000"/>
                <a:gd name="connsiteX12" fmla="*/ 5000 w 10000"/>
                <a:gd name="connsiteY12" fmla="*/ 3545 h 10000"/>
                <a:gd name="connsiteX13" fmla="*/ 3236 w 10000"/>
                <a:gd name="connsiteY13" fmla="*/ 4553 h 10000"/>
                <a:gd name="connsiteX14" fmla="*/ 2559 w 10000"/>
                <a:gd name="connsiteY14" fmla="*/ 5071 h 10000"/>
                <a:gd name="connsiteX15" fmla="*/ 3360 w 10000"/>
                <a:gd name="connsiteY15" fmla="*/ 2293 h 10000"/>
                <a:gd name="connsiteX16" fmla="*/ 2317 w 10000"/>
                <a:gd name="connsiteY16" fmla="*/ 4132 h 10000"/>
                <a:gd name="connsiteX17" fmla="*/ 1759 w 10000"/>
                <a:gd name="connsiteY17" fmla="*/ 0 h 10000"/>
                <a:gd name="connsiteX18" fmla="*/ 1556 w 10000"/>
                <a:gd name="connsiteY18" fmla="*/ 3961 h 10000"/>
                <a:gd name="connsiteX19" fmla="*/ 0 w 10000"/>
                <a:gd name="connsiteY19" fmla="*/ 1599 h 10000"/>
                <a:gd name="connsiteX20" fmla="*/ 355 w 10000"/>
                <a:gd name="connsiteY20" fmla="*/ 357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0" h="10000">
                  <a:moveTo>
                    <a:pt x="355" y="3579"/>
                  </a:moveTo>
                  <a:cubicBezTo>
                    <a:pt x="423" y="4065"/>
                    <a:pt x="490" y="4551"/>
                    <a:pt x="558" y="5037"/>
                  </a:cubicBezTo>
                  <a:lnTo>
                    <a:pt x="2796" y="7711"/>
                  </a:lnTo>
                  <a:lnTo>
                    <a:pt x="3997" y="7746"/>
                  </a:lnTo>
                  <a:lnTo>
                    <a:pt x="8196" y="10000"/>
                  </a:lnTo>
                  <a:lnTo>
                    <a:pt x="4121" y="6807"/>
                  </a:lnTo>
                  <a:lnTo>
                    <a:pt x="3117" y="6181"/>
                  </a:lnTo>
                  <a:lnTo>
                    <a:pt x="10000" y="6807"/>
                  </a:lnTo>
                  <a:lnTo>
                    <a:pt x="7097" y="6107"/>
                  </a:lnTo>
                  <a:lnTo>
                    <a:pt x="4436" y="5418"/>
                  </a:lnTo>
                  <a:lnTo>
                    <a:pt x="8320" y="3648"/>
                  </a:lnTo>
                  <a:lnTo>
                    <a:pt x="3997" y="4826"/>
                  </a:lnTo>
                  <a:lnTo>
                    <a:pt x="5000" y="3545"/>
                  </a:lnTo>
                  <a:lnTo>
                    <a:pt x="3236" y="4553"/>
                  </a:lnTo>
                  <a:lnTo>
                    <a:pt x="2559" y="5071"/>
                  </a:lnTo>
                  <a:lnTo>
                    <a:pt x="3360" y="2293"/>
                  </a:lnTo>
                  <a:lnTo>
                    <a:pt x="2317" y="4132"/>
                  </a:lnTo>
                  <a:lnTo>
                    <a:pt x="1759" y="0"/>
                  </a:lnTo>
                  <a:cubicBezTo>
                    <a:pt x="1691" y="1320"/>
                    <a:pt x="1624" y="2641"/>
                    <a:pt x="1556" y="3961"/>
                  </a:cubicBezTo>
                  <a:lnTo>
                    <a:pt x="0" y="1599"/>
                  </a:lnTo>
                  <a:cubicBezTo>
                    <a:pt x="118" y="2259"/>
                    <a:pt x="237" y="2919"/>
                    <a:pt x="355" y="3579"/>
                  </a:cubicBezTo>
                  <a:close/>
                </a:path>
              </a:pathLst>
            </a:cu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3"/>
            <p:cNvSpPr>
              <a:spLocks noEditPoints="1"/>
            </p:cNvSpPr>
            <p:nvPr/>
          </p:nvSpPr>
          <p:spPr bwMode="auto">
            <a:xfrm>
              <a:off x="968376" y="1974850"/>
              <a:ext cx="2276477" cy="3301999"/>
            </a:xfrm>
            <a:custGeom>
              <a:avLst/>
              <a:gdLst>
                <a:gd name="T0" fmla="*/ 182 w 202"/>
                <a:gd name="T1" fmla="*/ 115 h 293"/>
                <a:gd name="T2" fmla="*/ 180 w 202"/>
                <a:gd name="T3" fmla="*/ 87 h 293"/>
                <a:gd name="T4" fmla="*/ 153 w 202"/>
                <a:gd name="T5" fmla="*/ 56 h 293"/>
                <a:gd name="T6" fmla="*/ 96 w 202"/>
                <a:gd name="T7" fmla="*/ 14 h 293"/>
                <a:gd name="T8" fmla="*/ 97 w 202"/>
                <a:gd name="T9" fmla="*/ 7 h 293"/>
                <a:gd name="T10" fmla="*/ 146 w 202"/>
                <a:gd name="T11" fmla="*/ 14 h 293"/>
                <a:gd name="T12" fmla="*/ 42 w 202"/>
                <a:gd name="T13" fmla="*/ 42 h 293"/>
                <a:gd name="T14" fmla="*/ 30 w 202"/>
                <a:gd name="T15" fmla="*/ 85 h 293"/>
                <a:gd name="T16" fmla="*/ 30 w 202"/>
                <a:gd name="T17" fmla="*/ 104 h 293"/>
                <a:gd name="T18" fmla="*/ 24 w 202"/>
                <a:gd name="T19" fmla="*/ 136 h 293"/>
                <a:gd name="T20" fmla="*/ 3 w 202"/>
                <a:gd name="T21" fmla="*/ 242 h 293"/>
                <a:gd name="T22" fmla="*/ 123 w 202"/>
                <a:gd name="T23" fmla="*/ 290 h 293"/>
                <a:gd name="T24" fmla="*/ 171 w 202"/>
                <a:gd name="T25" fmla="*/ 168 h 293"/>
                <a:gd name="T26" fmla="*/ 173 w 202"/>
                <a:gd name="T27" fmla="*/ 162 h 293"/>
                <a:gd name="T28" fmla="*/ 198 w 202"/>
                <a:gd name="T29" fmla="*/ 136 h 293"/>
                <a:gd name="T30" fmla="*/ 83 w 202"/>
                <a:gd name="T31" fmla="*/ 7 h 293"/>
                <a:gd name="T32" fmla="*/ 49 w 202"/>
                <a:gd name="T33" fmla="*/ 33 h 293"/>
                <a:gd name="T34" fmla="*/ 46 w 202"/>
                <a:gd name="T35" fmla="*/ 115 h 293"/>
                <a:gd name="T36" fmla="*/ 63 w 202"/>
                <a:gd name="T37" fmla="*/ 75 h 293"/>
                <a:gd name="T38" fmla="*/ 169 w 202"/>
                <a:gd name="T39" fmla="*/ 111 h 293"/>
                <a:gd name="T40" fmla="*/ 143 w 202"/>
                <a:gd name="T41" fmla="*/ 146 h 293"/>
                <a:gd name="T42" fmla="*/ 46 w 202"/>
                <a:gd name="T43" fmla="*/ 115 h 293"/>
                <a:gd name="T44" fmla="*/ 39 w 202"/>
                <a:gd name="T45" fmla="*/ 97 h 293"/>
                <a:gd name="T46" fmla="*/ 40 w 202"/>
                <a:gd name="T47" fmla="*/ 137 h 293"/>
                <a:gd name="T48" fmla="*/ 25 w 202"/>
                <a:gd name="T49" fmla="*/ 161 h 293"/>
                <a:gd name="T50" fmla="*/ 15 w 202"/>
                <a:gd name="T51" fmla="*/ 234 h 293"/>
                <a:gd name="T52" fmla="*/ 23 w 202"/>
                <a:gd name="T53" fmla="*/ 170 h 293"/>
                <a:gd name="T54" fmla="*/ 24 w 202"/>
                <a:gd name="T55" fmla="*/ 221 h 293"/>
                <a:gd name="T56" fmla="*/ 15 w 202"/>
                <a:gd name="T57" fmla="*/ 234 h 293"/>
                <a:gd name="T58" fmla="*/ 136 w 202"/>
                <a:gd name="T59" fmla="*/ 270 h 293"/>
                <a:gd name="T60" fmla="*/ 23 w 202"/>
                <a:gd name="T61" fmla="*/ 257 h 293"/>
                <a:gd name="T62" fmla="*/ 20 w 202"/>
                <a:gd name="T63" fmla="*/ 239 h 293"/>
                <a:gd name="T64" fmla="*/ 30 w 202"/>
                <a:gd name="T65" fmla="*/ 239 h 293"/>
                <a:gd name="T66" fmla="*/ 135 w 202"/>
                <a:gd name="T67" fmla="*/ 258 h 293"/>
                <a:gd name="T68" fmla="*/ 148 w 202"/>
                <a:gd name="T69" fmla="*/ 258 h 293"/>
                <a:gd name="T70" fmla="*/ 142 w 202"/>
                <a:gd name="T71" fmla="*/ 258 h 293"/>
                <a:gd name="T72" fmla="*/ 150 w 202"/>
                <a:gd name="T73" fmla="*/ 195 h 293"/>
                <a:gd name="T74" fmla="*/ 148 w 202"/>
                <a:gd name="T75" fmla="*/ 258 h 293"/>
                <a:gd name="T76" fmla="*/ 162 w 202"/>
                <a:gd name="T77" fmla="*/ 188 h 293"/>
                <a:gd name="T78" fmla="*/ 157 w 202"/>
                <a:gd name="T79" fmla="*/ 160 h 293"/>
                <a:gd name="T80" fmla="*/ 172 w 202"/>
                <a:gd name="T81" fmla="*/ 124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 h="293">
                  <a:moveTo>
                    <a:pt x="186" y="116"/>
                  </a:moveTo>
                  <a:cubicBezTo>
                    <a:pt x="185" y="116"/>
                    <a:pt x="183" y="115"/>
                    <a:pt x="182" y="115"/>
                  </a:cubicBezTo>
                  <a:cubicBezTo>
                    <a:pt x="186" y="96"/>
                    <a:pt x="186" y="96"/>
                    <a:pt x="186" y="96"/>
                  </a:cubicBezTo>
                  <a:cubicBezTo>
                    <a:pt x="180" y="87"/>
                    <a:pt x="180" y="87"/>
                    <a:pt x="180" y="87"/>
                  </a:cubicBezTo>
                  <a:cubicBezTo>
                    <a:pt x="180" y="87"/>
                    <a:pt x="172" y="77"/>
                    <a:pt x="169" y="72"/>
                  </a:cubicBezTo>
                  <a:cubicBezTo>
                    <a:pt x="167" y="67"/>
                    <a:pt x="159" y="65"/>
                    <a:pt x="153" y="56"/>
                  </a:cubicBezTo>
                  <a:cubicBezTo>
                    <a:pt x="147" y="48"/>
                    <a:pt x="144" y="38"/>
                    <a:pt x="145" y="24"/>
                  </a:cubicBezTo>
                  <a:cubicBezTo>
                    <a:pt x="96" y="14"/>
                    <a:pt x="96" y="14"/>
                    <a:pt x="96" y="14"/>
                  </a:cubicBezTo>
                  <a:cubicBezTo>
                    <a:pt x="91" y="13"/>
                    <a:pt x="88" y="11"/>
                    <a:pt x="89" y="9"/>
                  </a:cubicBezTo>
                  <a:cubicBezTo>
                    <a:pt x="89" y="7"/>
                    <a:pt x="93" y="6"/>
                    <a:pt x="97" y="7"/>
                  </a:cubicBezTo>
                  <a:cubicBezTo>
                    <a:pt x="146" y="16"/>
                    <a:pt x="146" y="16"/>
                    <a:pt x="146" y="16"/>
                  </a:cubicBezTo>
                  <a:cubicBezTo>
                    <a:pt x="146" y="16"/>
                    <a:pt x="146" y="15"/>
                    <a:pt x="146" y="14"/>
                  </a:cubicBezTo>
                  <a:cubicBezTo>
                    <a:pt x="99" y="5"/>
                    <a:pt x="99" y="5"/>
                    <a:pt x="99" y="5"/>
                  </a:cubicBezTo>
                  <a:cubicBezTo>
                    <a:pt x="73" y="0"/>
                    <a:pt x="48" y="17"/>
                    <a:pt x="42" y="42"/>
                  </a:cubicBezTo>
                  <a:cubicBezTo>
                    <a:pt x="34" y="85"/>
                    <a:pt x="34" y="85"/>
                    <a:pt x="34" y="85"/>
                  </a:cubicBezTo>
                  <a:cubicBezTo>
                    <a:pt x="33" y="85"/>
                    <a:pt x="31" y="85"/>
                    <a:pt x="30" y="85"/>
                  </a:cubicBezTo>
                  <a:cubicBezTo>
                    <a:pt x="15" y="86"/>
                    <a:pt x="8" y="95"/>
                    <a:pt x="11" y="99"/>
                  </a:cubicBezTo>
                  <a:cubicBezTo>
                    <a:pt x="14" y="103"/>
                    <a:pt x="22" y="104"/>
                    <a:pt x="30" y="104"/>
                  </a:cubicBezTo>
                  <a:cubicBezTo>
                    <a:pt x="25" y="133"/>
                    <a:pt x="25" y="133"/>
                    <a:pt x="25" y="133"/>
                  </a:cubicBezTo>
                  <a:cubicBezTo>
                    <a:pt x="24" y="134"/>
                    <a:pt x="24" y="135"/>
                    <a:pt x="24" y="136"/>
                  </a:cubicBezTo>
                  <a:cubicBezTo>
                    <a:pt x="24" y="137"/>
                    <a:pt x="24" y="138"/>
                    <a:pt x="23" y="139"/>
                  </a:cubicBezTo>
                  <a:cubicBezTo>
                    <a:pt x="3" y="242"/>
                    <a:pt x="3" y="242"/>
                    <a:pt x="3" y="242"/>
                  </a:cubicBezTo>
                  <a:cubicBezTo>
                    <a:pt x="0" y="255"/>
                    <a:pt x="9" y="268"/>
                    <a:pt x="22" y="270"/>
                  </a:cubicBezTo>
                  <a:cubicBezTo>
                    <a:pt x="123" y="290"/>
                    <a:pt x="123" y="290"/>
                    <a:pt x="123" y="290"/>
                  </a:cubicBezTo>
                  <a:cubicBezTo>
                    <a:pt x="136" y="293"/>
                    <a:pt x="148" y="284"/>
                    <a:pt x="151" y="271"/>
                  </a:cubicBezTo>
                  <a:cubicBezTo>
                    <a:pt x="171" y="168"/>
                    <a:pt x="171" y="168"/>
                    <a:pt x="171" y="168"/>
                  </a:cubicBezTo>
                  <a:cubicBezTo>
                    <a:pt x="172" y="167"/>
                    <a:pt x="172" y="166"/>
                    <a:pt x="172" y="165"/>
                  </a:cubicBezTo>
                  <a:cubicBezTo>
                    <a:pt x="172" y="164"/>
                    <a:pt x="172" y="163"/>
                    <a:pt x="173" y="162"/>
                  </a:cubicBezTo>
                  <a:cubicBezTo>
                    <a:pt x="178" y="133"/>
                    <a:pt x="178" y="133"/>
                    <a:pt x="178" y="133"/>
                  </a:cubicBezTo>
                  <a:cubicBezTo>
                    <a:pt x="187" y="136"/>
                    <a:pt x="193" y="139"/>
                    <a:pt x="198" y="136"/>
                  </a:cubicBezTo>
                  <a:cubicBezTo>
                    <a:pt x="202" y="134"/>
                    <a:pt x="199" y="122"/>
                    <a:pt x="186" y="116"/>
                  </a:cubicBezTo>
                  <a:close/>
                  <a:moveTo>
                    <a:pt x="83" y="7"/>
                  </a:moveTo>
                  <a:cubicBezTo>
                    <a:pt x="86" y="14"/>
                    <a:pt x="83" y="23"/>
                    <a:pt x="75" y="30"/>
                  </a:cubicBezTo>
                  <a:cubicBezTo>
                    <a:pt x="67" y="38"/>
                    <a:pt x="55" y="39"/>
                    <a:pt x="49" y="33"/>
                  </a:cubicBezTo>
                  <a:cubicBezTo>
                    <a:pt x="55" y="19"/>
                    <a:pt x="68" y="9"/>
                    <a:pt x="83" y="7"/>
                  </a:cubicBezTo>
                  <a:close/>
                  <a:moveTo>
                    <a:pt x="46" y="115"/>
                  </a:moveTo>
                  <a:cubicBezTo>
                    <a:pt x="47" y="106"/>
                    <a:pt x="47" y="96"/>
                    <a:pt x="48" y="87"/>
                  </a:cubicBezTo>
                  <a:cubicBezTo>
                    <a:pt x="48" y="80"/>
                    <a:pt x="55" y="74"/>
                    <a:pt x="63" y="75"/>
                  </a:cubicBezTo>
                  <a:cubicBezTo>
                    <a:pt x="96" y="78"/>
                    <a:pt x="128" y="84"/>
                    <a:pt x="159" y="94"/>
                  </a:cubicBezTo>
                  <a:cubicBezTo>
                    <a:pt x="167" y="97"/>
                    <a:pt x="171" y="104"/>
                    <a:pt x="169" y="111"/>
                  </a:cubicBezTo>
                  <a:cubicBezTo>
                    <a:pt x="166" y="120"/>
                    <a:pt x="163" y="129"/>
                    <a:pt x="160" y="137"/>
                  </a:cubicBezTo>
                  <a:cubicBezTo>
                    <a:pt x="157" y="144"/>
                    <a:pt x="150" y="148"/>
                    <a:pt x="143" y="146"/>
                  </a:cubicBezTo>
                  <a:cubicBezTo>
                    <a:pt x="115" y="137"/>
                    <a:pt x="87" y="131"/>
                    <a:pt x="59" y="129"/>
                  </a:cubicBezTo>
                  <a:cubicBezTo>
                    <a:pt x="51" y="128"/>
                    <a:pt x="46" y="122"/>
                    <a:pt x="46" y="115"/>
                  </a:cubicBezTo>
                  <a:close/>
                  <a:moveTo>
                    <a:pt x="37" y="97"/>
                  </a:moveTo>
                  <a:cubicBezTo>
                    <a:pt x="38" y="93"/>
                    <a:pt x="39" y="93"/>
                    <a:pt x="39" y="97"/>
                  </a:cubicBezTo>
                  <a:cubicBezTo>
                    <a:pt x="41" y="121"/>
                    <a:pt x="41" y="121"/>
                    <a:pt x="41" y="121"/>
                  </a:cubicBezTo>
                  <a:cubicBezTo>
                    <a:pt x="41" y="126"/>
                    <a:pt x="41" y="133"/>
                    <a:pt x="40" y="137"/>
                  </a:cubicBezTo>
                  <a:cubicBezTo>
                    <a:pt x="35" y="163"/>
                    <a:pt x="35" y="163"/>
                    <a:pt x="35" y="163"/>
                  </a:cubicBezTo>
                  <a:cubicBezTo>
                    <a:pt x="25" y="161"/>
                    <a:pt x="25" y="161"/>
                    <a:pt x="25" y="161"/>
                  </a:cubicBezTo>
                  <a:lnTo>
                    <a:pt x="37" y="97"/>
                  </a:lnTo>
                  <a:close/>
                  <a:moveTo>
                    <a:pt x="15" y="234"/>
                  </a:moveTo>
                  <a:cubicBezTo>
                    <a:pt x="12" y="237"/>
                    <a:pt x="10" y="235"/>
                    <a:pt x="11" y="231"/>
                  </a:cubicBezTo>
                  <a:cubicBezTo>
                    <a:pt x="23" y="170"/>
                    <a:pt x="23" y="170"/>
                    <a:pt x="23" y="170"/>
                  </a:cubicBezTo>
                  <a:cubicBezTo>
                    <a:pt x="33" y="172"/>
                    <a:pt x="33" y="172"/>
                    <a:pt x="33" y="172"/>
                  </a:cubicBezTo>
                  <a:cubicBezTo>
                    <a:pt x="24" y="221"/>
                    <a:pt x="24" y="221"/>
                    <a:pt x="24" y="221"/>
                  </a:cubicBezTo>
                  <a:cubicBezTo>
                    <a:pt x="23" y="225"/>
                    <a:pt x="19" y="231"/>
                    <a:pt x="16" y="233"/>
                  </a:cubicBezTo>
                  <a:lnTo>
                    <a:pt x="15" y="234"/>
                  </a:lnTo>
                  <a:close/>
                  <a:moveTo>
                    <a:pt x="136" y="262"/>
                  </a:moveTo>
                  <a:cubicBezTo>
                    <a:pt x="136" y="264"/>
                    <a:pt x="136" y="267"/>
                    <a:pt x="136" y="270"/>
                  </a:cubicBezTo>
                  <a:cubicBezTo>
                    <a:pt x="135" y="274"/>
                    <a:pt x="131" y="278"/>
                    <a:pt x="127" y="277"/>
                  </a:cubicBezTo>
                  <a:cubicBezTo>
                    <a:pt x="91" y="275"/>
                    <a:pt x="57" y="268"/>
                    <a:pt x="23" y="257"/>
                  </a:cubicBezTo>
                  <a:cubicBezTo>
                    <a:pt x="19" y="255"/>
                    <a:pt x="16" y="251"/>
                    <a:pt x="18" y="247"/>
                  </a:cubicBezTo>
                  <a:cubicBezTo>
                    <a:pt x="19" y="244"/>
                    <a:pt x="20" y="241"/>
                    <a:pt x="20" y="239"/>
                  </a:cubicBezTo>
                  <a:cubicBezTo>
                    <a:pt x="21" y="237"/>
                    <a:pt x="22" y="236"/>
                    <a:pt x="23" y="235"/>
                  </a:cubicBezTo>
                  <a:cubicBezTo>
                    <a:pt x="24" y="237"/>
                    <a:pt x="26" y="239"/>
                    <a:pt x="30" y="239"/>
                  </a:cubicBezTo>
                  <a:cubicBezTo>
                    <a:pt x="128" y="259"/>
                    <a:pt x="128" y="259"/>
                    <a:pt x="128" y="259"/>
                  </a:cubicBezTo>
                  <a:cubicBezTo>
                    <a:pt x="131" y="259"/>
                    <a:pt x="134" y="259"/>
                    <a:pt x="135" y="258"/>
                  </a:cubicBezTo>
                  <a:cubicBezTo>
                    <a:pt x="136" y="259"/>
                    <a:pt x="136" y="260"/>
                    <a:pt x="136" y="262"/>
                  </a:cubicBezTo>
                  <a:close/>
                  <a:moveTo>
                    <a:pt x="148" y="258"/>
                  </a:moveTo>
                  <a:cubicBezTo>
                    <a:pt x="147" y="263"/>
                    <a:pt x="145" y="263"/>
                    <a:pt x="143" y="259"/>
                  </a:cubicBezTo>
                  <a:cubicBezTo>
                    <a:pt x="142" y="258"/>
                    <a:pt x="142" y="258"/>
                    <a:pt x="142" y="258"/>
                  </a:cubicBezTo>
                  <a:cubicBezTo>
                    <a:pt x="140" y="255"/>
                    <a:pt x="139" y="248"/>
                    <a:pt x="140" y="244"/>
                  </a:cubicBezTo>
                  <a:cubicBezTo>
                    <a:pt x="150" y="195"/>
                    <a:pt x="150" y="195"/>
                    <a:pt x="150" y="195"/>
                  </a:cubicBezTo>
                  <a:cubicBezTo>
                    <a:pt x="160" y="197"/>
                    <a:pt x="160" y="197"/>
                    <a:pt x="160" y="197"/>
                  </a:cubicBezTo>
                  <a:lnTo>
                    <a:pt x="148" y="258"/>
                  </a:lnTo>
                  <a:close/>
                  <a:moveTo>
                    <a:pt x="174" y="124"/>
                  </a:moveTo>
                  <a:cubicBezTo>
                    <a:pt x="162" y="188"/>
                    <a:pt x="162" y="188"/>
                    <a:pt x="162" y="188"/>
                  </a:cubicBezTo>
                  <a:cubicBezTo>
                    <a:pt x="152" y="186"/>
                    <a:pt x="152" y="186"/>
                    <a:pt x="152" y="186"/>
                  </a:cubicBezTo>
                  <a:cubicBezTo>
                    <a:pt x="157" y="160"/>
                    <a:pt x="157" y="160"/>
                    <a:pt x="157" y="160"/>
                  </a:cubicBezTo>
                  <a:cubicBezTo>
                    <a:pt x="158" y="156"/>
                    <a:pt x="160" y="149"/>
                    <a:pt x="162" y="145"/>
                  </a:cubicBezTo>
                  <a:cubicBezTo>
                    <a:pt x="172" y="124"/>
                    <a:pt x="172" y="124"/>
                    <a:pt x="172" y="124"/>
                  </a:cubicBezTo>
                  <a:cubicBezTo>
                    <a:pt x="174" y="120"/>
                    <a:pt x="175" y="120"/>
                    <a:pt x="174" y="124"/>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4"/>
            <p:cNvSpPr>
              <a:spLocks/>
            </p:cNvSpPr>
            <p:nvPr/>
          </p:nvSpPr>
          <p:spPr bwMode="auto">
            <a:xfrm>
              <a:off x="1487488" y="2809875"/>
              <a:ext cx="1408113" cy="833438"/>
            </a:xfrm>
            <a:custGeom>
              <a:avLst/>
              <a:gdLst>
                <a:gd name="T0" fmla="*/ 13 w 125"/>
                <a:gd name="T1" fmla="*/ 55 h 74"/>
                <a:gd name="T2" fmla="*/ 97 w 125"/>
                <a:gd name="T3" fmla="*/ 72 h 74"/>
                <a:gd name="T4" fmla="*/ 114 w 125"/>
                <a:gd name="T5" fmla="*/ 63 h 74"/>
                <a:gd name="T6" fmla="*/ 123 w 125"/>
                <a:gd name="T7" fmla="*/ 37 h 74"/>
                <a:gd name="T8" fmla="*/ 113 w 125"/>
                <a:gd name="T9" fmla="*/ 20 h 74"/>
                <a:gd name="T10" fmla="*/ 17 w 125"/>
                <a:gd name="T11" fmla="*/ 1 h 74"/>
                <a:gd name="T12" fmla="*/ 2 w 125"/>
                <a:gd name="T13" fmla="*/ 13 h 74"/>
                <a:gd name="T14" fmla="*/ 0 w 125"/>
                <a:gd name="T15" fmla="*/ 41 h 74"/>
                <a:gd name="T16" fmla="*/ 13 w 125"/>
                <a:gd name="T1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74">
                  <a:moveTo>
                    <a:pt x="13" y="55"/>
                  </a:moveTo>
                  <a:cubicBezTo>
                    <a:pt x="41" y="57"/>
                    <a:pt x="69" y="63"/>
                    <a:pt x="97" y="72"/>
                  </a:cubicBezTo>
                  <a:cubicBezTo>
                    <a:pt x="104" y="74"/>
                    <a:pt x="111" y="70"/>
                    <a:pt x="114" y="63"/>
                  </a:cubicBezTo>
                  <a:cubicBezTo>
                    <a:pt x="117" y="55"/>
                    <a:pt x="120" y="46"/>
                    <a:pt x="123" y="37"/>
                  </a:cubicBezTo>
                  <a:cubicBezTo>
                    <a:pt x="125" y="30"/>
                    <a:pt x="121" y="23"/>
                    <a:pt x="113" y="20"/>
                  </a:cubicBezTo>
                  <a:cubicBezTo>
                    <a:pt x="82" y="10"/>
                    <a:pt x="50" y="4"/>
                    <a:pt x="17" y="1"/>
                  </a:cubicBezTo>
                  <a:cubicBezTo>
                    <a:pt x="9" y="0"/>
                    <a:pt x="2" y="6"/>
                    <a:pt x="2" y="13"/>
                  </a:cubicBezTo>
                  <a:cubicBezTo>
                    <a:pt x="1" y="22"/>
                    <a:pt x="1" y="32"/>
                    <a:pt x="0" y="41"/>
                  </a:cubicBezTo>
                  <a:cubicBezTo>
                    <a:pt x="0" y="48"/>
                    <a:pt x="5" y="54"/>
                    <a:pt x="13"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5"/>
            <p:cNvSpPr>
              <a:spLocks/>
            </p:cNvSpPr>
            <p:nvPr/>
          </p:nvSpPr>
          <p:spPr bwMode="auto">
            <a:xfrm>
              <a:off x="1149350" y="4624388"/>
              <a:ext cx="1350963" cy="484188"/>
            </a:xfrm>
            <a:custGeom>
              <a:avLst/>
              <a:gdLst>
                <a:gd name="T0" fmla="*/ 112 w 120"/>
                <a:gd name="T1" fmla="*/ 24 h 43"/>
                <a:gd name="T2" fmla="*/ 14 w 120"/>
                <a:gd name="T3" fmla="*/ 4 h 43"/>
                <a:gd name="T4" fmla="*/ 7 w 120"/>
                <a:gd name="T5" fmla="*/ 0 h 43"/>
                <a:gd name="T6" fmla="*/ 4 w 120"/>
                <a:gd name="T7" fmla="*/ 4 h 43"/>
                <a:gd name="T8" fmla="*/ 2 w 120"/>
                <a:gd name="T9" fmla="*/ 12 h 43"/>
                <a:gd name="T10" fmla="*/ 7 w 120"/>
                <a:gd name="T11" fmla="*/ 22 h 43"/>
                <a:gd name="T12" fmla="*/ 111 w 120"/>
                <a:gd name="T13" fmla="*/ 42 h 43"/>
                <a:gd name="T14" fmla="*/ 120 w 120"/>
                <a:gd name="T15" fmla="*/ 35 h 43"/>
                <a:gd name="T16" fmla="*/ 120 w 120"/>
                <a:gd name="T17" fmla="*/ 27 h 43"/>
                <a:gd name="T18" fmla="*/ 119 w 120"/>
                <a:gd name="T19" fmla="*/ 23 h 43"/>
                <a:gd name="T20" fmla="*/ 112 w 120"/>
                <a:gd name="T21" fmla="*/ 2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3">
                  <a:moveTo>
                    <a:pt x="112" y="24"/>
                  </a:moveTo>
                  <a:cubicBezTo>
                    <a:pt x="14" y="4"/>
                    <a:pt x="14" y="4"/>
                    <a:pt x="14" y="4"/>
                  </a:cubicBezTo>
                  <a:cubicBezTo>
                    <a:pt x="10" y="4"/>
                    <a:pt x="8" y="2"/>
                    <a:pt x="7" y="0"/>
                  </a:cubicBezTo>
                  <a:cubicBezTo>
                    <a:pt x="6" y="1"/>
                    <a:pt x="5" y="2"/>
                    <a:pt x="4" y="4"/>
                  </a:cubicBezTo>
                  <a:cubicBezTo>
                    <a:pt x="4" y="6"/>
                    <a:pt x="3" y="9"/>
                    <a:pt x="2" y="12"/>
                  </a:cubicBezTo>
                  <a:cubicBezTo>
                    <a:pt x="0" y="16"/>
                    <a:pt x="3" y="20"/>
                    <a:pt x="7" y="22"/>
                  </a:cubicBezTo>
                  <a:cubicBezTo>
                    <a:pt x="41" y="33"/>
                    <a:pt x="75" y="40"/>
                    <a:pt x="111" y="42"/>
                  </a:cubicBezTo>
                  <a:cubicBezTo>
                    <a:pt x="115" y="43"/>
                    <a:pt x="119" y="39"/>
                    <a:pt x="120" y="35"/>
                  </a:cubicBezTo>
                  <a:cubicBezTo>
                    <a:pt x="120" y="32"/>
                    <a:pt x="120" y="29"/>
                    <a:pt x="120" y="27"/>
                  </a:cubicBezTo>
                  <a:cubicBezTo>
                    <a:pt x="120" y="25"/>
                    <a:pt x="120" y="24"/>
                    <a:pt x="119" y="23"/>
                  </a:cubicBezTo>
                  <a:cubicBezTo>
                    <a:pt x="118" y="24"/>
                    <a:pt x="115" y="24"/>
                    <a:pt x="112"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auto">
            <a:xfrm>
              <a:off x="1960563" y="2043113"/>
              <a:ext cx="652463" cy="203200"/>
            </a:xfrm>
            <a:custGeom>
              <a:avLst/>
              <a:gdLst>
                <a:gd name="T0" fmla="*/ 58 w 58"/>
                <a:gd name="T1" fmla="*/ 10 h 18"/>
                <a:gd name="T2" fmla="*/ 9 w 58"/>
                <a:gd name="T3" fmla="*/ 1 h 18"/>
                <a:gd name="T4" fmla="*/ 1 w 58"/>
                <a:gd name="T5" fmla="*/ 3 h 18"/>
                <a:gd name="T6" fmla="*/ 8 w 58"/>
                <a:gd name="T7" fmla="*/ 8 h 18"/>
                <a:gd name="T8" fmla="*/ 57 w 58"/>
                <a:gd name="T9" fmla="*/ 18 h 18"/>
                <a:gd name="T10" fmla="*/ 57 w 58"/>
                <a:gd name="T11" fmla="*/ 17 h 18"/>
                <a:gd name="T12" fmla="*/ 58 w 58"/>
                <a:gd name="T13" fmla="*/ 10 h 18"/>
              </a:gdLst>
              <a:ahLst/>
              <a:cxnLst>
                <a:cxn ang="0">
                  <a:pos x="T0" y="T1"/>
                </a:cxn>
                <a:cxn ang="0">
                  <a:pos x="T2" y="T3"/>
                </a:cxn>
                <a:cxn ang="0">
                  <a:pos x="T4" y="T5"/>
                </a:cxn>
                <a:cxn ang="0">
                  <a:pos x="T6" y="T7"/>
                </a:cxn>
                <a:cxn ang="0">
                  <a:pos x="T8" y="T9"/>
                </a:cxn>
                <a:cxn ang="0">
                  <a:pos x="T10" y="T11"/>
                </a:cxn>
                <a:cxn ang="0">
                  <a:pos x="T12" y="T13"/>
                </a:cxn>
              </a:cxnLst>
              <a:rect l="0" t="0" r="r" b="b"/>
              <a:pathLst>
                <a:path w="58" h="18">
                  <a:moveTo>
                    <a:pt x="58" y="10"/>
                  </a:moveTo>
                  <a:cubicBezTo>
                    <a:pt x="9" y="1"/>
                    <a:pt x="9" y="1"/>
                    <a:pt x="9" y="1"/>
                  </a:cubicBezTo>
                  <a:cubicBezTo>
                    <a:pt x="5" y="0"/>
                    <a:pt x="1" y="1"/>
                    <a:pt x="1" y="3"/>
                  </a:cubicBezTo>
                  <a:cubicBezTo>
                    <a:pt x="0" y="5"/>
                    <a:pt x="3" y="7"/>
                    <a:pt x="8" y="8"/>
                  </a:cubicBezTo>
                  <a:cubicBezTo>
                    <a:pt x="57" y="18"/>
                    <a:pt x="57" y="18"/>
                    <a:pt x="57" y="18"/>
                  </a:cubicBezTo>
                  <a:cubicBezTo>
                    <a:pt x="57" y="18"/>
                    <a:pt x="57" y="17"/>
                    <a:pt x="57" y="17"/>
                  </a:cubicBezTo>
                  <a:cubicBezTo>
                    <a:pt x="58" y="15"/>
                    <a:pt x="58" y="12"/>
                    <a:pt x="58"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p:cNvSpPr>
              <a:spLocks/>
            </p:cNvSpPr>
            <p:nvPr/>
          </p:nvSpPr>
          <p:spPr bwMode="auto">
            <a:xfrm>
              <a:off x="1520825" y="2054225"/>
              <a:ext cx="417513" cy="360363"/>
            </a:xfrm>
            <a:custGeom>
              <a:avLst/>
              <a:gdLst>
                <a:gd name="T0" fmla="*/ 26 w 37"/>
                <a:gd name="T1" fmla="*/ 23 h 32"/>
                <a:gd name="T2" fmla="*/ 34 w 37"/>
                <a:gd name="T3" fmla="*/ 0 h 32"/>
                <a:gd name="T4" fmla="*/ 0 w 37"/>
                <a:gd name="T5" fmla="*/ 26 h 32"/>
                <a:gd name="T6" fmla="*/ 26 w 37"/>
                <a:gd name="T7" fmla="*/ 23 h 32"/>
              </a:gdLst>
              <a:ahLst/>
              <a:cxnLst>
                <a:cxn ang="0">
                  <a:pos x="T0" y="T1"/>
                </a:cxn>
                <a:cxn ang="0">
                  <a:pos x="T2" y="T3"/>
                </a:cxn>
                <a:cxn ang="0">
                  <a:pos x="T4" y="T5"/>
                </a:cxn>
                <a:cxn ang="0">
                  <a:pos x="T6" y="T7"/>
                </a:cxn>
              </a:cxnLst>
              <a:rect l="0" t="0" r="r" b="b"/>
              <a:pathLst>
                <a:path w="37" h="32">
                  <a:moveTo>
                    <a:pt x="26" y="23"/>
                  </a:moveTo>
                  <a:cubicBezTo>
                    <a:pt x="34" y="16"/>
                    <a:pt x="37" y="7"/>
                    <a:pt x="34" y="0"/>
                  </a:cubicBezTo>
                  <a:cubicBezTo>
                    <a:pt x="19" y="2"/>
                    <a:pt x="6" y="12"/>
                    <a:pt x="0" y="26"/>
                  </a:cubicBezTo>
                  <a:cubicBezTo>
                    <a:pt x="6" y="32"/>
                    <a:pt x="18" y="31"/>
                    <a:pt x="26"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p:cNvSpPr>
              <a:spLocks/>
            </p:cNvSpPr>
            <p:nvPr/>
          </p:nvSpPr>
          <p:spPr bwMode="auto">
            <a:xfrm>
              <a:off x="1250950" y="3024188"/>
              <a:ext cx="179388" cy="788988"/>
            </a:xfrm>
            <a:custGeom>
              <a:avLst/>
              <a:gdLst>
                <a:gd name="T0" fmla="*/ 15 w 16"/>
                <a:gd name="T1" fmla="*/ 44 h 70"/>
                <a:gd name="T2" fmla="*/ 16 w 16"/>
                <a:gd name="T3" fmla="*/ 28 h 70"/>
                <a:gd name="T4" fmla="*/ 14 w 16"/>
                <a:gd name="T5" fmla="*/ 4 h 70"/>
                <a:gd name="T6" fmla="*/ 12 w 16"/>
                <a:gd name="T7" fmla="*/ 4 h 70"/>
                <a:gd name="T8" fmla="*/ 0 w 16"/>
                <a:gd name="T9" fmla="*/ 68 h 70"/>
                <a:gd name="T10" fmla="*/ 10 w 16"/>
                <a:gd name="T11" fmla="*/ 70 h 70"/>
                <a:gd name="T12" fmla="*/ 15 w 16"/>
                <a:gd name="T13" fmla="*/ 44 h 70"/>
              </a:gdLst>
              <a:ahLst/>
              <a:cxnLst>
                <a:cxn ang="0">
                  <a:pos x="T0" y="T1"/>
                </a:cxn>
                <a:cxn ang="0">
                  <a:pos x="T2" y="T3"/>
                </a:cxn>
                <a:cxn ang="0">
                  <a:pos x="T4" y="T5"/>
                </a:cxn>
                <a:cxn ang="0">
                  <a:pos x="T6" y="T7"/>
                </a:cxn>
                <a:cxn ang="0">
                  <a:pos x="T8" y="T9"/>
                </a:cxn>
                <a:cxn ang="0">
                  <a:pos x="T10" y="T11"/>
                </a:cxn>
                <a:cxn ang="0">
                  <a:pos x="T12" y="T13"/>
                </a:cxn>
              </a:cxnLst>
              <a:rect l="0" t="0" r="r" b="b"/>
              <a:pathLst>
                <a:path w="16" h="70">
                  <a:moveTo>
                    <a:pt x="15" y="44"/>
                  </a:moveTo>
                  <a:cubicBezTo>
                    <a:pt x="16" y="40"/>
                    <a:pt x="16" y="33"/>
                    <a:pt x="16" y="28"/>
                  </a:cubicBezTo>
                  <a:cubicBezTo>
                    <a:pt x="14" y="4"/>
                    <a:pt x="14" y="4"/>
                    <a:pt x="14" y="4"/>
                  </a:cubicBezTo>
                  <a:cubicBezTo>
                    <a:pt x="14" y="0"/>
                    <a:pt x="13" y="0"/>
                    <a:pt x="12" y="4"/>
                  </a:cubicBezTo>
                  <a:cubicBezTo>
                    <a:pt x="0" y="68"/>
                    <a:pt x="0" y="68"/>
                    <a:pt x="0" y="68"/>
                  </a:cubicBezTo>
                  <a:cubicBezTo>
                    <a:pt x="10" y="70"/>
                    <a:pt x="10" y="70"/>
                    <a:pt x="10" y="70"/>
                  </a:cubicBezTo>
                  <a:lnTo>
                    <a:pt x="15"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p:cNvSpPr>
              <a:spLocks/>
            </p:cNvSpPr>
            <p:nvPr/>
          </p:nvSpPr>
          <p:spPr bwMode="auto">
            <a:xfrm>
              <a:off x="1081088" y="3890963"/>
              <a:ext cx="258763" cy="755650"/>
            </a:xfrm>
            <a:custGeom>
              <a:avLst/>
              <a:gdLst>
                <a:gd name="T0" fmla="*/ 14 w 23"/>
                <a:gd name="T1" fmla="*/ 51 h 67"/>
                <a:gd name="T2" fmla="*/ 23 w 23"/>
                <a:gd name="T3" fmla="*/ 2 h 67"/>
                <a:gd name="T4" fmla="*/ 13 w 23"/>
                <a:gd name="T5" fmla="*/ 0 h 67"/>
                <a:gd name="T6" fmla="*/ 1 w 23"/>
                <a:gd name="T7" fmla="*/ 61 h 67"/>
                <a:gd name="T8" fmla="*/ 5 w 23"/>
                <a:gd name="T9" fmla="*/ 64 h 67"/>
                <a:gd name="T10" fmla="*/ 6 w 23"/>
                <a:gd name="T11" fmla="*/ 63 h 67"/>
                <a:gd name="T12" fmla="*/ 14 w 23"/>
                <a:gd name="T13" fmla="*/ 51 h 67"/>
              </a:gdLst>
              <a:ahLst/>
              <a:cxnLst>
                <a:cxn ang="0">
                  <a:pos x="T0" y="T1"/>
                </a:cxn>
                <a:cxn ang="0">
                  <a:pos x="T2" y="T3"/>
                </a:cxn>
                <a:cxn ang="0">
                  <a:pos x="T4" y="T5"/>
                </a:cxn>
                <a:cxn ang="0">
                  <a:pos x="T6" y="T7"/>
                </a:cxn>
                <a:cxn ang="0">
                  <a:pos x="T8" y="T9"/>
                </a:cxn>
                <a:cxn ang="0">
                  <a:pos x="T10" y="T11"/>
                </a:cxn>
                <a:cxn ang="0">
                  <a:pos x="T12" y="T13"/>
                </a:cxn>
              </a:cxnLst>
              <a:rect l="0" t="0" r="r" b="b"/>
              <a:pathLst>
                <a:path w="23" h="67">
                  <a:moveTo>
                    <a:pt x="14" y="51"/>
                  </a:moveTo>
                  <a:cubicBezTo>
                    <a:pt x="23" y="2"/>
                    <a:pt x="23" y="2"/>
                    <a:pt x="23" y="2"/>
                  </a:cubicBezTo>
                  <a:cubicBezTo>
                    <a:pt x="13" y="0"/>
                    <a:pt x="13" y="0"/>
                    <a:pt x="13" y="0"/>
                  </a:cubicBezTo>
                  <a:cubicBezTo>
                    <a:pt x="1" y="61"/>
                    <a:pt x="1" y="61"/>
                    <a:pt x="1" y="61"/>
                  </a:cubicBezTo>
                  <a:cubicBezTo>
                    <a:pt x="0" y="65"/>
                    <a:pt x="2" y="67"/>
                    <a:pt x="5" y="64"/>
                  </a:cubicBezTo>
                  <a:cubicBezTo>
                    <a:pt x="6" y="63"/>
                    <a:pt x="6" y="63"/>
                    <a:pt x="6" y="63"/>
                  </a:cubicBezTo>
                  <a:cubicBezTo>
                    <a:pt x="9" y="61"/>
                    <a:pt x="13" y="55"/>
                    <a:pt x="14"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p:cNvSpPr>
              <a:spLocks/>
            </p:cNvSpPr>
            <p:nvPr/>
          </p:nvSpPr>
          <p:spPr bwMode="auto">
            <a:xfrm>
              <a:off x="2535238" y="4173538"/>
              <a:ext cx="236538" cy="765175"/>
            </a:xfrm>
            <a:custGeom>
              <a:avLst/>
              <a:gdLst>
                <a:gd name="T0" fmla="*/ 1 w 21"/>
                <a:gd name="T1" fmla="*/ 49 h 68"/>
                <a:gd name="T2" fmla="*/ 3 w 21"/>
                <a:gd name="T3" fmla="*/ 63 h 68"/>
                <a:gd name="T4" fmla="*/ 4 w 21"/>
                <a:gd name="T5" fmla="*/ 64 h 68"/>
                <a:gd name="T6" fmla="*/ 9 w 21"/>
                <a:gd name="T7" fmla="*/ 63 h 68"/>
                <a:gd name="T8" fmla="*/ 21 w 21"/>
                <a:gd name="T9" fmla="*/ 2 h 68"/>
                <a:gd name="T10" fmla="*/ 11 w 21"/>
                <a:gd name="T11" fmla="*/ 0 h 68"/>
                <a:gd name="T12" fmla="*/ 1 w 21"/>
                <a:gd name="T13" fmla="*/ 49 h 68"/>
              </a:gdLst>
              <a:ahLst/>
              <a:cxnLst>
                <a:cxn ang="0">
                  <a:pos x="T0" y="T1"/>
                </a:cxn>
                <a:cxn ang="0">
                  <a:pos x="T2" y="T3"/>
                </a:cxn>
                <a:cxn ang="0">
                  <a:pos x="T4" y="T5"/>
                </a:cxn>
                <a:cxn ang="0">
                  <a:pos x="T6" y="T7"/>
                </a:cxn>
                <a:cxn ang="0">
                  <a:pos x="T8" y="T9"/>
                </a:cxn>
                <a:cxn ang="0">
                  <a:pos x="T10" y="T11"/>
                </a:cxn>
                <a:cxn ang="0">
                  <a:pos x="T12" y="T13"/>
                </a:cxn>
              </a:cxnLst>
              <a:rect l="0" t="0" r="r" b="b"/>
              <a:pathLst>
                <a:path w="21" h="68">
                  <a:moveTo>
                    <a:pt x="1" y="49"/>
                  </a:moveTo>
                  <a:cubicBezTo>
                    <a:pt x="0" y="53"/>
                    <a:pt x="1" y="60"/>
                    <a:pt x="3" y="63"/>
                  </a:cubicBezTo>
                  <a:cubicBezTo>
                    <a:pt x="4" y="64"/>
                    <a:pt x="4" y="64"/>
                    <a:pt x="4" y="64"/>
                  </a:cubicBezTo>
                  <a:cubicBezTo>
                    <a:pt x="6" y="68"/>
                    <a:pt x="8" y="68"/>
                    <a:pt x="9" y="63"/>
                  </a:cubicBezTo>
                  <a:cubicBezTo>
                    <a:pt x="21" y="2"/>
                    <a:pt x="21" y="2"/>
                    <a:pt x="21" y="2"/>
                  </a:cubicBezTo>
                  <a:cubicBezTo>
                    <a:pt x="11" y="0"/>
                    <a:pt x="11" y="0"/>
                    <a:pt x="11" y="0"/>
                  </a:cubicBezTo>
                  <a:lnTo>
                    <a:pt x="1"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p:cNvSpPr>
              <a:spLocks/>
            </p:cNvSpPr>
            <p:nvPr/>
          </p:nvSpPr>
          <p:spPr bwMode="auto">
            <a:xfrm>
              <a:off x="2681288" y="3327400"/>
              <a:ext cx="258763" cy="766763"/>
            </a:xfrm>
            <a:custGeom>
              <a:avLst/>
              <a:gdLst>
                <a:gd name="T0" fmla="*/ 20 w 23"/>
                <a:gd name="T1" fmla="*/ 4 h 68"/>
                <a:gd name="T2" fmla="*/ 10 w 23"/>
                <a:gd name="T3" fmla="*/ 25 h 68"/>
                <a:gd name="T4" fmla="*/ 5 w 23"/>
                <a:gd name="T5" fmla="*/ 40 h 68"/>
                <a:gd name="T6" fmla="*/ 0 w 23"/>
                <a:gd name="T7" fmla="*/ 66 h 68"/>
                <a:gd name="T8" fmla="*/ 10 w 23"/>
                <a:gd name="T9" fmla="*/ 68 h 68"/>
                <a:gd name="T10" fmla="*/ 22 w 23"/>
                <a:gd name="T11" fmla="*/ 4 h 68"/>
                <a:gd name="T12" fmla="*/ 20 w 23"/>
                <a:gd name="T13" fmla="*/ 4 h 68"/>
              </a:gdLst>
              <a:ahLst/>
              <a:cxnLst>
                <a:cxn ang="0">
                  <a:pos x="T0" y="T1"/>
                </a:cxn>
                <a:cxn ang="0">
                  <a:pos x="T2" y="T3"/>
                </a:cxn>
                <a:cxn ang="0">
                  <a:pos x="T4" y="T5"/>
                </a:cxn>
                <a:cxn ang="0">
                  <a:pos x="T6" y="T7"/>
                </a:cxn>
                <a:cxn ang="0">
                  <a:pos x="T8" y="T9"/>
                </a:cxn>
                <a:cxn ang="0">
                  <a:pos x="T10" y="T11"/>
                </a:cxn>
                <a:cxn ang="0">
                  <a:pos x="T12" y="T13"/>
                </a:cxn>
              </a:cxnLst>
              <a:rect l="0" t="0" r="r" b="b"/>
              <a:pathLst>
                <a:path w="23" h="68">
                  <a:moveTo>
                    <a:pt x="20" y="4"/>
                  </a:moveTo>
                  <a:cubicBezTo>
                    <a:pt x="10" y="25"/>
                    <a:pt x="10" y="25"/>
                    <a:pt x="10" y="25"/>
                  </a:cubicBezTo>
                  <a:cubicBezTo>
                    <a:pt x="8" y="29"/>
                    <a:pt x="6" y="36"/>
                    <a:pt x="5" y="40"/>
                  </a:cubicBezTo>
                  <a:cubicBezTo>
                    <a:pt x="0" y="66"/>
                    <a:pt x="0" y="66"/>
                    <a:pt x="0" y="66"/>
                  </a:cubicBezTo>
                  <a:cubicBezTo>
                    <a:pt x="10" y="68"/>
                    <a:pt x="10" y="68"/>
                    <a:pt x="10" y="68"/>
                  </a:cubicBezTo>
                  <a:cubicBezTo>
                    <a:pt x="22" y="4"/>
                    <a:pt x="22" y="4"/>
                    <a:pt x="22" y="4"/>
                  </a:cubicBezTo>
                  <a:cubicBezTo>
                    <a:pt x="23" y="0"/>
                    <a:pt x="22" y="0"/>
                    <a:pt x="2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p:cNvSpPr>
              <a:spLocks/>
            </p:cNvSpPr>
            <p:nvPr/>
          </p:nvSpPr>
          <p:spPr bwMode="auto">
            <a:xfrm>
              <a:off x="879475" y="4613275"/>
              <a:ext cx="1868488" cy="2106613"/>
            </a:xfrm>
            <a:custGeom>
              <a:avLst/>
              <a:gdLst>
                <a:gd name="T0" fmla="*/ 0 w 166"/>
                <a:gd name="T1" fmla="*/ 186 h 187"/>
                <a:gd name="T2" fmla="*/ 29 w 166"/>
                <a:gd name="T3" fmla="*/ 182 h 187"/>
                <a:gd name="T4" fmla="*/ 60 w 166"/>
                <a:gd name="T5" fmla="*/ 169 h 187"/>
                <a:gd name="T6" fmla="*/ 117 w 166"/>
                <a:gd name="T7" fmla="*/ 123 h 187"/>
                <a:gd name="T8" fmla="*/ 155 w 166"/>
                <a:gd name="T9" fmla="*/ 61 h 187"/>
                <a:gd name="T10" fmla="*/ 164 w 166"/>
                <a:gd name="T11" fmla="*/ 29 h 187"/>
                <a:gd name="T12" fmla="*/ 164 w 166"/>
                <a:gd name="T13" fmla="*/ 0 h 187"/>
                <a:gd name="T14" fmla="*/ 153 w 166"/>
                <a:gd name="T15" fmla="*/ 38 h 187"/>
                <a:gd name="T16" fmla="*/ 141 w 166"/>
                <a:gd name="T17" fmla="*/ 68 h 187"/>
                <a:gd name="T18" fmla="*/ 109 w 166"/>
                <a:gd name="T19" fmla="*/ 116 h 187"/>
                <a:gd name="T20" fmla="*/ 65 w 166"/>
                <a:gd name="T21" fmla="*/ 154 h 187"/>
                <a:gd name="T22" fmla="*/ 36 w 166"/>
                <a:gd name="T23" fmla="*/ 170 h 187"/>
                <a:gd name="T24" fmla="*/ 0 w 166"/>
                <a:gd name="T25"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187">
                  <a:moveTo>
                    <a:pt x="0" y="186"/>
                  </a:moveTo>
                  <a:cubicBezTo>
                    <a:pt x="9" y="187"/>
                    <a:pt x="19" y="184"/>
                    <a:pt x="29" y="182"/>
                  </a:cubicBezTo>
                  <a:cubicBezTo>
                    <a:pt x="39" y="179"/>
                    <a:pt x="50" y="174"/>
                    <a:pt x="60" y="169"/>
                  </a:cubicBezTo>
                  <a:cubicBezTo>
                    <a:pt x="80" y="158"/>
                    <a:pt x="100" y="141"/>
                    <a:pt x="117" y="123"/>
                  </a:cubicBezTo>
                  <a:cubicBezTo>
                    <a:pt x="133" y="104"/>
                    <a:pt x="146" y="83"/>
                    <a:pt x="155" y="61"/>
                  </a:cubicBezTo>
                  <a:cubicBezTo>
                    <a:pt x="159" y="50"/>
                    <a:pt x="162" y="39"/>
                    <a:pt x="164" y="29"/>
                  </a:cubicBezTo>
                  <a:cubicBezTo>
                    <a:pt x="165" y="19"/>
                    <a:pt x="166" y="8"/>
                    <a:pt x="164" y="0"/>
                  </a:cubicBezTo>
                  <a:cubicBezTo>
                    <a:pt x="161" y="14"/>
                    <a:pt x="158" y="26"/>
                    <a:pt x="153" y="38"/>
                  </a:cubicBezTo>
                  <a:cubicBezTo>
                    <a:pt x="150" y="49"/>
                    <a:pt x="145" y="59"/>
                    <a:pt x="141" y="68"/>
                  </a:cubicBezTo>
                  <a:cubicBezTo>
                    <a:pt x="131" y="87"/>
                    <a:pt x="121" y="102"/>
                    <a:pt x="109" y="116"/>
                  </a:cubicBezTo>
                  <a:cubicBezTo>
                    <a:pt x="96" y="131"/>
                    <a:pt x="82" y="143"/>
                    <a:pt x="65" y="154"/>
                  </a:cubicBezTo>
                  <a:cubicBezTo>
                    <a:pt x="56" y="160"/>
                    <a:pt x="47" y="165"/>
                    <a:pt x="36" y="170"/>
                  </a:cubicBezTo>
                  <a:cubicBezTo>
                    <a:pt x="25" y="176"/>
                    <a:pt x="14" y="181"/>
                    <a:pt x="0" y="1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p:cNvSpPr>
              <a:spLocks/>
            </p:cNvSpPr>
            <p:nvPr/>
          </p:nvSpPr>
          <p:spPr bwMode="auto">
            <a:xfrm>
              <a:off x="1419225" y="4725988"/>
              <a:ext cx="1454150" cy="1927225"/>
            </a:xfrm>
            <a:custGeom>
              <a:avLst/>
              <a:gdLst>
                <a:gd name="T0" fmla="*/ 0 w 129"/>
                <a:gd name="T1" fmla="*/ 171 h 171"/>
                <a:gd name="T2" fmla="*/ 11 w 129"/>
                <a:gd name="T3" fmla="*/ 170 h 171"/>
                <a:gd name="T4" fmla="*/ 23 w 129"/>
                <a:gd name="T5" fmla="*/ 166 h 171"/>
                <a:gd name="T6" fmla="*/ 36 w 129"/>
                <a:gd name="T7" fmla="*/ 159 h 171"/>
                <a:gd name="T8" fmla="*/ 49 w 129"/>
                <a:gd name="T9" fmla="*/ 150 h 171"/>
                <a:gd name="T10" fmla="*/ 73 w 129"/>
                <a:gd name="T11" fmla="*/ 128 h 171"/>
                <a:gd name="T12" fmla="*/ 92 w 129"/>
                <a:gd name="T13" fmla="*/ 107 h 171"/>
                <a:gd name="T14" fmla="*/ 101 w 129"/>
                <a:gd name="T15" fmla="*/ 94 h 171"/>
                <a:gd name="T16" fmla="*/ 110 w 129"/>
                <a:gd name="T17" fmla="*/ 81 h 171"/>
                <a:gd name="T18" fmla="*/ 123 w 129"/>
                <a:gd name="T19" fmla="*/ 52 h 171"/>
                <a:gd name="T20" fmla="*/ 129 w 129"/>
                <a:gd name="T21" fmla="*/ 23 h 171"/>
                <a:gd name="T22" fmla="*/ 129 w 129"/>
                <a:gd name="T23" fmla="*/ 10 h 171"/>
                <a:gd name="T24" fmla="*/ 127 w 129"/>
                <a:gd name="T25" fmla="*/ 0 h 171"/>
                <a:gd name="T26" fmla="*/ 126 w 129"/>
                <a:gd name="T27" fmla="*/ 2 h 171"/>
                <a:gd name="T28" fmla="*/ 123 w 129"/>
                <a:gd name="T29" fmla="*/ 20 h 171"/>
                <a:gd name="T30" fmla="*/ 119 w 129"/>
                <a:gd name="T31" fmla="*/ 36 h 171"/>
                <a:gd name="T32" fmla="*/ 111 w 129"/>
                <a:gd name="T33" fmla="*/ 62 h 171"/>
                <a:gd name="T34" fmla="*/ 102 w 129"/>
                <a:gd name="T35" fmla="*/ 84 h 171"/>
                <a:gd name="T36" fmla="*/ 97 w 129"/>
                <a:gd name="T37" fmla="*/ 94 h 171"/>
                <a:gd name="T38" fmla="*/ 90 w 129"/>
                <a:gd name="T39" fmla="*/ 105 h 171"/>
                <a:gd name="T40" fmla="*/ 73 w 129"/>
                <a:gd name="T41" fmla="*/ 125 h 171"/>
                <a:gd name="T42" fmla="*/ 54 w 129"/>
                <a:gd name="T43" fmla="*/ 139 h 171"/>
                <a:gd name="T44" fmla="*/ 44 w 129"/>
                <a:gd name="T45" fmla="*/ 146 h 171"/>
                <a:gd name="T46" fmla="*/ 32 w 129"/>
                <a:gd name="T47" fmla="*/ 153 h 171"/>
                <a:gd name="T48" fmla="*/ 19 w 129"/>
                <a:gd name="T49" fmla="*/ 160 h 171"/>
                <a:gd name="T50" fmla="*/ 2 w 129"/>
                <a:gd name="T51" fmla="*/ 169 h 171"/>
                <a:gd name="T52" fmla="*/ 0 w 129"/>
                <a:gd name="T53"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171">
                  <a:moveTo>
                    <a:pt x="0" y="171"/>
                  </a:moveTo>
                  <a:cubicBezTo>
                    <a:pt x="3" y="171"/>
                    <a:pt x="7" y="171"/>
                    <a:pt x="11" y="170"/>
                  </a:cubicBezTo>
                  <a:cubicBezTo>
                    <a:pt x="14" y="169"/>
                    <a:pt x="19" y="167"/>
                    <a:pt x="23" y="166"/>
                  </a:cubicBezTo>
                  <a:cubicBezTo>
                    <a:pt x="27" y="164"/>
                    <a:pt x="32" y="162"/>
                    <a:pt x="36" y="159"/>
                  </a:cubicBezTo>
                  <a:cubicBezTo>
                    <a:pt x="40" y="156"/>
                    <a:pt x="45" y="153"/>
                    <a:pt x="49" y="150"/>
                  </a:cubicBezTo>
                  <a:cubicBezTo>
                    <a:pt x="58" y="143"/>
                    <a:pt x="66" y="135"/>
                    <a:pt x="73" y="128"/>
                  </a:cubicBezTo>
                  <a:cubicBezTo>
                    <a:pt x="80" y="121"/>
                    <a:pt x="86" y="114"/>
                    <a:pt x="92" y="107"/>
                  </a:cubicBezTo>
                  <a:cubicBezTo>
                    <a:pt x="96" y="103"/>
                    <a:pt x="99" y="99"/>
                    <a:pt x="101" y="94"/>
                  </a:cubicBezTo>
                  <a:cubicBezTo>
                    <a:pt x="104" y="90"/>
                    <a:pt x="107" y="86"/>
                    <a:pt x="110" y="81"/>
                  </a:cubicBezTo>
                  <a:cubicBezTo>
                    <a:pt x="115" y="72"/>
                    <a:pt x="119" y="62"/>
                    <a:pt x="123" y="52"/>
                  </a:cubicBezTo>
                  <a:cubicBezTo>
                    <a:pt x="126" y="42"/>
                    <a:pt x="128" y="32"/>
                    <a:pt x="129" y="23"/>
                  </a:cubicBezTo>
                  <a:cubicBezTo>
                    <a:pt x="129" y="18"/>
                    <a:pt x="129" y="14"/>
                    <a:pt x="129" y="10"/>
                  </a:cubicBezTo>
                  <a:cubicBezTo>
                    <a:pt x="129" y="6"/>
                    <a:pt x="128" y="2"/>
                    <a:pt x="127" y="0"/>
                  </a:cubicBezTo>
                  <a:cubicBezTo>
                    <a:pt x="127" y="0"/>
                    <a:pt x="126" y="1"/>
                    <a:pt x="126" y="2"/>
                  </a:cubicBezTo>
                  <a:cubicBezTo>
                    <a:pt x="125" y="9"/>
                    <a:pt x="124" y="15"/>
                    <a:pt x="123" y="20"/>
                  </a:cubicBezTo>
                  <a:cubicBezTo>
                    <a:pt x="121" y="26"/>
                    <a:pt x="120" y="31"/>
                    <a:pt x="119" y="36"/>
                  </a:cubicBezTo>
                  <a:cubicBezTo>
                    <a:pt x="117" y="46"/>
                    <a:pt x="114" y="54"/>
                    <a:pt x="111" y="62"/>
                  </a:cubicBezTo>
                  <a:cubicBezTo>
                    <a:pt x="109" y="70"/>
                    <a:pt x="106" y="77"/>
                    <a:pt x="102" y="84"/>
                  </a:cubicBezTo>
                  <a:cubicBezTo>
                    <a:pt x="101" y="87"/>
                    <a:pt x="99" y="91"/>
                    <a:pt x="97" y="94"/>
                  </a:cubicBezTo>
                  <a:cubicBezTo>
                    <a:pt x="95" y="98"/>
                    <a:pt x="93" y="101"/>
                    <a:pt x="90" y="105"/>
                  </a:cubicBezTo>
                  <a:cubicBezTo>
                    <a:pt x="85" y="112"/>
                    <a:pt x="80" y="119"/>
                    <a:pt x="73" y="125"/>
                  </a:cubicBezTo>
                  <a:cubicBezTo>
                    <a:pt x="67" y="131"/>
                    <a:pt x="61" y="135"/>
                    <a:pt x="54" y="139"/>
                  </a:cubicBezTo>
                  <a:cubicBezTo>
                    <a:pt x="51" y="141"/>
                    <a:pt x="48" y="143"/>
                    <a:pt x="44" y="146"/>
                  </a:cubicBezTo>
                  <a:cubicBezTo>
                    <a:pt x="40" y="148"/>
                    <a:pt x="37" y="150"/>
                    <a:pt x="32" y="153"/>
                  </a:cubicBezTo>
                  <a:cubicBezTo>
                    <a:pt x="28" y="155"/>
                    <a:pt x="24" y="158"/>
                    <a:pt x="19" y="160"/>
                  </a:cubicBezTo>
                  <a:cubicBezTo>
                    <a:pt x="14" y="163"/>
                    <a:pt x="8" y="166"/>
                    <a:pt x="2" y="169"/>
                  </a:cubicBezTo>
                  <a:cubicBezTo>
                    <a:pt x="1" y="170"/>
                    <a:pt x="1" y="170"/>
                    <a:pt x="0" y="1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36"/>
            <p:cNvSpPr>
              <a:spLocks/>
            </p:cNvSpPr>
            <p:nvPr/>
          </p:nvSpPr>
          <p:spPr bwMode="auto">
            <a:xfrm>
              <a:off x="79375" y="3148013"/>
              <a:ext cx="1350963" cy="3255963"/>
            </a:xfrm>
            <a:custGeom>
              <a:avLst/>
              <a:gdLst>
                <a:gd name="T0" fmla="*/ 119 w 120"/>
                <a:gd name="T1" fmla="*/ 0 h 289"/>
                <a:gd name="T2" fmla="*/ 109 w 120"/>
                <a:gd name="T3" fmla="*/ 8 h 289"/>
                <a:gd name="T4" fmla="*/ 104 w 120"/>
                <a:gd name="T5" fmla="*/ 14 h 289"/>
                <a:gd name="T6" fmla="*/ 95 w 120"/>
                <a:gd name="T7" fmla="*/ 30 h 289"/>
                <a:gd name="T8" fmla="*/ 84 w 120"/>
                <a:gd name="T9" fmla="*/ 63 h 289"/>
                <a:gd name="T10" fmla="*/ 79 w 120"/>
                <a:gd name="T11" fmla="*/ 90 h 289"/>
                <a:gd name="T12" fmla="*/ 75 w 120"/>
                <a:gd name="T13" fmla="*/ 111 h 289"/>
                <a:gd name="T14" fmla="*/ 71 w 120"/>
                <a:gd name="T15" fmla="*/ 133 h 289"/>
                <a:gd name="T16" fmla="*/ 63 w 120"/>
                <a:gd name="T17" fmla="*/ 162 h 289"/>
                <a:gd name="T18" fmla="*/ 57 w 120"/>
                <a:gd name="T19" fmla="*/ 183 h 289"/>
                <a:gd name="T20" fmla="*/ 51 w 120"/>
                <a:gd name="T21" fmla="*/ 204 h 289"/>
                <a:gd name="T22" fmla="*/ 49 w 120"/>
                <a:gd name="T23" fmla="*/ 210 h 289"/>
                <a:gd name="T24" fmla="*/ 44 w 120"/>
                <a:gd name="T25" fmla="*/ 223 h 289"/>
                <a:gd name="T26" fmla="*/ 36 w 120"/>
                <a:gd name="T27" fmla="*/ 240 h 289"/>
                <a:gd name="T28" fmla="*/ 30 w 120"/>
                <a:gd name="T29" fmla="*/ 249 h 289"/>
                <a:gd name="T30" fmla="*/ 27 w 120"/>
                <a:gd name="T31" fmla="*/ 254 h 289"/>
                <a:gd name="T32" fmla="*/ 19 w 120"/>
                <a:gd name="T33" fmla="*/ 266 h 289"/>
                <a:gd name="T34" fmla="*/ 9 w 120"/>
                <a:gd name="T35" fmla="*/ 278 h 289"/>
                <a:gd name="T36" fmla="*/ 0 w 120"/>
                <a:gd name="T37" fmla="*/ 289 h 289"/>
                <a:gd name="T38" fmla="*/ 3 w 120"/>
                <a:gd name="T39" fmla="*/ 287 h 289"/>
                <a:gd name="T40" fmla="*/ 22 w 120"/>
                <a:gd name="T41" fmla="*/ 269 h 289"/>
                <a:gd name="T42" fmla="*/ 32 w 120"/>
                <a:gd name="T43" fmla="*/ 258 h 289"/>
                <a:gd name="T44" fmla="*/ 36 w 120"/>
                <a:gd name="T45" fmla="*/ 253 h 289"/>
                <a:gd name="T46" fmla="*/ 42 w 120"/>
                <a:gd name="T47" fmla="*/ 243 h 289"/>
                <a:gd name="T48" fmla="*/ 58 w 120"/>
                <a:gd name="T49" fmla="*/ 206 h 289"/>
                <a:gd name="T50" fmla="*/ 64 w 120"/>
                <a:gd name="T51" fmla="*/ 185 h 289"/>
                <a:gd name="T52" fmla="*/ 71 w 120"/>
                <a:gd name="T53" fmla="*/ 148 h 289"/>
                <a:gd name="T54" fmla="*/ 82 w 120"/>
                <a:gd name="T55" fmla="*/ 91 h 289"/>
                <a:gd name="T56" fmla="*/ 88 w 120"/>
                <a:gd name="T57" fmla="*/ 71 h 289"/>
                <a:gd name="T58" fmla="*/ 94 w 120"/>
                <a:gd name="T59" fmla="*/ 53 h 289"/>
                <a:gd name="T60" fmla="*/ 99 w 120"/>
                <a:gd name="T61" fmla="*/ 37 h 289"/>
                <a:gd name="T62" fmla="*/ 104 w 120"/>
                <a:gd name="T63" fmla="*/ 23 h 289"/>
                <a:gd name="T64" fmla="*/ 106 w 120"/>
                <a:gd name="T65" fmla="*/ 19 h 289"/>
                <a:gd name="T66" fmla="*/ 109 w 120"/>
                <a:gd name="T67" fmla="*/ 12 h 289"/>
                <a:gd name="T68" fmla="*/ 117 w 120"/>
                <a:gd name="T69" fmla="*/ 2 h 289"/>
                <a:gd name="T70" fmla="*/ 120 w 120"/>
                <a:gd name="T71"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289">
                  <a:moveTo>
                    <a:pt x="120" y="0"/>
                  </a:moveTo>
                  <a:cubicBezTo>
                    <a:pt x="120" y="0"/>
                    <a:pt x="120" y="0"/>
                    <a:pt x="119" y="0"/>
                  </a:cubicBezTo>
                  <a:cubicBezTo>
                    <a:pt x="119" y="0"/>
                    <a:pt x="118" y="0"/>
                    <a:pt x="117" y="1"/>
                  </a:cubicBezTo>
                  <a:cubicBezTo>
                    <a:pt x="114" y="2"/>
                    <a:pt x="111" y="4"/>
                    <a:pt x="109" y="8"/>
                  </a:cubicBezTo>
                  <a:cubicBezTo>
                    <a:pt x="108" y="8"/>
                    <a:pt x="107" y="9"/>
                    <a:pt x="106" y="10"/>
                  </a:cubicBezTo>
                  <a:cubicBezTo>
                    <a:pt x="106" y="11"/>
                    <a:pt x="105" y="12"/>
                    <a:pt x="104" y="14"/>
                  </a:cubicBezTo>
                  <a:cubicBezTo>
                    <a:pt x="103" y="16"/>
                    <a:pt x="101" y="18"/>
                    <a:pt x="100" y="21"/>
                  </a:cubicBezTo>
                  <a:cubicBezTo>
                    <a:pt x="98" y="24"/>
                    <a:pt x="97" y="27"/>
                    <a:pt x="95" y="30"/>
                  </a:cubicBezTo>
                  <a:cubicBezTo>
                    <a:pt x="94" y="33"/>
                    <a:pt x="92" y="36"/>
                    <a:pt x="91" y="40"/>
                  </a:cubicBezTo>
                  <a:cubicBezTo>
                    <a:pt x="89" y="47"/>
                    <a:pt x="86" y="55"/>
                    <a:pt x="84" y="63"/>
                  </a:cubicBezTo>
                  <a:cubicBezTo>
                    <a:pt x="83" y="68"/>
                    <a:pt x="82" y="72"/>
                    <a:pt x="81" y="76"/>
                  </a:cubicBezTo>
                  <a:cubicBezTo>
                    <a:pt x="80" y="81"/>
                    <a:pt x="79" y="85"/>
                    <a:pt x="79" y="90"/>
                  </a:cubicBezTo>
                  <a:cubicBezTo>
                    <a:pt x="78" y="95"/>
                    <a:pt x="77" y="99"/>
                    <a:pt x="76" y="104"/>
                  </a:cubicBezTo>
                  <a:cubicBezTo>
                    <a:pt x="76" y="107"/>
                    <a:pt x="76" y="109"/>
                    <a:pt x="75" y="111"/>
                  </a:cubicBezTo>
                  <a:cubicBezTo>
                    <a:pt x="75" y="114"/>
                    <a:pt x="74" y="116"/>
                    <a:pt x="74" y="119"/>
                  </a:cubicBezTo>
                  <a:cubicBezTo>
                    <a:pt x="73" y="123"/>
                    <a:pt x="72" y="128"/>
                    <a:pt x="71" y="133"/>
                  </a:cubicBezTo>
                  <a:cubicBezTo>
                    <a:pt x="69" y="138"/>
                    <a:pt x="68" y="143"/>
                    <a:pt x="67" y="148"/>
                  </a:cubicBezTo>
                  <a:cubicBezTo>
                    <a:pt x="66" y="152"/>
                    <a:pt x="64" y="157"/>
                    <a:pt x="63" y="162"/>
                  </a:cubicBezTo>
                  <a:cubicBezTo>
                    <a:pt x="62" y="167"/>
                    <a:pt x="61" y="172"/>
                    <a:pt x="59" y="176"/>
                  </a:cubicBezTo>
                  <a:cubicBezTo>
                    <a:pt x="59" y="179"/>
                    <a:pt x="58" y="181"/>
                    <a:pt x="57" y="183"/>
                  </a:cubicBezTo>
                  <a:cubicBezTo>
                    <a:pt x="57" y="186"/>
                    <a:pt x="56" y="188"/>
                    <a:pt x="55" y="190"/>
                  </a:cubicBezTo>
                  <a:cubicBezTo>
                    <a:pt x="54" y="195"/>
                    <a:pt x="52" y="199"/>
                    <a:pt x="51" y="204"/>
                  </a:cubicBezTo>
                  <a:cubicBezTo>
                    <a:pt x="51" y="205"/>
                    <a:pt x="50" y="206"/>
                    <a:pt x="50" y="207"/>
                  </a:cubicBezTo>
                  <a:cubicBezTo>
                    <a:pt x="49" y="208"/>
                    <a:pt x="49" y="209"/>
                    <a:pt x="49" y="210"/>
                  </a:cubicBezTo>
                  <a:cubicBezTo>
                    <a:pt x="48" y="212"/>
                    <a:pt x="47" y="214"/>
                    <a:pt x="46" y="217"/>
                  </a:cubicBezTo>
                  <a:cubicBezTo>
                    <a:pt x="46" y="219"/>
                    <a:pt x="45" y="221"/>
                    <a:pt x="44" y="223"/>
                  </a:cubicBezTo>
                  <a:cubicBezTo>
                    <a:pt x="43" y="225"/>
                    <a:pt x="42" y="227"/>
                    <a:pt x="41" y="229"/>
                  </a:cubicBezTo>
                  <a:cubicBezTo>
                    <a:pt x="40" y="232"/>
                    <a:pt x="38" y="236"/>
                    <a:pt x="36" y="240"/>
                  </a:cubicBezTo>
                  <a:cubicBezTo>
                    <a:pt x="35" y="241"/>
                    <a:pt x="34" y="243"/>
                    <a:pt x="33" y="245"/>
                  </a:cubicBezTo>
                  <a:cubicBezTo>
                    <a:pt x="32" y="246"/>
                    <a:pt x="31" y="248"/>
                    <a:pt x="30" y="249"/>
                  </a:cubicBezTo>
                  <a:cubicBezTo>
                    <a:pt x="30" y="250"/>
                    <a:pt x="29" y="251"/>
                    <a:pt x="29" y="252"/>
                  </a:cubicBezTo>
                  <a:cubicBezTo>
                    <a:pt x="28" y="253"/>
                    <a:pt x="28" y="253"/>
                    <a:pt x="27" y="254"/>
                  </a:cubicBezTo>
                  <a:cubicBezTo>
                    <a:pt x="26" y="255"/>
                    <a:pt x="25" y="257"/>
                    <a:pt x="25" y="258"/>
                  </a:cubicBezTo>
                  <a:cubicBezTo>
                    <a:pt x="23" y="261"/>
                    <a:pt x="21" y="264"/>
                    <a:pt x="19" y="266"/>
                  </a:cubicBezTo>
                  <a:cubicBezTo>
                    <a:pt x="17" y="268"/>
                    <a:pt x="15" y="271"/>
                    <a:pt x="14" y="273"/>
                  </a:cubicBezTo>
                  <a:cubicBezTo>
                    <a:pt x="12" y="275"/>
                    <a:pt x="10" y="277"/>
                    <a:pt x="9" y="278"/>
                  </a:cubicBezTo>
                  <a:cubicBezTo>
                    <a:pt x="6" y="282"/>
                    <a:pt x="4" y="284"/>
                    <a:pt x="2" y="286"/>
                  </a:cubicBezTo>
                  <a:cubicBezTo>
                    <a:pt x="1" y="288"/>
                    <a:pt x="0" y="289"/>
                    <a:pt x="0" y="289"/>
                  </a:cubicBezTo>
                  <a:cubicBezTo>
                    <a:pt x="1" y="289"/>
                    <a:pt x="1" y="289"/>
                    <a:pt x="1" y="289"/>
                  </a:cubicBezTo>
                  <a:cubicBezTo>
                    <a:pt x="1" y="289"/>
                    <a:pt x="2" y="288"/>
                    <a:pt x="3" y="287"/>
                  </a:cubicBezTo>
                  <a:cubicBezTo>
                    <a:pt x="5" y="285"/>
                    <a:pt x="8" y="283"/>
                    <a:pt x="11" y="280"/>
                  </a:cubicBezTo>
                  <a:cubicBezTo>
                    <a:pt x="14" y="277"/>
                    <a:pt x="18" y="274"/>
                    <a:pt x="22" y="269"/>
                  </a:cubicBezTo>
                  <a:cubicBezTo>
                    <a:pt x="25" y="267"/>
                    <a:pt x="27" y="264"/>
                    <a:pt x="29" y="262"/>
                  </a:cubicBezTo>
                  <a:cubicBezTo>
                    <a:pt x="30" y="260"/>
                    <a:pt x="31" y="259"/>
                    <a:pt x="32" y="258"/>
                  </a:cubicBezTo>
                  <a:cubicBezTo>
                    <a:pt x="33" y="257"/>
                    <a:pt x="33" y="256"/>
                    <a:pt x="34" y="255"/>
                  </a:cubicBezTo>
                  <a:cubicBezTo>
                    <a:pt x="35" y="255"/>
                    <a:pt x="35" y="254"/>
                    <a:pt x="36" y="253"/>
                  </a:cubicBezTo>
                  <a:cubicBezTo>
                    <a:pt x="37" y="251"/>
                    <a:pt x="38" y="250"/>
                    <a:pt x="39" y="248"/>
                  </a:cubicBezTo>
                  <a:cubicBezTo>
                    <a:pt x="40" y="247"/>
                    <a:pt x="41" y="245"/>
                    <a:pt x="42" y="243"/>
                  </a:cubicBezTo>
                  <a:cubicBezTo>
                    <a:pt x="44" y="239"/>
                    <a:pt x="46" y="236"/>
                    <a:pt x="48" y="232"/>
                  </a:cubicBezTo>
                  <a:cubicBezTo>
                    <a:pt x="52" y="224"/>
                    <a:pt x="55" y="215"/>
                    <a:pt x="58" y="206"/>
                  </a:cubicBezTo>
                  <a:cubicBezTo>
                    <a:pt x="59" y="202"/>
                    <a:pt x="61" y="197"/>
                    <a:pt x="62" y="192"/>
                  </a:cubicBezTo>
                  <a:cubicBezTo>
                    <a:pt x="63" y="190"/>
                    <a:pt x="63" y="187"/>
                    <a:pt x="64" y="185"/>
                  </a:cubicBezTo>
                  <a:cubicBezTo>
                    <a:pt x="64" y="183"/>
                    <a:pt x="65" y="180"/>
                    <a:pt x="65" y="178"/>
                  </a:cubicBezTo>
                  <a:cubicBezTo>
                    <a:pt x="68" y="168"/>
                    <a:pt x="69" y="158"/>
                    <a:pt x="71" y="148"/>
                  </a:cubicBezTo>
                  <a:cubicBezTo>
                    <a:pt x="73" y="139"/>
                    <a:pt x="74" y="129"/>
                    <a:pt x="76" y="119"/>
                  </a:cubicBezTo>
                  <a:cubicBezTo>
                    <a:pt x="78" y="109"/>
                    <a:pt x="80" y="100"/>
                    <a:pt x="82" y="91"/>
                  </a:cubicBezTo>
                  <a:cubicBezTo>
                    <a:pt x="84" y="86"/>
                    <a:pt x="85" y="82"/>
                    <a:pt x="86" y="78"/>
                  </a:cubicBezTo>
                  <a:cubicBezTo>
                    <a:pt x="87" y="75"/>
                    <a:pt x="88" y="73"/>
                    <a:pt x="88" y="71"/>
                  </a:cubicBezTo>
                  <a:cubicBezTo>
                    <a:pt x="89" y="69"/>
                    <a:pt x="89" y="67"/>
                    <a:pt x="90" y="65"/>
                  </a:cubicBezTo>
                  <a:cubicBezTo>
                    <a:pt x="91" y="61"/>
                    <a:pt x="92" y="57"/>
                    <a:pt x="94" y="53"/>
                  </a:cubicBezTo>
                  <a:cubicBezTo>
                    <a:pt x="95" y="49"/>
                    <a:pt x="96" y="46"/>
                    <a:pt x="97" y="42"/>
                  </a:cubicBezTo>
                  <a:cubicBezTo>
                    <a:pt x="98" y="40"/>
                    <a:pt x="98" y="39"/>
                    <a:pt x="99" y="37"/>
                  </a:cubicBezTo>
                  <a:cubicBezTo>
                    <a:pt x="99" y="35"/>
                    <a:pt x="100" y="34"/>
                    <a:pt x="100" y="32"/>
                  </a:cubicBezTo>
                  <a:cubicBezTo>
                    <a:pt x="102" y="29"/>
                    <a:pt x="103" y="26"/>
                    <a:pt x="104" y="23"/>
                  </a:cubicBezTo>
                  <a:cubicBezTo>
                    <a:pt x="104" y="22"/>
                    <a:pt x="105" y="22"/>
                    <a:pt x="105" y="21"/>
                  </a:cubicBezTo>
                  <a:cubicBezTo>
                    <a:pt x="105" y="20"/>
                    <a:pt x="105" y="20"/>
                    <a:pt x="106" y="19"/>
                  </a:cubicBezTo>
                  <a:cubicBezTo>
                    <a:pt x="106" y="18"/>
                    <a:pt x="107" y="17"/>
                    <a:pt x="107" y="16"/>
                  </a:cubicBezTo>
                  <a:cubicBezTo>
                    <a:pt x="108" y="14"/>
                    <a:pt x="109" y="13"/>
                    <a:pt x="109" y="12"/>
                  </a:cubicBezTo>
                  <a:cubicBezTo>
                    <a:pt x="110" y="11"/>
                    <a:pt x="110" y="10"/>
                    <a:pt x="111" y="9"/>
                  </a:cubicBezTo>
                  <a:cubicBezTo>
                    <a:pt x="113" y="6"/>
                    <a:pt x="116" y="3"/>
                    <a:pt x="117" y="2"/>
                  </a:cubicBezTo>
                  <a:cubicBezTo>
                    <a:pt x="118" y="1"/>
                    <a:pt x="119" y="1"/>
                    <a:pt x="119" y="1"/>
                  </a:cubicBezTo>
                  <a:cubicBezTo>
                    <a:pt x="120" y="1"/>
                    <a:pt x="120" y="1"/>
                    <a:pt x="120" y="0"/>
                  </a:cubicBezTo>
                  <a:cubicBezTo>
                    <a:pt x="120" y="0"/>
                    <a:pt x="120" y="0"/>
                    <a:pt x="1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4" name="Group 33"/>
          <p:cNvGrpSpPr/>
          <p:nvPr/>
        </p:nvGrpSpPr>
        <p:grpSpPr>
          <a:xfrm>
            <a:off x="8046687" y="5571419"/>
            <a:ext cx="1218283" cy="1252362"/>
            <a:chOff x="4454349" y="2625534"/>
            <a:chExt cx="1825914" cy="1827228"/>
          </a:xfrm>
        </p:grpSpPr>
        <p:sp>
          <p:nvSpPr>
            <p:cNvPr id="35" name="Oval 34"/>
            <p:cNvSpPr>
              <a:spLocks noChangeArrowheads="1"/>
            </p:cNvSpPr>
            <p:nvPr/>
          </p:nvSpPr>
          <p:spPr bwMode="auto">
            <a:xfrm>
              <a:off x="4454349" y="2625534"/>
              <a:ext cx="1825914" cy="1827228"/>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a:t>
              </a:r>
            </a:p>
          </p:txBody>
        </p:sp>
        <p:sp>
          <p:nvSpPr>
            <p:cNvPr id="36" name="Freeform 35"/>
            <p:cNvSpPr>
              <a:spLocks noEditPoints="1"/>
            </p:cNvSpPr>
            <p:nvPr/>
          </p:nvSpPr>
          <p:spPr bwMode="auto">
            <a:xfrm>
              <a:off x="4502961" y="2675574"/>
              <a:ext cx="1719310" cy="1719310"/>
            </a:xfrm>
            <a:custGeom>
              <a:avLst/>
              <a:gdLst>
                <a:gd name="T0" fmla="*/ 116 w 231"/>
                <a:gd name="T1" fmla="*/ 0 h 231"/>
                <a:gd name="T2" fmla="*/ 0 w 231"/>
                <a:gd name="T3" fmla="*/ 116 h 231"/>
                <a:gd name="T4" fmla="*/ 116 w 231"/>
                <a:gd name="T5" fmla="*/ 231 h 231"/>
                <a:gd name="T6" fmla="*/ 231 w 231"/>
                <a:gd name="T7" fmla="*/ 116 h 231"/>
                <a:gd name="T8" fmla="*/ 116 w 231"/>
                <a:gd name="T9" fmla="*/ 0 h 231"/>
                <a:gd name="T10" fmla="*/ 135 w 231"/>
                <a:gd name="T11" fmla="*/ 116 h 231"/>
                <a:gd name="T12" fmla="*/ 204 w 231"/>
                <a:gd name="T13" fmla="*/ 48 h 231"/>
                <a:gd name="T14" fmla="*/ 227 w 231"/>
                <a:gd name="T15" fmla="*/ 116 h 231"/>
                <a:gd name="T16" fmla="*/ 204 w 231"/>
                <a:gd name="T17" fmla="*/ 184 h 231"/>
                <a:gd name="T18" fmla="*/ 135 w 231"/>
                <a:gd name="T19" fmla="*/ 116 h 231"/>
                <a:gd name="T20" fmla="*/ 184 w 231"/>
                <a:gd name="T21" fmla="*/ 28 h 231"/>
                <a:gd name="T22" fmla="*/ 116 w 231"/>
                <a:gd name="T23" fmla="*/ 96 h 231"/>
                <a:gd name="T24" fmla="*/ 48 w 231"/>
                <a:gd name="T25" fmla="*/ 28 h 231"/>
                <a:gd name="T26" fmla="*/ 116 w 231"/>
                <a:gd name="T27" fmla="*/ 4 h 231"/>
                <a:gd name="T28" fmla="*/ 184 w 231"/>
                <a:gd name="T29" fmla="*/ 28 h 231"/>
                <a:gd name="T30" fmla="*/ 28 w 231"/>
                <a:gd name="T31" fmla="*/ 48 h 231"/>
                <a:gd name="T32" fmla="*/ 96 w 231"/>
                <a:gd name="T33" fmla="*/ 116 h 231"/>
                <a:gd name="T34" fmla="*/ 28 w 231"/>
                <a:gd name="T35" fmla="*/ 184 h 231"/>
                <a:gd name="T36" fmla="*/ 4 w 231"/>
                <a:gd name="T37" fmla="*/ 116 h 231"/>
                <a:gd name="T38" fmla="*/ 28 w 231"/>
                <a:gd name="T39" fmla="*/ 48 h 231"/>
                <a:gd name="T40" fmla="*/ 48 w 231"/>
                <a:gd name="T41" fmla="*/ 204 h 231"/>
                <a:gd name="T42" fmla="*/ 116 w 231"/>
                <a:gd name="T43" fmla="*/ 135 h 231"/>
                <a:gd name="T44" fmla="*/ 184 w 231"/>
                <a:gd name="T45" fmla="*/ 204 h 231"/>
                <a:gd name="T46" fmla="*/ 116 w 231"/>
                <a:gd name="T47" fmla="*/ 227 h 231"/>
                <a:gd name="T48" fmla="*/ 48 w 231"/>
                <a:gd name="T49"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 h="231">
                  <a:moveTo>
                    <a:pt x="116" y="0"/>
                  </a:moveTo>
                  <a:cubicBezTo>
                    <a:pt x="52" y="0"/>
                    <a:pt x="0" y="52"/>
                    <a:pt x="0" y="116"/>
                  </a:cubicBezTo>
                  <a:cubicBezTo>
                    <a:pt x="0" y="179"/>
                    <a:pt x="52" y="231"/>
                    <a:pt x="116" y="231"/>
                  </a:cubicBezTo>
                  <a:cubicBezTo>
                    <a:pt x="179" y="231"/>
                    <a:pt x="231" y="179"/>
                    <a:pt x="231" y="116"/>
                  </a:cubicBezTo>
                  <a:cubicBezTo>
                    <a:pt x="231" y="52"/>
                    <a:pt x="179" y="0"/>
                    <a:pt x="116" y="0"/>
                  </a:cubicBezTo>
                  <a:close/>
                  <a:moveTo>
                    <a:pt x="135" y="116"/>
                  </a:moveTo>
                  <a:cubicBezTo>
                    <a:pt x="204" y="48"/>
                    <a:pt x="204" y="48"/>
                    <a:pt x="204" y="48"/>
                  </a:cubicBezTo>
                  <a:cubicBezTo>
                    <a:pt x="218" y="66"/>
                    <a:pt x="227" y="90"/>
                    <a:pt x="227" y="116"/>
                  </a:cubicBezTo>
                  <a:cubicBezTo>
                    <a:pt x="227" y="141"/>
                    <a:pt x="218" y="165"/>
                    <a:pt x="204" y="184"/>
                  </a:cubicBezTo>
                  <a:lnTo>
                    <a:pt x="135" y="116"/>
                  </a:lnTo>
                  <a:close/>
                  <a:moveTo>
                    <a:pt x="184" y="28"/>
                  </a:moveTo>
                  <a:cubicBezTo>
                    <a:pt x="116" y="96"/>
                    <a:pt x="116" y="96"/>
                    <a:pt x="116" y="96"/>
                  </a:cubicBezTo>
                  <a:cubicBezTo>
                    <a:pt x="48" y="28"/>
                    <a:pt x="48" y="28"/>
                    <a:pt x="48" y="28"/>
                  </a:cubicBezTo>
                  <a:cubicBezTo>
                    <a:pt x="66" y="13"/>
                    <a:pt x="90" y="4"/>
                    <a:pt x="116" y="4"/>
                  </a:cubicBezTo>
                  <a:cubicBezTo>
                    <a:pt x="141" y="4"/>
                    <a:pt x="165" y="13"/>
                    <a:pt x="184" y="28"/>
                  </a:cubicBezTo>
                  <a:close/>
                  <a:moveTo>
                    <a:pt x="28" y="48"/>
                  </a:moveTo>
                  <a:cubicBezTo>
                    <a:pt x="96" y="116"/>
                    <a:pt x="96" y="116"/>
                    <a:pt x="96" y="116"/>
                  </a:cubicBezTo>
                  <a:cubicBezTo>
                    <a:pt x="28" y="184"/>
                    <a:pt x="28" y="184"/>
                    <a:pt x="28" y="184"/>
                  </a:cubicBezTo>
                  <a:cubicBezTo>
                    <a:pt x="13" y="165"/>
                    <a:pt x="4" y="141"/>
                    <a:pt x="4" y="116"/>
                  </a:cubicBezTo>
                  <a:cubicBezTo>
                    <a:pt x="4" y="90"/>
                    <a:pt x="13" y="66"/>
                    <a:pt x="28" y="48"/>
                  </a:cubicBezTo>
                  <a:close/>
                  <a:moveTo>
                    <a:pt x="48" y="204"/>
                  </a:moveTo>
                  <a:cubicBezTo>
                    <a:pt x="116" y="135"/>
                    <a:pt x="116" y="135"/>
                    <a:pt x="116" y="135"/>
                  </a:cubicBezTo>
                  <a:cubicBezTo>
                    <a:pt x="184" y="204"/>
                    <a:pt x="184" y="204"/>
                    <a:pt x="184" y="204"/>
                  </a:cubicBezTo>
                  <a:cubicBezTo>
                    <a:pt x="165" y="218"/>
                    <a:pt x="141" y="227"/>
                    <a:pt x="116" y="227"/>
                  </a:cubicBezTo>
                  <a:cubicBezTo>
                    <a:pt x="90" y="227"/>
                    <a:pt x="66" y="218"/>
                    <a:pt x="48" y="204"/>
                  </a:cubicBezTo>
                  <a:close/>
                </a:path>
              </a:pathLst>
            </a:custGeom>
            <a:solidFill>
              <a:srgbClr val="383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37" name="Freeform 36"/>
            <p:cNvSpPr>
              <a:spLocks noEditPoints="1"/>
            </p:cNvSpPr>
            <p:nvPr/>
          </p:nvSpPr>
          <p:spPr bwMode="auto">
            <a:xfrm>
              <a:off x="4680126" y="3407477"/>
              <a:ext cx="294893" cy="316647"/>
            </a:xfrm>
            <a:custGeom>
              <a:avLst/>
              <a:gdLst>
                <a:gd name="T0" fmla="*/ 31 w 41"/>
                <a:gd name="T1" fmla="*/ 44 h 44"/>
                <a:gd name="T2" fmla="*/ 20 w 41"/>
                <a:gd name="T3" fmla="*/ 27 h 44"/>
                <a:gd name="T4" fmla="*/ 10 w 41"/>
                <a:gd name="T5" fmla="*/ 27 h 44"/>
                <a:gd name="T6" fmla="*/ 10 w 41"/>
                <a:gd name="T7" fmla="*/ 44 h 44"/>
                <a:gd name="T8" fmla="*/ 0 w 41"/>
                <a:gd name="T9" fmla="*/ 44 h 44"/>
                <a:gd name="T10" fmla="*/ 0 w 41"/>
                <a:gd name="T11" fmla="*/ 0 h 44"/>
                <a:gd name="T12" fmla="*/ 22 w 41"/>
                <a:gd name="T13" fmla="*/ 0 h 44"/>
                <a:gd name="T14" fmla="*/ 30 w 41"/>
                <a:gd name="T15" fmla="*/ 1 h 44"/>
                <a:gd name="T16" fmla="*/ 35 w 41"/>
                <a:gd name="T17" fmla="*/ 3 h 44"/>
                <a:gd name="T18" fmla="*/ 38 w 41"/>
                <a:gd name="T19" fmla="*/ 7 h 44"/>
                <a:gd name="T20" fmla="*/ 39 w 41"/>
                <a:gd name="T21" fmla="*/ 13 h 44"/>
                <a:gd name="T22" fmla="*/ 38 w 41"/>
                <a:gd name="T23" fmla="*/ 17 h 44"/>
                <a:gd name="T24" fmla="*/ 36 w 41"/>
                <a:gd name="T25" fmla="*/ 21 h 44"/>
                <a:gd name="T26" fmla="*/ 33 w 41"/>
                <a:gd name="T27" fmla="*/ 24 h 44"/>
                <a:gd name="T28" fmla="*/ 29 w 41"/>
                <a:gd name="T29" fmla="*/ 25 h 44"/>
                <a:gd name="T30" fmla="*/ 41 w 41"/>
                <a:gd name="T31" fmla="*/ 44 h 44"/>
                <a:gd name="T32" fmla="*/ 31 w 41"/>
                <a:gd name="T33" fmla="*/ 44 h 44"/>
                <a:gd name="T34" fmla="*/ 30 w 41"/>
                <a:gd name="T35" fmla="*/ 13 h 44"/>
                <a:gd name="T36" fmla="*/ 27 w 41"/>
                <a:gd name="T37" fmla="*/ 8 h 44"/>
                <a:gd name="T38" fmla="*/ 21 w 41"/>
                <a:gd name="T39" fmla="*/ 7 h 44"/>
                <a:gd name="T40" fmla="*/ 10 w 41"/>
                <a:gd name="T41" fmla="*/ 7 h 44"/>
                <a:gd name="T42" fmla="*/ 10 w 41"/>
                <a:gd name="T43" fmla="*/ 20 h 44"/>
                <a:gd name="T44" fmla="*/ 22 w 41"/>
                <a:gd name="T45" fmla="*/ 20 h 44"/>
                <a:gd name="T46" fmla="*/ 25 w 41"/>
                <a:gd name="T47" fmla="*/ 19 h 44"/>
                <a:gd name="T48" fmla="*/ 28 w 41"/>
                <a:gd name="T49" fmla="*/ 18 h 44"/>
                <a:gd name="T50" fmla="*/ 29 w 41"/>
                <a:gd name="T51" fmla="*/ 16 h 44"/>
                <a:gd name="T52" fmla="*/ 30 w 41"/>
                <a:gd name="T53" fmla="*/ 1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44">
                  <a:moveTo>
                    <a:pt x="31" y="44"/>
                  </a:moveTo>
                  <a:cubicBezTo>
                    <a:pt x="20" y="27"/>
                    <a:pt x="20" y="27"/>
                    <a:pt x="20" y="27"/>
                  </a:cubicBezTo>
                  <a:cubicBezTo>
                    <a:pt x="10" y="27"/>
                    <a:pt x="10" y="27"/>
                    <a:pt x="10" y="27"/>
                  </a:cubicBezTo>
                  <a:cubicBezTo>
                    <a:pt x="10" y="44"/>
                    <a:pt x="10" y="44"/>
                    <a:pt x="10" y="44"/>
                  </a:cubicBezTo>
                  <a:cubicBezTo>
                    <a:pt x="0" y="44"/>
                    <a:pt x="0" y="44"/>
                    <a:pt x="0" y="44"/>
                  </a:cubicBezTo>
                  <a:cubicBezTo>
                    <a:pt x="0" y="0"/>
                    <a:pt x="0" y="0"/>
                    <a:pt x="0" y="0"/>
                  </a:cubicBezTo>
                  <a:cubicBezTo>
                    <a:pt x="22" y="0"/>
                    <a:pt x="22" y="0"/>
                    <a:pt x="22" y="0"/>
                  </a:cubicBezTo>
                  <a:cubicBezTo>
                    <a:pt x="25" y="0"/>
                    <a:pt x="28" y="0"/>
                    <a:pt x="30" y="1"/>
                  </a:cubicBezTo>
                  <a:cubicBezTo>
                    <a:pt x="32" y="1"/>
                    <a:pt x="33" y="2"/>
                    <a:pt x="35" y="3"/>
                  </a:cubicBezTo>
                  <a:cubicBezTo>
                    <a:pt x="36" y="4"/>
                    <a:pt x="37" y="6"/>
                    <a:pt x="38" y="7"/>
                  </a:cubicBezTo>
                  <a:cubicBezTo>
                    <a:pt x="38" y="9"/>
                    <a:pt x="39" y="11"/>
                    <a:pt x="39" y="13"/>
                  </a:cubicBezTo>
                  <a:cubicBezTo>
                    <a:pt x="39" y="15"/>
                    <a:pt x="39" y="16"/>
                    <a:pt x="38" y="17"/>
                  </a:cubicBezTo>
                  <a:cubicBezTo>
                    <a:pt x="38" y="19"/>
                    <a:pt x="37" y="20"/>
                    <a:pt x="36" y="21"/>
                  </a:cubicBezTo>
                  <a:cubicBezTo>
                    <a:pt x="35" y="22"/>
                    <a:pt x="34" y="23"/>
                    <a:pt x="33" y="24"/>
                  </a:cubicBezTo>
                  <a:cubicBezTo>
                    <a:pt x="32" y="24"/>
                    <a:pt x="31" y="25"/>
                    <a:pt x="29" y="25"/>
                  </a:cubicBezTo>
                  <a:cubicBezTo>
                    <a:pt x="41" y="44"/>
                    <a:pt x="41" y="44"/>
                    <a:pt x="41" y="44"/>
                  </a:cubicBezTo>
                  <a:lnTo>
                    <a:pt x="31" y="44"/>
                  </a:lnTo>
                  <a:close/>
                  <a:moveTo>
                    <a:pt x="30" y="13"/>
                  </a:moveTo>
                  <a:cubicBezTo>
                    <a:pt x="30" y="11"/>
                    <a:pt x="29" y="9"/>
                    <a:pt x="27" y="8"/>
                  </a:cubicBezTo>
                  <a:cubicBezTo>
                    <a:pt x="26" y="7"/>
                    <a:pt x="24" y="7"/>
                    <a:pt x="21" y="7"/>
                  </a:cubicBezTo>
                  <a:cubicBezTo>
                    <a:pt x="10" y="7"/>
                    <a:pt x="10" y="7"/>
                    <a:pt x="10" y="7"/>
                  </a:cubicBezTo>
                  <a:cubicBezTo>
                    <a:pt x="10" y="20"/>
                    <a:pt x="10" y="20"/>
                    <a:pt x="10" y="20"/>
                  </a:cubicBezTo>
                  <a:cubicBezTo>
                    <a:pt x="22" y="20"/>
                    <a:pt x="22" y="20"/>
                    <a:pt x="22" y="20"/>
                  </a:cubicBezTo>
                  <a:cubicBezTo>
                    <a:pt x="23" y="20"/>
                    <a:pt x="24" y="20"/>
                    <a:pt x="25" y="19"/>
                  </a:cubicBezTo>
                  <a:cubicBezTo>
                    <a:pt x="26" y="19"/>
                    <a:pt x="27" y="19"/>
                    <a:pt x="28" y="18"/>
                  </a:cubicBezTo>
                  <a:cubicBezTo>
                    <a:pt x="28" y="17"/>
                    <a:pt x="29" y="17"/>
                    <a:pt x="29" y="16"/>
                  </a:cubicBezTo>
                  <a:cubicBezTo>
                    <a:pt x="29" y="15"/>
                    <a:pt x="30" y="14"/>
                    <a:pt x="30" y="13"/>
                  </a:cubicBezTo>
                  <a:close/>
                </a:path>
              </a:pathLst>
            </a:custGeom>
            <a:solidFill>
              <a:srgbClr val="383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38" name="Freeform 37"/>
            <p:cNvSpPr>
              <a:spLocks noEditPoints="1"/>
            </p:cNvSpPr>
            <p:nvPr/>
          </p:nvSpPr>
          <p:spPr bwMode="auto">
            <a:xfrm>
              <a:off x="5804102" y="3407477"/>
              <a:ext cx="296102" cy="316647"/>
            </a:xfrm>
            <a:custGeom>
              <a:avLst/>
              <a:gdLst>
                <a:gd name="T0" fmla="*/ 31 w 41"/>
                <a:gd name="T1" fmla="*/ 44 h 44"/>
                <a:gd name="T2" fmla="*/ 20 w 41"/>
                <a:gd name="T3" fmla="*/ 27 h 44"/>
                <a:gd name="T4" fmla="*/ 10 w 41"/>
                <a:gd name="T5" fmla="*/ 27 h 44"/>
                <a:gd name="T6" fmla="*/ 10 w 41"/>
                <a:gd name="T7" fmla="*/ 44 h 44"/>
                <a:gd name="T8" fmla="*/ 0 w 41"/>
                <a:gd name="T9" fmla="*/ 44 h 44"/>
                <a:gd name="T10" fmla="*/ 0 w 41"/>
                <a:gd name="T11" fmla="*/ 0 h 44"/>
                <a:gd name="T12" fmla="*/ 22 w 41"/>
                <a:gd name="T13" fmla="*/ 0 h 44"/>
                <a:gd name="T14" fmla="*/ 30 w 41"/>
                <a:gd name="T15" fmla="*/ 1 h 44"/>
                <a:gd name="T16" fmla="*/ 35 w 41"/>
                <a:gd name="T17" fmla="*/ 3 h 44"/>
                <a:gd name="T18" fmla="*/ 38 w 41"/>
                <a:gd name="T19" fmla="*/ 7 h 44"/>
                <a:gd name="T20" fmla="*/ 39 w 41"/>
                <a:gd name="T21" fmla="*/ 13 h 44"/>
                <a:gd name="T22" fmla="*/ 38 w 41"/>
                <a:gd name="T23" fmla="*/ 17 h 44"/>
                <a:gd name="T24" fmla="*/ 36 w 41"/>
                <a:gd name="T25" fmla="*/ 21 h 44"/>
                <a:gd name="T26" fmla="*/ 33 w 41"/>
                <a:gd name="T27" fmla="*/ 24 h 44"/>
                <a:gd name="T28" fmla="*/ 29 w 41"/>
                <a:gd name="T29" fmla="*/ 25 h 44"/>
                <a:gd name="T30" fmla="*/ 41 w 41"/>
                <a:gd name="T31" fmla="*/ 44 h 44"/>
                <a:gd name="T32" fmla="*/ 31 w 41"/>
                <a:gd name="T33" fmla="*/ 44 h 44"/>
                <a:gd name="T34" fmla="*/ 30 w 41"/>
                <a:gd name="T35" fmla="*/ 13 h 44"/>
                <a:gd name="T36" fmla="*/ 27 w 41"/>
                <a:gd name="T37" fmla="*/ 8 h 44"/>
                <a:gd name="T38" fmla="*/ 21 w 41"/>
                <a:gd name="T39" fmla="*/ 7 h 44"/>
                <a:gd name="T40" fmla="*/ 10 w 41"/>
                <a:gd name="T41" fmla="*/ 7 h 44"/>
                <a:gd name="T42" fmla="*/ 10 w 41"/>
                <a:gd name="T43" fmla="*/ 20 h 44"/>
                <a:gd name="T44" fmla="*/ 22 w 41"/>
                <a:gd name="T45" fmla="*/ 20 h 44"/>
                <a:gd name="T46" fmla="*/ 25 w 41"/>
                <a:gd name="T47" fmla="*/ 19 h 44"/>
                <a:gd name="T48" fmla="*/ 28 w 41"/>
                <a:gd name="T49" fmla="*/ 18 h 44"/>
                <a:gd name="T50" fmla="*/ 29 w 41"/>
                <a:gd name="T51" fmla="*/ 16 h 44"/>
                <a:gd name="T52" fmla="*/ 30 w 41"/>
                <a:gd name="T53" fmla="*/ 1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44">
                  <a:moveTo>
                    <a:pt x="31" y="44"/>
                  </a:moveTo>
                  <a:cubicBezTo>
                    <a:pt x="20" y="27"/>
                    <a:pt x="20" y="27"/>
                    <a:pt x="20" y="27"/>
                  </a:cubicBezTo>
                  <a:cubicBezTo>
                    <a:pt x="10" y="27"/>
                    <a:pt x="10" y="27"/>
                    <a:pt x="10" y="27"/>
                  </a:cubicBezTo>
                  <a:cubicBezTo>
                    <a:pt x="10" y="44"/>
                    <a:pt x="10" y="44"/>
                    <a:pt x="10" y="44"/>
                  </a:cubicBezTo>
                  <a:cubicBezTo>
                    <a:pt x="0" y="44"/>
                    <a:pt x="0" y="44"/>
                    <a:pt x="0" y="44"/>
                  </a:cubicBezTo>
                  <a:cubicBezTo>
                    <a:pt x="0" y="0"/>
                    <a:pt x="0" y="0"/>
                    <a:pt x="0" y="0"/>
                  </a:cubicBezTo>
                  <a:cubicBezTo>
                    <a:pt x="22" y="0"/>
                    <a:pt x="22" y="0"/>
                    <a:pt x="22" y="0"/>
                  </a:cubicBezTo>
                  <a:cubicBezTo>
                    <a:pt x="25" y="0"/>
                    <a:pt x="28" y="0"/>
                    <a:pt x="30" y="1"/>
                  </a:cubicBezTo>
                  <a:cubicBezTo>
                    <a:pt x="32" y="1"/>
                    <a:pt x="33" y="2"/>
                    <a:pt x="35" y="3"/>
                  </a:cubicBezTo>
                  <a:cubicBezTo>
                    <a:pt x="36" y="4"/>
                    <a:pt x="37" y="6"/>
                    <a:pt x="38" y="7"/>
                  </a:cubicBezTo>
                  <a:cubicBezTo>
                    <a:pt x="38" y="9"/>
                    <a:pt x="39" y="11"/>
                    <a:pt x="39" y="13"/>
                  </a:cubicBezTo>
                  <a:cubicBezTo>
                    <a:pt x="39" y="15"/>
                    <a:pt x="39" y="16"/>
                    <a:pt x="38" y="17"/>
                  </a:cubicBezTo>
                  <a:cubicBezTo>
                    <a:pt x="38" y="19"/>
                    <a:pt x="37" y="20"/>
                    <a:pt x="36" y="21"/>
                  </a:cubicBezTo>
                  <a:cubicBezTo>
                    <a:pt x="35" y="22"/>
                    <a:pt x="34" y="23"/>
                    <a:pt x="33" y="24"/>
                  </a:cubicBezTo>
                  <a:cubicBezTo>
                    <a:pt x="32" y="24"/>
                    <a:pt x="30" y="25"/>
                    <a:pt x="29" y="25"/>
                  </a:cubicBezTo>
                  <a:cubicBezTo>
                    <a:pt x="41" y="44"/>
                    <a:pt x="41" y="44"/>
                    <a:pt x="41" y="44"/>
                  </a:cubicBezTo>
                  <a:lnTo>
                    <a:pt x="31" y="44"/>
                  </a:lnTo>
                  <a:close/>
                  <a:moveTo>
                    <a:pt x="30" y="13"/>
                  </a:moveTo>
                  <a:cubicBezTo>
                    <a:pt x="30" y="11"/>
                    <a:pt x="29" y="9"/>
                    <a:pt x="27" y="8"/>
                  </a:cubicBezTo>
                  <a:cubicBezTo>
                    <a:pt x="26" y="7"/>
                    <a:pt x="24" y="7"/>
                    <a:pt x="21" y="7"/>
                  </a:cubicBezTo>
                  <a:cubicBezTo>
                    <a:pt x="10" y="7"/>
                    <a:pt x="10" y="7"/>
                    <a:pt x="10" y="7"/>
                  </a:cubicBezTo>
                  <a:cubicBezTo>
                    <a:pt x="10" y="20"/>
                    <a:pt x="10" y="20"/>
                    <a:pt x="10" y="20"/>
                  </a:cubicBezTo>
                  <a:cubicBezTo>
                    <a:pt x="22" y="20"/>
                    <a:pt x="22" y="20"/>
                    <a:pt x="22" y="20"/>
                  </a:cubicBezTo>
                  <a:cubicBezTo>
                    <a:pt x="23" y="20"/>
                    <a:pt x="24" y="20"/>
                    <a:pt x="25" y="19"/>
                  </a:cubicBezTo>
                  <a:cubicBezTo>
                    <a:pt x="26" y="19"/>
                    <a:pt x="27" y="19"/>
                    <a:pt x="28" y="18"/>
                  </a:cubicBezTo>
                  <a:cubicBezTo>
                    <a:pt x="28" y="17"/>
                    <a:pt x="29" y="17"/>
                    <a:pt x="29" y="16"/>
                  </a:cubicBezTo>
                  <a:cubicBezTo>
                    <a:pt x="29" y="15"/>
                    <a:pt x="30" y="14"/>
                    <a:pt x="30" y="13"/>
                  </a:cubicBezTo>
                  <a:close/>
                </a:path>
              </a:pathLst>
            </a:custGeom>
            <a:solidFill>
              <a:srgbClr val="383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grpSp>
        <p:nvGrpSpPr>
          <p:cNvPr id="39" name="Group 38"/>
          <p:cNvGrpSpPr/>
          <p:nvPr/>
        </p:nvGrpSpPr>
        <p:grpSpPr>
          <a:xfrm>
            <a:off x="2418928" y="5387077"/>
            <a:ext cx="1554022" cy="1505074"/>
            <a:chOff x="6378575" y="152400"/>
            <a:chExt cx="2273300" cy="2273300"/>
          </a:xfrm>
        </p:grpSpPr>
        <p:sp>
          <p:nvSpPr>
            <p:cNvPr id="40" name="Freeform 17"/>
            <p:cNvSpPr>
              <a:spLocks/>
            </p:cNvSpPr>
            <p:nvPr/>
          </p:nvSpPr>
          <p:spPr bwMode="auto">
            <a:xfrm>
              <a:off x="6378575" y="152400"/>
              <a:ext cx="2273300" cy="2273300"/>
            </a:xfrm>
            <a:custGeom>
              <a:avLst/>
              <a:gdLst>
                <a:gd name="T0" fmla="*/ 237 w 240"/>
                <a:gd name="T1" fmla="*/ 111 h 240"/>
                <a:gd name="T2" fmla="*/ 129 w 240"/>
                <a:gd name="T3" fmla="*/ 3 h 240"/>
                <a:gd name="T4" fmla="*/ 120 w 240"/>
                <a:gd name="T5" fmla="*/ 0 h 240"/>
                <a:gd name="T6" fmla="*/ 111 w 240"/>
                <a:gd name="T7" fmla="*/ 3 h 240"/>
                <a:gd name="T8" fmla="*/ 4 w 240"/>
                <a:gd name="T9" fmla="*/ 111 h 240"/>
                <a:gd name="T10" fmla="*/ 0 w 240"/>
                <a:gd name="T11" fmla="*/ 120 h 240"/>
                <a:gd name="T12" fmla="*/ 4 w 240"/>
                <a:gd name="T13" fmla="*/ 128 h 240"/>
                <a:gd name="T14" fmla="*/ 111 w 240"/>
                <a:gd name="T15" fmla="*/ 236 h 240"/>
                <a:gd name="T16" fmla="*/ 120 w 240"/>
                <a:gd name="T17" fmla="*/ 240 h 240"/>
                <a:gd name="T18" fmla="*/ 129 w 240"/>
                <a:gd name="T19" fmla="*/ 236 h 240"/>
                <a:gd name="T20" fmla="*/ 237 w 240"/>
                <a:gd name="T21" fmla="*/ 128 h 240"/>
                <a:gd name="T22" fmla="*/ 240 w 240"/>
                <a:gd name="T23" fmla="*/ 120 h 240"/>
                <a:gd name="T24" fmla="*/ 237 w 240"/>
                <a:gd name="T25" fmla="*/ 1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240">
                  <a:moveTo>
                    <a:pt x="237" y="111"/>
                  </a:moveTo>
                  <a:cubicBezTo>
                    <a:pt x="129" y="3"/>
                    <a:pt x="129" y="3"/>
                    <a:pt x="129" y="3"/>
                  </a:cubicBezTo>
                  <a:cubicBezTo>
                    <a:pt x="127" y="1"/>
                    <a:pt x="123" y="0"/>
                    <a:pt x="120" y="0"/>
                  </a:cubicBezTo>
                  <a:cubicBezTo>
                    <a:pt x="117" y="0"/>
                    <a:pt x="114" y="1"/>
                    <a:pt x="111" y="3"/>
                  </a:cubicBezTo>
                  <a:cubicBezTo>
                    <a:pt x="4" y="111"/>
                    <a:pt x="4" y="111"/>
                    <a:pt x="4" y="111"/>
                  </a:cubicBezTo>
                  <a:cubicBezTo>
                    <a:pt x="1" y="113"/>
                    <a:pt x="0" y="116"/>
                    <a:pt x="0" y="120"/>
                  </a:cubicBezTo>
                  <a:cubicBezTo>
                    <a:pt x="0" y="123"/>
                    <a:pt x="1" y="126"/>
                    <a:pt x="4" y="128"/>
                  </a:cubicBezTo>
                  <a:cubicBezTo>
                    <a:pt x="111" y="236"/>
                    <a:pt x="111" y="236"/>
                    <a:pt x="111" y="236"/>
                  </a:cubicBezTo>
                  <a:cubicBezTo>
                    <a:pt x="114" y="239"/>
                    <a:pt x="117" y="240"/>
                    <a:pt x="120" y="240"/>
                  </a:cubicBezTo>
                  <a:cubicBezTo>
                    <a:pt x="123" y="240"/>
                    <a:pt x="127" y="239"/>
                    <a:pt x="129" y="236"/>
                  </a:cubicBezTo>
                  <a:cubicBezTo>
                    <a:pt x="237" y="128"/>
                    <a:pt x="237" y="128"/>
                    <a:pt x="237" y="128"/>
                  </a:cubicBezTo>
                  <a:cubicBezTo>
                    <a:pt x="239" y="126"/>
                    <a:pt x="240" y="123"/>
                    <a:pt x="240" y="120"/>
                  </a:cubicBezTo>
                  <a:cubicBezTo>
                    <a:pt x="240" y="116"/>
                    <a:pt x="239" y="113"/>
                    <a:pt x="237" y="111"/>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1" name="Freeform 18"/>
            <p:cNvSpPr>
              <a:spLocks noEditPoints="1"/>
            </p:cNvSpPr>
            <p:nvPr/>
          </p:nvSpPr>
          <p:spPr bwMode="auto">
            <a:xfrm>
              <a:off x="6388100" y="171450"/>
              <a:ext cx="2254250" cy="2235200"/>
            </a:xfrm>
            <a:custGeom>
              <a:avLst/>
              <a:gdLst>
                <a:gd name="T0" fmla="*/ 119 w 238"/>
                <a:gd name="T1" fmla="*/ 5 h 236"/>
                <a:gd name="T2" fmla="*/ 123 w 238"/>
                <a:gd name="T3" fmla="*/ 6 h 236"/>
                <a:gd name="T4" fmla="*/ 231 w 238"/>
                <a:gd name="T5" fmla="*/ 114 h 236"/>
                <a:gd name="T6" fmla="*/ 231 w 238"/>
                <a:gd name="T7" fmla="*/ 121 h 236"/>
                <a:gd name="T8" fmla="*/ 123 w 238"/>
                <a:gd name="T9" fmla="*/ 229 h 236"/>
                <a:gd name="T10" fmla="*/ 119 w 238"/>
                <a:gd name="T11" fmla="*/ 231 h 236"/>
                <a:gd name="T12" fmla="*/ 116 w 238"/>
                <a:gd name="T13" fmla="*/ 229 h 236"/>
                <a:gd name="T14" fmla="*/ 8 w 238"/>
                <a:gd name="T15" fmla="*/ 121 h 236"/>
                <a:gd name="T16" fmla="*/ 8 w 238"/>
                <a:gd name="T17" fmla="*/ 114 h 236"/>
                <a:gd name="T18" fmla="*/ 116 w 238"/>
                <a:gd name="T19" fmla="*/ 6 h 236"/>
                <a:gd name="T20" fmla="*/ 119 w 238"/>
                <a:gd name="T21" fmla="*/ 5 h 236"/>
                <a:gd name="T22" fmla="*/ 119 w 238"/>
                <a:gd name="T23" fmla="*/ 0 h 236"/>
                <a:gd name="T24" fmla="*/ 112 w 238"/>
                <a:gd name="T25" fmla="*/ 3 h 236"/>
                <a:gd name="T26" fmla="*/ 4 w 238"/>
                <a:gd name="T27" fmla="*/ 111 h 236"/>
                <a:gd name="T28" fmla="*/ 4 w 238"/>
                <a:gd name="T29" fmla="*/ 125 h 236"/>
                <a:gd name="T30" fmla="*/ 112 w 238"/>
                <a:gd name="T31" fmla="*/ 233 h 236"/>
                <a:gd name="T32" fmla="*/ 119 w 238"/>
                <a:gd name="T33" fmla="*/ 236 h 236"/>
                <a:gd name="T34" fmla="*/ 126 w 238"/>
                <a:gd name="T35" fmla="*/ 233 h 236"/>
                <a:gd name="T36" fmla="*/ 234 w 238"/>
                <a:gd name="T37" fmla="*/ 125 h 236"/>
                <a:gd name="T38" fmla="*/ 234 w 238"/>
                <a:gd name="T39" fmla="*/ 111 h 236"/>
                <a:gd name="T40" fmla="*/ 126 w 238"/>
                <a:gd name="T41" fmla="*/ 3 h 236"/>
                <a:gd name="T42" fmla="*/ 119 w 238"/>
                <a:gd name="T4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8" h="236">
                  <a:moveTo>
                    <a:pt x="119" y="5"/>
                  </a:moveTo>
                  <a:cubicBezTo>
                    <a:pt x="120" y="5"/>
                    <a:pt x="122" y="5"/>
                    <a:pt x="123" y="6"/>
                  </a:cubicBezTo>
                  <a:cubicBezTo>
                    <a:pt x="231" y="114"/>
                    <a:pt x="231" y="114"/>
                    <a:pt x="231" y="114"/>
                  </a:cubicBezTo>
                  <a:cubicBezTo>
                    <a:pt x="233" y="116"/>
                    <a:pt x="233" y="119"/>
                    <a:pt x="231" y="121"/>
                  </a:cubicBezTo>
                  <a:cubicBezTo>
                    <a:pt x="123" y="229"/>
                    <a:pt x="123" y="229"/>
                    <a:pt x="123" y="229"/>
                  </a:cubicBezTo>
                  <a:cubicBezTo>
                    <a:pt x="122" y="230"/>
                    <a:pt x="120" y="231"/>
                    <a:pt x="119" y="231"/>
                  </a:cubicBezTo>
                  <a:cubicBezTo>
                    <a:pt x="118" y="231"/>
                    <a:pt x="117" y="230"/>
                    <a:pt x="116" y="229"/>
                  </a:cubicBezTo>
                  <a:cubicBezTo>
                    <a:pt x="8" y="121"/>
                    <a:pt x="8" y="121"/>
                    <a:pt x="8" y="121"/>
                  </a:cubicBezTo>
                  <a:cubicBezTo>
                    <a:pt x="6" y="119"/>
                    <a:pt x="6" y="116"/>
                    <a:pt x="8" y="114"/>
                  </a:cubicBezTo>
                  <a:cubicBezTo>
                    <a:pt x="116" y="6"/>
                    <a:pt x="116" y="6"/>
                    <a:pt x="116" y="6"/>
                  </a:cubicBezTo>
                  <a:cubicBezTo>
                    <a:pt x="117" y="5"/>
                    <a:pt x="118" y="5"/>
                    <a:pt x="119" y="5"/>
                  </a:cubicBezTo>
                  <a:moveTo>
                    <a:pt x="119" y="0"/>
                  </a:moveTo>
                  <a:cubicBezTo>
                    <a:pt x="117" y="0"/>
                    <a:pt x="114" y="1"/>
                    <a:pt x="112" y="3"/>
                  </a:cubicBezTo>
                  <a:cubicBezTo>
                    <a:pt x="4" y="111"/>
                    <a:pt x="4" y="111"/>
                    <a:pt x="4" y="111"/>
                  </a:cubicBezTo>
                  <a:cubicBezTo>
                    <a:pt x="0" y="115"/>
                    <a:pt x="0" y="121"/>
                    <a:pt x="4" y="125"/>
                  </a:cubicBezTo>
                  <a:cubicBezTo>
                    <a:pt x="112" y="233"/>
                    <a:pt x="112" y="233"/>
                    <a:pt x="112" y="233"/>
                  </a:cubicBezTo>
                  <a:cubicBezTo>
                    <a:pt x="114" y="235"/>
                    <a:pt x="117" y="236"/>
                    <a:pt x="119" y="236"/>
                  </a:cubicBezTo>
                  <a:cubicBezTo>
                    <a:pt x="122" y="236"/>
                    <a:pt x="124" y="235"/>
                    <a:pt x="126" y="233"/>
                  </a:cubicBezTo>
                  <a:cubicBezTo>
                    <a:pt x="234" y="125"/>
                    <a:pt x="234" y="125"/>
                    <a:pt x="234" y="125"/>
                  </a:cubicBezTo>
                  <a:cubicBezTo>
                    <a:pt x="238" y="121"/>
                    <a:pt x="238" y="115"/>
                    <a:pt x="234" y="111"/>
                  </a:cubicBezTo>
                  <a:cubicBezTo>
                    <a:pt x="126" y="3"/>
                    <a:pt x="126" y="3"/>
                    <a:pt x="126" y="3"/>
                  </a:cubicBezTo>
                  <a:cubicBezTo>
                    <a:pt x="124" y="1"/>
                    <a:pt x="122" y="0"/>
                    <a:pt x="119" y="0"/>
                  </a:cubicBezTo>
                  <a:close/>
                </a:path>
              </a:pathLst>
            </a:custGeom>
            <a:solidFill>
              <a:srgbClr val="2713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2" name="Oval 19"/>
            <p:cNvSpPr>
              <a:spLocks noChangeArrowheads="1"/>
            </p:cNvSpPr>
            <p:nvPr/>
          </p:nvSpPr>
          <p:spPr bwMode="auto">
            <a:xfrm>
              <a:off x="7259638" y="512763"/>
              <a:ext cx="265113" cy="265113"/>
            </a:xfrm>
            <a:prstGeom prst="ellipse">
              <a:avLst/>
            </a:prstGeom>
            <a:solidFill>
              <a:srgbClr val="2713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3" name="Freeform 20"/>
            <p:cNvSpPr>
              <a:spLocks noEditPoints="1"/>
            </p:cNvSpPr>
            <p:nvPr/>
          </p:nvSpPr>
          <p:spPr bwMode="auto">
            <a:xfrm>
              <a:off x="7004050" y="768350"/>
              <a:ext cx="1184275" cy="1089025"/>
            </a:xfrm>
            <a:custGeom>
              <a:avLst/>
              <a:gdLst>
                <a:gd name="T0" fmla="*/ 93 w 125"/>
                <a:gd name="T1" fmla="*/ 71 h 115"/>
                <a:gd name="T2" fmla="*/ 80 w 125"/>
                <a:gd name="T3" fmla="*/ 73 h 115"/>
                <a:gd name="T4" fmla="*/ 79 w 125"/>
                <a:gd name="T5" fmla="*/ 85 h 115"/>
                <a:gd name="T6" fmla="*/ 84 w 125"/>
                <a:gd name="T7" fmla="*/ 95 h 115"/>
                <a:gd name="T8" fmla="*/ 53 w 125"/>
                <a:gd name="T9" fmla="*/ 70 h 115"/>
                <a:gd name="T10" fmla="*/ 46 w 125"/>
                <a:gd name="T11" fmla="*/ 4 h 115"/>
                <a:gd name="T12" fmla="*/ 41 w 125"/>
                <a:gd name="T13" fmla="*/ 4 h 115"/>
                <a:gd name="T14" fmla="*/ 29 w 125"/>
                <a:gd name="T15" fmla="*/ 0 h 115"/>
                <a:gd name="T16" fmla="*/ 0 w 125"/>
                <a:gd name="T17" fmla="*/ 30 h 115"/>
                <a:gd name="T18" fmla="*/ 10 w 125"/>
                <a:gd name="T19" fmla="*/ 41 h 115"/>
                <a:gd name="T20" fmla="*/ 8 w 125"/>
                <a:gd name="T21" fmla="*/ 46 h 115"/>
                <a:gd name="T22" fmla="*/ 8 w 125"/>
                <a:gd name="T23" fmla="*/ 115 h 115"/>
                <a:gd name="T24" fmla="*/ 19 w 125"/>
                <a:gd name="T25" fmla="*/ 115 h 115"/>
                <a:gd name="T26" fmla="*/ 22 w 125"/>
                <a:gd name="T27" fmla="*/ 68 h 115"/>
                <a:gd name="T28" fmla="*/ 31 w 125"/>
                <a:gd name="T29" fmla="*/ 83 h 115"/>
                <a:gd name="T30" fmla="*/ 34 w 125"/>
                <a:gd name="T31" fmla="*/ 115 h 115"/>
                <a:gd name="T32" fmla="*/ 42 w 125"/>
                <a:gd name="T33" fmla="*/ 115 h 115"/>
                <a:gd name="T34" fmla="*/ 42 w 125"/>
                <a:gd name="T35" fmla="*/ 77 h 115"/>
                <a:gd name="T36" fmla="*/ 34 w 125"/>
                <a:gd name="T37" fmla="*/ 60 h 115"/>
                <a:gd name="T38" fmla="*/ 69 w 125"/>
                <a:gd name="T39" fmla="*/ 88 h 115"/>
                <a:gd name="T40" fmla="*/ 56 w 125"/>
                <a:gd name="T41" fmla="*/ 115 h 115"/>
                <a:gd name="T42" fmla="*/ 90 w 125"/>
                <a:gd name="T43" fmla="*/ 115 h 115"/>
                <a:gd name="T44" fmla="*/ 125 w 125"/>
                <a:gd name="T45" fmla="*/ 81 h 115"/>
                <a:gd name="T46" fmla="*/ 93 w 125"/>
                <a:gd name="T47" fmla="*/ 71 h 115"/>
                <a:gd name="T48" fmla="*/ 17 w 125"/>
                <a:gd name="T49" fmla="*/ 32 h 115"/>
                <a:gd name="T50" fmla="*/ 13 w 125"/>
                <a:gd name="T51" fmla="*/ 29 h 115"/>
                <a:gd name="T52" fmla="*/ 21 w 125"/>
                <a:gd name="T53" fmla="*/ 22 h 115"/>
                <a:gd name="T54" fmla="*/ 17 w 125"/>
                <a:gd name="T55" fmla="*/ 32 h 115"/>
                <a:gd name="T56" fmla="*/ 35 w 125"/>
                <a:gd name="T57" fmla="*/ 53 h 115"/>
                <a:gd name="T58" fmla="*/ 39 w 125"/>
                <a:gd name="T59" fmla="*/ 37 h 115"/>
                <a:gd name="T60" fmla="*/ 44 w 125"/>
                <a:gd name="T61" fmla="*/ 61 h 115"/>
                <a:gd name="T62" fmla="*/ 35 w 125"/>
                <a:gd name="T63" fmla="*/ 5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 h="115">
                  <a:moveTo>
                    <a:pt x="93" y="71"/>
                  </a:moveTo>
                  <a:cubicBezTo>
                    <a:pt x="93" y="71"/>
                    <a:pt x="84" y="68"/>
                    <a:pt x="80" y="73"/>
                  </a:cubicBezTo>
                  <a:cubicBezTo>
                    <a:pt x="76" y="79"/>
                    <a:pt x="79" y="85"/>
                    <a:pt x="79" y="85"/>
                  </a:cubicBezTo>
                  <a:cubicBezTo>
                    <a:pt x="84" y="95"/>
                    <a:pt x="84" y="95"/>
                    <a:pt x="84" y="95"/>
                  </a:cubicBezTo>
                  <a:cubicBezTo>
                    <a:pt x="53" y="70"/>
                    <a:pt x="53" y="70"/>
                    <a:pt x="53" y="70"/>
                  </a:cubicBezTo>
                  <a:cubicBezTo>
                    <a:pt x="46" y="4"/>
                    <a:pt x="46" y="4"/>
                    <a:pt x="46" y="4"/>
                  </a:cubicBezTo>
                  <a:cubicBezTo>
                    <a:pt x="44" y="4"/>
                    <a:pt x="42" y="4"/>
                    <a:pt x="41" y="4"/>
                  </a:cubicBezTo>
                  <a:cubicBezTo>
                    <a:pt x="36" y="4"/>
                    <a:pt x="32" y="3"/>
                    <a:pt x="29" y="0"/>
                  </a:cubicBezTo>
                  <a:cubicBezTo>
                    <a:pt x="0" y="30"/>
                    <a:pt x="0" y="30"/>
                    <a:pt x="0" y="30"/>
                  </a:cubicBezTo>
                  <a:cubicBezTo>
                    <a:pt x="10" y="41"/>
                    <a:pt x="10" y="41"/>
                    <a:pt x="10" y="41"/>
                  </a:cubicBezTo>
                  <a:cubicBezTo>
                    <a:pt x="8" y="46"/>
                    <a:pt x="8" y="46"/>
                    <a:pt x="8" y="46"/>
                  </a:cubicBezTo>
                  <a:cubicBezTo>
                    <a:pt x="8" y="115"/>
                    <a:pt x="8" y="115"/>
                    <a:pt x="8" y="115"/>
                  </a:cubicBezTo>
                  <a:cubicBezTo>
                    <a:pt x="19" y="115"/>
                    <a:pt x="19" y="115"/>
                    <a:pt x="19" y="115"/>
                  </a:cubicBezTo>
                  <a:cubicBezTo>
                    <a:pt x="22" y="68"/>
                    <a:pt x="22" y="68"/>
                    <a:pt x="22" y="68"/>
                  </a:cubicBezTo>
                  <a:cubicBezTo>
                    <a:pt x="31" y="83"/>
                    <a:pt x="31" y="83"/>
                    <a:pt x="31" y="83"/>
                  </a:cubicBezTo>
                  <a:cubicBezTo>
                    <a:pt x="34" y="115"/>
                    <a:pt x="34" y="115"/>
                    <a:pt x="34" y="115"/>
                  </a:cubicBezTo>
                  <a:cubicBezTo>
                    <a:pt x="42" y="115"/>
                    <a:pt x="42" y="115"/>
                    <a:pt x="42" y="115"/>
                  </a:cubicBezTo>
                  <a:cubicBezTo>
                    <a:pt x="42" y="77"/>
                    <a:pt x="42" y="77"/>
                    <a:pt x="42" y="77"/>
                  </a:cubicBezTo>
                  <a:cubicBezTo>
                    <a:pt x="34" y="60"/>
                    <a:pt x="34" y="60"/>
                    <a:pt x="34" y="60"/>
                  </a:cubicBezTo>
                  <a:cubicBezTo>
                    <a:pt x="69" y="88"/>
                    <a:pt x="69" y="88"/>
                    <a:pt x="69" y="88"/>
                  </a:cubicBezTo>
                  <a:cubicBezTo>
                    <a:pt x="56" y="115"/>
                    <a:pt x="56" y="115"/>
                    <a:pt x="56" y="115"/>
                  </a:cubicBezTo>
                  <a:cubicBezTo>
                    <a:pt x="90" y="115"/>
                    <a:pt x="90" y="115"/>
                    <a:pt x="90" y="115"/>
                  </a:cubicBezTo>
                  <a:cubicBezTo>
                    <a:pt x="125" y="81"/>
                    <a:pt x="125" y="81"/>
                    <a:pt x="125" y="81"/>
                  </a:cubicBezTo>
                  <a:lnTo>
                    <a:pt x="93" y="71"/>
                  </a:lnTo>
                  <a:close/>
                  <a:moveTo>
                    <a:pt x="17" y="32"/>
                  </a:moveTo>
                  <a:cubicBezTo>
                    <a:pt x="13" y="29"/>
                    <a:pt x="13" y="29"/>
                    <a:pt x="13" y="29"/>
                  </a:cubicBezTo>
                  <a:cubicBezTo>
                    <a:pt x="21" y="22"/>
                    <a:pt x="21" y="22"/>
                    <a:pt x="21" y="22"/>
                  </a:cubicBezTo>
                  <a:lnTo>
                    <a:pt x="17" y="32"/>
                  </a:lnTo>
                  <a:close/>
                  <a:moveTo>
                    <a:pt x="35" y="53"/>
                  </a:moveTo>
                  <a:cubicBezTo>
                    <a:pt x="39" y="37"/>
                    <a:pt x="39" y="37"/>
                    <a:pt x="39" y="37"/>
                  </a:cubicBezTo>
                  <a:cubicBezTo>
                    <a:pt x="44" y="61"/>
                    <a:pt x="44" y="61"/>
                    <a:pt x="44" y="61"/>
                  </a:cubicBezTo>
                  <a:lnTo>
                    <a:pt x="35" y="53"/>
                  </a:lnTo>
                  <a:close/>
                </a:path>
              </a:pathLst>
            </a:custGeom>
            <a:solidFill>
              <a:srgbClr val="2713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grpSp>
        <p:nvGrpSpPr>
          <p:cNvPr id="44" name="Group 43"/>
          <p:cNvGrpSpPr/>
          <p:nvPr/>
        </p:nvGrpSpPr>
        <p:grpSpPr>
          <a:xfrm>
            <a:off x="2749079" y="3597490"/>
            <a:ext cx="1195880" cy="946904"/>
            <a:chOff x="3759201" y="2536826"/>
            <a:chExt cx="193675" cy="150813"/>
          </a:xfrm>
        </p:grpSpPr>
        <p:sp>
          <p:nvSpPr>
            <p:cNvPr id="45" name="Rectangle 1166"/>
            <p:cNvSpPr>
              <a:spLocks noChangeArrowheads="1"/>
            </p:cNvSpPr>
            <p:nvPr/>
          </p:nvSpPr>
          <p:spPr bwMode="auto">
            <a:xfrm>
              <a:off x="3759201" y="2676526"/>
              <a:ext cx="193675" cy="11113"/>
            </a:xfrm>
            <a:prstGeom prst="rect">
              <a:avLst/>
            </a:prstGeom>
            <a:solidFill>
              <a:sysClr val="window" lastClr="FFFFFF">
                <a:lumMod val="7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6" name="Freeform 1167"/>
            <p:cNvSpPr>
              <a:spLocks/>
            </p:cNvSpPr>
            <p:nvPr/>
          </p:nvSpPr>
          <p:spPr bwMode="auto">
            <a:xfrm>
              <a:off x="3857626" y="2584451"/>
              <a:ext cx="95250" cy="84138"/>
            </a:xfrm>
            <a:custGeom>
              <a:avLst/>
              <a:gdLst>
                <a:gd name="T0" fmla="*/ 6 w 76"/>
                <a:gd name="T1" fmla="*/ 65 h 68"/>
                <a:gd name="T2" fmla="*/ 12 w 76"/>
                <a:gd name="T3" fmla="*/ 68 h 68"/>
                <a:gd name="T4" fmla="*/ 25 w 76"/>
                <a:gd name="T5" fmla="*/ 66 h 68"/>
                <a:gd name="T6" fmla="*/ 26 w 76"/>
                <a:gd name="T7" fmla="*/ 66 h 68"/>
                <a:gd name="T8" fmla="*/ 22 w 76"/>
                <a:gd name="T9" fmla="*/ 57 h 68"/>
                <a:gd name="T10" fmla="*/ 38 w 76"/>
                <a:gd name="T11" fmla="*/ 35 h 68"/>
                <a:gd name="T12" fmla="*/ 60 w 76"/>
                <a:gd name="T13" fmla="*/ 52 h 68"/>
                <a:gd name="T14" fmla="*/ 60 w 76"/>
                <a:gd name="T15" fmla="*/ 61 h 68"/>
                <a:gd name="T16" fmla="*/ 60 w 76"/>
                <a:gd name="T17" fmla="*/ 61 h 68"/>
                <a:gd name="T18" fmla="*/ 60 w 76"/>
                <a:gd name="T19" fmla="*/ 61 h 68"/>
                <a:gd name="T20" fmla="*/ 76 w 76"/>
                <a:gd name="T21" fmla="*/ 59 h 68"/>
                <a:gd name="T22" fmla="*/ 76 w 76"/>
                <a:gd name="T23" fmla="*/ 0 h 68"/>
                <a:gd name="T24" fmla="*/ 55 w 76"/>
                <a:gd name="T25" fmla="*/ 9 h 68"/>
                <a:gd name="T26" fmla="*/ 10 w 76"/>
                <a:gd name="T27" fmla="*/ 37 h 68"/>
                <a:gd name="T28" fmla="*/ 4 w 76"/>
                <a:gd name="T29" fmla="*/ 43 h 68"/>
                <a:gd name="T30" fmla="*/ 6 w 76"/>
                <a:gd name="T31"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68">
                  <a:moveTo>
                    <a:pt x="6" y="65"/>
                  </a:moveTo>
                  <a:cubicBezTo>
                    <a:pt x="8" y="67"/>
                    <a:pt x="9" y="67"/>
                    <a:pt x="12" y="68"/>
                  </a:cubicBezTo>
                  <a:cubicBezTo>
                    <a:pt x="14" y="68"/>
                    <a:pt x="22" y="67"/>
                    <a:pt x="25" y="66"/>
                  </a:cubicBezTo>
                  <a:cubicBezTo>
                    <a:pt x="25" y="66"/>
                    <a:pt x="25" y="66"/>
                    <a:pt x="26" y="66"/>
                  </a:cubicBezTo>
                  <a:cubicBezTo>
                    <a:pt x="24" y="64"/>
                    <a:pt x="23" y="61"/>
                    <a:pt x="22" y="57"/>
                  </a:cubicBezTo>
                  <a:cubicBezTo>
                    <a:pt x="20" y="47"/>
                    <a:pt x="28" y="37"/>
                    <a:pt x="38" y="35"/>
                  </a:cubicBezTo>
                  <a:cubicBezTo>
                    <a:pt x="49" y="34"/>
                    <a:pt x="59" y="41"/>
                    <a:pt x="60" y="52"/>
                  </a:cubicBezTo>
                  <a:cubicBezTo>
                    <a:pt x="61" y="55"/>
                    <a:pt x="61" y="58"/>
                    <a:pt x="60" y="61"/>
                  </a:cubicBezTo>
                  <a:cubicBezTo>
                    <a:pt x="60" y="61"/>
                    <a:pt x="60" y="61"/>
                    <a:pt x="60" y="61"/>
                  </a:cubicBezTo>
                  <a:cubicBezTo>
                    <a:pt x="60" y="61"/>
                    <a:pt x="60" y="61"/>
                    <a:pt x="60" y="61"/>
                  </a:cubicBezTo>
                  <a:cubicBezTo>
                    <a:pt x="76" y="59"/>
                    <a:pt x="76" y="59"/>
                    <a:pt x="76" y="59"/>
                  </a:cubicBezTo>
                  <a:cubicBezTo>
                    <a:pt x="76" y="8"/>
                    <a:pt x="76" y="26"/>
                    <a:pt x="76" y="0"/>
                  </a:cubicBezTo>
                  <a:cubicBezTo>
                    <a:pt x="69" y="2"/>
                    <a:pt x="62" y="5"/>
                    <a:pt x="55" y="9"/>
                  </a:cubicBezTo>
                  <a:cubicBezTo>
                    <a:pt x="42" y="17"/>
                    <a:pt x="18" y="31"/>
                    <a:pt x="10" y="37"/>
                  </a:cubicBezTo>
                  <a:cubicBezTo>
                    <a:pt x="7" y="40"/>
                    <a:pt x="5" y="41"/>
                    <a:pt x="4" y="43"/>
                  </a:cubicBezTo>
                  <a:cubicBezTo>
                    <a:pt x="0" y="49"/>
                    <a:pt x="2" y="60"/>
                    <a:pt x="6" y="65"/>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7" name="Freeform 1168"/>
            <p:cNvSpPr>
              <a:spLocks/>
            </p:cNvSpPr>
            <p:nvPr/>
          </p:nvSpPr>
          <p:spPr bwMode="auto">
            <a:xfrm>
              <a:off x="3759201" y="2584451"/>
              <a:ext cx="95250" cy="84138"/>
            </a:xfrm>
            <a:custGeom>
              <a:avLst/>
              <a:gdLst>
                <a:gd name="T0" fmla="*/ 0 w 76"/>
                <a:gd name="T1" fmla="*/ 59 h 68"/>
                <a:gd name="T2" fmla="*/ 0 w 76"/>
                <a:gd name="T3" fmla="*/ 0 h 68"/>
                <a:gd name="T4" fmla="*/ 21 w 76"/>
                <a:gd name="T5" fmla="*/ 9 h 68"/>
                <a:gd name="T6" fmla="*/ 66 w 76"/>
                <a:gd name="T7" fmla="*/ 37 h 68"/>
                <a:gd name="T8" fmla="*/ 72 w 76"/>
                <a:gd name="T9" fmla="*/ 43 h 68"/>
                <a:gd name="T10" fmla="*/ 70 w 76"/>
                <a:gd name="T11" fmla="*/ 65 h 68"/>
                <a:gd name="T12" fmla="*/ 64 w 76"/>
                <a:gd name="T13" fmla="*/ 68 h 68"/>
                <a:gd name="T14" fmla="*/ 51 w 76"/>
                <a:gd name="T15" fmla="*/ 66 h 68"/>
                <a:gd name="T16" fmla="*/ 50 w 76"/>
                <a:gd name="T17" fmla="*/ 66 h 68"/>
                <a:gd name="T18" fmla="*/ 54 w 76"/>
                <a:gd name="T19" fmla="*/ 57 h 68"/>
                <a:gd name="T20" fmla="*/ 38 w 76"/>
                <a:gd name="T21" fmla="*/ 35 h 68"/>
                <a:gd name="T22" fmla="*/ 16 w 76"/>
                <a:gd name="T23" fmla="*/ 52 h 68"/>
                <a:gd name="T24" fmla="*/ 16 w 76"/>
                <a:gd name="T25" fmla="*/ 61 h 68"/>
                <a:gd name="T26" fmla="*/ 16 w 76"/>
                <a:gd name="T27" fmla="*/ 61 h 68"/>
                <a:gd name="T28" fmla="*/ 16 w 76"/>
                <a:gd name="T29" fmla="*/ 61 h 68"/>
                <a:gd name="T30" fmla="*/ 0 w 76"/>
                <a:gd name="T31"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68">
                  <a:moveTo>
                    <a:pt x="0" y="59"/>
                  </a:moveTo>
                  <a:cubicBezTo>
                    <a:pt x="0" y="9"/>
                    <a:pt x="0" y="25"/>
                    <a:pt x="0" y="0"/>
                  </a:cubicBezTo>
                  <a:cubicBezTo>
                    <a:pt x="7" y="2"/>
                    <a:pt x="14" y="5"/>
                    <a:pt x="21" y="9"/>
                  </a:cubicBezTo>
                  <a:cubicBezTo>
                    <a:pt x="34" y="17"/>
                    <a:pt x="58" y="31"/>
                    <a:pt x="66" y="37"/>
                  </a:cubicBezTo>
                  <a:cubicBezTo>
                    <a:pt x="69" y="40"/>
                    <a:pt x="71" y="41"/>
                    <a:pt x="72" y="43"/>
                  </a:cubicBezTo>
                  <a:cubicBezTo>
                    <a:pt x="76" y="49"/>
                    <a:pt x="74" y="60"/>
                    <a:pt x="70" y="65"/>
                  </a:cubicBezTo>
                  <a:cubicBezTo>
                    <a:pt x="68" y="67"/>
                    <a:pt x="67" y="67"/>
                    <a:pt x="64" y="68"/>
                  </a:cubicBezTo>
                  <a:cubicBezTo>
                    <a:pt x="62" y="68"/>
                    <a:pt x="54" y="67"/>
                    <a:pt x="51" y="66"/>
                  </a:cubicBezTo>
                  <a:cubicBezTo>
                    <a:pt x="51" y="66"/>
                    <a:pt x="51" y="66"/>
                    <a:pt x="50" y="66"/>
                  </a:cubicBezTo>
                  <a:cubicBezTo>
                    <a:pt x="52" y="64"/>
                    <a:pt x="53" y="61"/>
                    <a:pt x="54" y="57"/>
                  </a:cubicBezTo>
                  <a:cubicBezTo>
                    <a:pt x="56" y="47"/>
                    <a:pt x="48" y="37"/>
                    <a:pt x="38" y="35"/>
                  </a:cubicBezTo>
                  <a:cubicBezTo>
                    <a:pt x="27" y="34"/>
                    <a:pt x="17" y="41"/>
                    <a:pt x="16" y="52"/>
                  </a:cubicBezTo>
                  <a:cubicBezTo>
                    <a:pt x="15" y="55"/>
                    <a:pt x="15" y="58"/>
                    <a:pt x="16" y="61"/>
                  </a:cubicBezTo>
                  <a:cubicBezTo>
                    <a:pt x="16" y="61"/>
                    <a:pt x="16" y="61"/>
                    <a:pt x="16" y="61"/>
                  </a:cubicBezTo>
                  <a:cubicBezTo>
                    <a:pt x="16" y="61"/>
                    <a:pt x="16" y="61"/>
                    <a:pt x="16" y="61"/>
                  </a:cubicBezTo>
                  <a:lnTo>
                    <a:pt x="0" y="59"/>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8" name="Freeform 1169"/>
            <p:cNvSpPr>
              <a:spLocks/>
            </p:cNvSpPr>
            <p:nvPr/>
          </p:nvSpPr>
          <p:spPr bwMode="auto">
            <a:xfrm>
              <a:off x="3889376" y="2630488"/>
              <a:ext cx="41275" cy="41275"/>
            </a:xfrm>
            <a:custGeom>
              <a:avLst/>
              <a:gdLst>
                <a:gd name="T0" fmla="*/ 14 w 33"/>
                <a:gd name="T1" fmla="*/ 1 h 33"/>
                <a:gd name="T2" fmla="*/ 1 w 33"/>
                <a:gd name="T3" fmla="*/ 19 h 33"/>
                <a:gd name="T4" fmla="*/ 18 w 33"/>
                <a:gd name="T5" fmla="*/ 32 h 33"/>
                <a:gd name="T6" fmla="*/ 31 w 33"/>
                <a:gd name="T7" fmla="*/ 14 h 33"/>
                <a:gd name="T8" fmla="*/ 14 w 33"/>
                <a:gd name="T9" fmla="*/ 1 h 33"/>
              </a:gdLst>
              <a:ahLst/>
              <a:cxnLst>
                <a:cxn ang="0">
                  <a:pos x="T0" y="T1"/>
                </a:cxn>
                <a:cxn ang="0">
                  <a:pos x="T2" y="T3"/>
                </a:cxn>
                <a:cxn ang="0">
                  <a:pos x="T4" y="T5"/>
                </a:cxn>
                <a:cxn ang="0">
                  <a:pos x="T6" y="T7"/>
                </a:cxn>
                <a:cxn ang="0">
                  <a:pos x="T8" y="T9"/>
                </a:cxn>
              </a:cxnLst>
              <a:rect l="0" t="0" r="r" b="b"/>
              <a:pathLst>
                <a:path w="33" h="33">
                  <a:moveTo>
                    <a:pt x="14" y="1"/>
                  </a:moveTo>
                  <a:cubicBezTo>
                    <a:pt x="5" y="3"/>
                    <a:pt x="0" y="10"/>
                    <a:pt x="1" y="19"/>
                  </a:cubicBezTo>
                  <a:cubicBezTo>
                    <a:pt x="2" y="27"/>
                    <a:pt x="10" y="33"/>
                    <a:pt x="18" y="32"/>
                  </a:cubicBezTo>
                  <a:cubicBezTo>
                    <a:pt x="27" y="31"/>
                    <a:pt x="33" y="23"/>
                    <a:pt x="31" y="14"/>
                  </a:cubicBezTo>
                  <a:cubicBezTo>
                    <a:pt x="30" y="6"/>
                    <a:pt x="22" y="0"/>
                    <a:pt x="14" y="1"/>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9" name="Freeform 1170"/>
            <p:cNvSpPr>
              <a:spLocks/>
            </p:cNvSpPr>
            <p:nvPr/>
          </p:nvSpPr>
          <p:spPr bwMode="auto">
            <a:xfrm>
              <a:off x="3798888" y="2536826"/>
              <a:ext cx="123825" cy="76200"/>
            </a:xfrm>
            <a:custGeom>
              <a:avLst/>
              <a:gdLst>
                <a:gd name="T0" fmla="*/ 0 w 78"/>
                <a:gd name="T1" fmla="*/ 32 h 48"/>
                <a:gd name="T2" fmla="*/ 15 w 78"/>
                <a:gd name="T3" fmla="*/ 37 h 48"/>
                <a:gd name="T4" fmla="*/ 11 w 78"/>
                <a:gd name="T5" fmla="*/ 4 h 48"/>
                <a:gd name="T6" fmla="*/ 29 w 78"/>
                <a:gd name="T7" fmla="*/ 34 h 48"/>
                <a:gd name="T8" fmla="*/ 33 w 78"/>
                <a:gd name="T9" fmla="*/ 16 h 48"/>
                <a:gd name="T10" fmla="*/ 39 w 78"/>
                <a:gd name="T11" fmla="*/ 33 h 48"/>
                <a:gd name="T12" fmla="*/ 51 w 78"/>
                <a:gd name="T13" fmla="*/ 0 h 48"/>
                <a:gd name="T14" fmla="*/ 52 w 78"/>
                <a:gd name="T15" fmla="*/ 34 h 48"/>
                <a:gd name="T16" fmla="*/ 59 w 78"/>
                <a:gd name="T17" fmla="*/ 27 h 48"/>
                <a:gd name="T18" fmla="*/ 57 w 78"/>
                <a:gd name="T19" fmla="*/ 36 h 48"/>
                <a:gd name="T20" fmla="*/ 78 w 78"/>
                <a:gd name="T21" fmla="*/ 29 h 48"/>
                <a:gd name="T22" fmla="*/ 52 w 78"/>
                <a:gd name="T23" fmla="*/ 47 h 48"/>
                <a:gd name="T24" fmla="*/ 53 w 78"/>
                <a:gd name="T25" fmla="*/ 39 h 48"/>
                <a:gd name="T26" fmla="*/ 47 w 78"/>
                <a:gd name="T27" fmla="*/ 43 h 48"/>
                <a:gd name="T28" fmla="*/ 45 w 78"/>
                <a:gd name="T29" fmla="*/ 34 h 48"/>
                <a:gd name="T30" fmla="*/ 39 w 78"/>
                <a:gd name="T31" fmla="*/ 43 h 48"/>
                <a:gd name="T32" fmla="*/ 34 w 78"/>
                <a:gd name="T33" fmla="*/ 36 h 48"/>
                <a:gd name="T34" fmla="*/ 31 w 78"/>
                <a:gd name="T35" fmla="*/ 45 h 48"/>
                <a:gd name="T36" fmla="*/ 22 w 78"/>
                <a:gd name="T37" fmla="*/ 34 h 48"/>
                <a:gd name="T38" fmla="*/ 23 w 78"/>
                <a:gd name="T39" fmla="*/ 48 h 48"/>
                <a:gd name="T40" fmla="*/ 0 w 78"/>
                <a:gd name="T41"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48">
                  <a:moveTo>
                    <a:pt x="0" y="32"/>
                  </a:moveTo>
                  <a:lnTo>
                    <a:pt x="15" y="37"/>
                  </a:lnTo>
                  <a:lnTo>
                    <a:pt x="11" y="4"/>
                  </a:lnTo>
                  <a:lnTo>
                    <a:pt x="29" y="34"/>
                  </a:lnTo>
                  <a:lnTo>
                    <a:pt x="33" y="16"/>
                  </a:lnTo>
                  <a:lnTo>
                    <a:pt x="39" y="33"/>
                  </a:lnTo>
                  <a:lnTo>
                    <a:pt x="51" y="0"/>
                  </a:lnTo>
                  <a:lnTo>
                    <a:pt x="52" y="34"/>
                  </a:lnTo>
                  <a:lnTo>
                    <a:pt x="59" y="27"/>
                  </a:lnTo>
                  <a:lnTo>
                    <a:pt x="57" y="36"/>
                  </a:lnTo>
                  <a:lnTo>
                    <a:pt x="78" y="29"/>
                  </a:lnTo>
                  <a:lnTo>
                    <a:pt x="52" y="47"/>
                  </a:lnTo>
                  <a:lnTo>
                    <a:pt x="53" y="39"/>
                  </a:lnTo>
                  <a:lnTo>
                    <a:pt x="47" y="43"/>
                  </a:lnTo>
                  <a:lnTo>
                    <a:pt x="45" y="34"/>
                  </a:lnTo>
                  <a:lnTo>
                    <a:pt x="39" y="43"/>
                  </a:lnTo>
                  <a:lnTo>
                    <a:pt x="34" y="36"/>
                  </a:lnTo>
                  <a:lnTo>
                    <a:pt x="31" y="45"/>
                  </a:lnTo>
                  <a:lnTo>
                    <a:pt x="22" y="34"/>
                  </a:lnTo>
                  <a:lnTo>
                    <a:pt x="23" y="48"/>
                  </a:lnTo>
                  <a:lnTo>
                    <a:pt x="0" y="32"/>
                  </a:ln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50" name="Freeform 1171"/>
            <p:cNvSpPr>
              <a:spLocks/>
            </p:cNvSpPr>
            <p:nvPr/>
          </p:nvSpPr>
          <p:spPr bwMode="auto">
            <a:xfrm>
              <a:off x="3783013" y="2630488"/>
              <a:ext cx="39688" cy="41275"/>
            </a:xfrm>
            <a:custGeom>
              <a:avLst/>
              <a:gdLst>
                <a:gd name="T0" fmla="*/ 19 w 33"/>
                <a:gd name="T1" fmla="*/ 1 h 33"/>
                <a:gd name="T2" fmla="*/ 32 w 33"/>
                <a:gd name="T3" fmla="*/ 19 h 33"/>
                <a:gd name="T4" fmla="*/ 15 w 33"/>
                <a:gd name="T5" fmla="*/ 32 h 33"/>
                <a:gd name="T6" fmla="*/ 2 w 33"/>
                <a:gd name="T7" fmla="*/ 14 h 33"/>
                <a:gd name="T8" fmla="*/ 19 w 33"/>
                <a:gd name="T9" fmla="*/ 1 h 33"/>
              </a:gdLst>
              <a:ahLst/>
              <a:cxnLst>
                <a:cxn ang="0">
                  <a:pos x="T0" y="T1"/>
                </a:cxn>
                <a:cxn ang="0">
                  <a:pos x="T2" y="T3"/>
                </a:cxn>
                <a:cxn ang="0">
                  <a:pos x="T4" y="T5"/>
                </a:cxn>
                <a:cxn ang="0">
                  <a:pos x="T6" y="T7"/>
                </a:cxn>
                <a:cxn ang="0">
                  <a:pos x="T8" y="T9"/>
                </a:cxn>
              </a:cxnLst>
              <a:rect l="0" t="0" r="r" b="b"/>
              <a:pathLst>
                <a:path w="33" h="33">
                  <a:moveTo>
                    <a:pt x="19" y="1"/>
                  </a:moveTo>
                  <a:cubicBezTo>
                    <a:pt x="28" y="3"/>
                    <a:pt x="33" y="10"/>
                    <a:pt x="32" y="19"/>
                  </a:cubicBezTo>
                  <a:cubicBezTo>
                    <a:pt x="31" y="27"/>
                    <a:pt x="23" y="33"/>
                    <a:pt x="15" y="32"/>
                  </a:cubicBezTo>
                  <a:cubicBezTo>
                    <a:pt x="6" y="31"/>
                    <a:pt x="0" y="23"/>
                    <a:pt x="2" y="14"/>
                  </a:cubicBezTo>
                  <a:cubicBezTo>
                    <a:pt x="3" y="6"/>
                    <a:pt x="11" y="0"/>
                    <a:pt x="19" y="1"/>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grpSp>
        <p:nvGrpSpPr>
          <p:cNvPr id="51" name="Group 50"/>
          <p:cNvGrpSpPr/>
          <p:nvPr/>
        </p:nvGrpSpPr>
        <p:grpSpPr>
          <a:xfrm>
            <a:off x="8378773" y="3558079"/>
            <a:ext cx="1014997" cy="1035690"/>
            <a:chOff x="4273551" y="3722688"/>
            <a:chExt cx="153988" cy="153988"/>
          </a:xfrm>
        </p:grpSpPr>
        <p:sp>
          <p:nvSpPr>
            <p:cNvPr id="52" name="Rectangle 1294"/>
            <p:cNvSpPr>
              <a:spLocks noChangeArrowheads="1"/>
            </p:cNvSpPr>
            <p:nvPr/>
          </p:nvSpPr>
          <p:spPr bwMode="auto">
            <a:xfrm>
              <a:off x="4273551" y="3775076"/>
              <a:ext cx="153988" cy="4603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53" name="Rectangle 1295"/>
            <p:cNvSpPr>
              <a:spLocks noChangeArrowheads="1"/>
            </p:cNvSpPr>
            <p:nvPr/>
          </p:nvSpPr>
          <p:spPr bwMode="auto">
            <a:xfrm>
              <a:off x="4273551" y="3822701"/>
              <a:ext cx="153988" cy="3175"/>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54" name="Freeform 1296"/>
            <p:cNvSpPr>
              <a:spLocks/>
            </p:cNvSpPr>
            <p:nvPr/>
          </p:nvSpPr>
          <p:spPr bwMode="auto">
            <a:xfrm>
              <a:off x="4273551" y="3822701"/>
              <a:ext cx="153988" cy="3175"/>
            </a:xfrm>
            <a:custGeom>
              <a:avLst/>
              <a:gdLst>
                <a:gd name="T0" fmla="*/ 97 w 97"/>
                <a:gd name="T1" fmla="*/ 0 h 2"/>
                <a:gd name="T2" fmla="*/ 0 w 97"/>
                <a:gd name="T3" fmla="*/ 0 h 2"/>
                <a:gd name="T4" fmla="*/ 0 w 97"/>
                <a:gd name="T5" fmla="*/ 2 h 2"/>
                <a:gd name="T6" fmla="*/ 97 w 97"/>
                <a:gd name="T7" fmla="*/ 2 h 2"/>
              </a:gdLst>
              <a:ahLst/>
              <a:cxnLst>
                <a:cxn ang="0">
                  <a:pos x="T0" y="T1"/>
                </a:cxn>
                <a:cxn ang="0">
                  <a:pos x="T2" y="T3"/>
                </a:cxn>
                <a:cxn ang="0">
                  <a:pos x="T4" y="T5"/>
                </a:cxn>
                <a:cxn ang="0">
                  <a:pos x="T6" y="T7"/>
                </a:cxn>
              </a:cxnLst>
              <a:rect l="0" t="0" r="r" b="b"/>
              <a:pathLst>
                <a:path w="97" h="2">
                  <a:moveTo>
                    <a:pt x="97" y="0"/>
                  </a:moveTo>
                  <a:lnTo>
                    <a:pt x="0" y="0"/>
                  </a:lnTo>
                  <a:lnTo>
                    <a:pt x="0" y="2"/>
                  </a:lnTo>
                  <a:lnTo>
                    <a:pt x="9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55" name="Rectangle 1297"/>
            <p:cNvSpPr>
              <a:spLocks noChangeArrowheads="1"/>
            </p:cNvSpPr>
            <p:nvPr/>
          </p:nvSpPr>
          <p:spPr bwMode="auto">
            <a:xfrm>
              <a:off x="4273551" y="3770707"/>
              <a:ext cx="153988" cy="2847"/>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56" name="Freeform 1298"/>
            <p:cNvSpPr>
              <a:spLocks/>
            </p:cNvSpPr>
            <p:nvPr/>
          </p:nvSpPr>
          <p:spPr bwMode="auto">
            <a:xfrm>
              <a:off x="4273551" y="3768726"/>
              <a:ext cx="153988" cy="3175"/>
            </a:xfrm>
            <a:custGeom>
              <a:avLst/>
              <a:gdLst>
                <a:gd name="T0" fmla="*/ 97 w 97"/>
                <a:gd name="T1" fmla="*/ 0 h 2"/>
                <a:gd name="T2" fmla="*/ 0 w 97"/>
                <a:gd name="T3" fmla="*/ 0 h 2"/>
                <a:gd name="T4" fmla="*/ 0 w 97"/>
                <a:gd name="T5" fmla="*/ 2 h 2"/>
                <a:gd name="T6" fmla="*/ 97 w 97"/>
                <a:gd name="T7" fmla="*/ 2 h 2"/>
              </a:gdLst>
              <a:ahLst/>
              <a:cxnLst>
                <a:cxn ang="0">
                  <a:pos x="T0" y="T1"/>
                </a:cxn>
                <a:cxn ang="0">
                  <a:pos x="T2" y="T3"/>
                </a:cxn>
                <a:cxn ang="0">
                  <a:pos x="T4" y="T5"/>
                </a:cxn>
                <a:cxn ang="0">
                  <a:pos x="T6" y="T7"/>
                </a:cxn>
              </a:cxnLst>
              <a:rect l="0" t="0" r="r" b="b"/>
              <a:pathLst>
                <a:path w="97" h="2">
                  <a:moveTo>
                    <a:pt x="97" y="0"/>
                  </a:moveTo>
                  <a:lnTo>
                    <a:pt x="0" y="0"/>
                  </a:lnTo>
                  <a:lnTo>
                    <a:pt x="0" y="2"/>
                  </a:lnTo>
                  <a:lnTo>
                    <a:pt x="9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57" name="Rectangle 1299"/>
            <p:cNvSpPr>
              <a:spLocks noChangeArrowheads="1"/>
            </p:cNvSpPr>
            <p:nvPr/>
          </p:nvSpPr>
          <p:spPr bwMode="auto">
            <a:xfrm>
              <a:off x="4392613" y="3795713"/>
              <a:ext cx="23813"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58" name="Freeform 1300"/>
            <p:cNvSpPr>
              <a:spLocks/>
            </p:cNvSpPr>
            <p:nvPr/>
          </p:nvSpPr>
          <p:spPr bwMode="auto">
            <a:xfrm>
              <a:off x="4392613" y="3795713"/>
              <a:ext cx="23813" cy="3175"/>
            </a:xfrm>
            <a:custGeom>
              <a:avLst/>
              <a:gdLst>
                <a:gd name="T0" fmla="*/ 15 w 15"/>
                <a:gd name="T1" fmla="*/ 0 h 2"/>
                <a:gd name="T2" fmla="*/ 0 w 15"/>
                <a:gd name="T3" fmla="*/ 0 h 2"/>
                <a:gd name="T4" fmla="*/ 0 w 15"/>
                <a:gd name="T5" fmla="*/ 2 h 2"/>
                <a:gd name="T6" fmla="*/ 15 w 15"/>
                <a:gd name="T7" fmla="*/ 2 h 2"/>
              </a:gdLst>
              <a:ahLst/>
              <a:cxnLst>
                <a:cxn ang="0">
                  <a:pos x="T0" y="T1"/>
                </a:cxn>
                <a:cxn ang="0">
                  <a:pos x="T2" y="T3"/>
                </a:cxn>
                <a:cxn ang="0">
                  <a:pos x="T4" y="T5"/>
                </a:cxn>
                <a:cxn ang="0">
                  <a:pos x="T6" y="T7"/>
                </a:cxn>
              </a:cxnLst>
              <a:rect l="0" t="0" r="r" b="b"/>
              <a:pathLst>
                <a:path w="15" h="2">
                  <a:moveTo>
                    <a:pt x="15" y="0"/>
                  </a:moveTo>
                  <a:lnTo>
                    <a:pt x="0" y="0"/>
                  </a:lnTo>
                  <a:lnTo>
                    <a:pt x="0" y="2"/>
                  </a:lnTo>
                  <a:lnTo>
                    <a:pt x="15"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59" name="Rectangle 1301"/>
            <p:cNvSpPr>
              <a:spLocks noChangeArrowheads="1"/>
            </p:cNvSpPr>
            <p:nvPr/>
          </p:nvSpPr>
          <p:spPr bwMode="auto">
            <a:xfrm>
              <a:off x="4335463" y="3795713"/>
              <a:ext cx="285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60" name="Rectangle 1302"/>
            <p:cNvSpPr>
              <a:spLocks noChangeArrowheads="1"/>
            </p:cNvSpPr>
            <p:nvPr/>
          </p:nvSpPr>
          <p:spPr bwMode="auto">
            <a:xfrm>
              <a:off x="4284663" y="3795713"/>
              <a:ext cx="23813"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61" name="Freeform 1303"/>
            <p:cNvSpPr>
              <a:spLocks/>
            </p:cNvSpPr>
            <p:nvPr/>
          </p:nvSpPr>
          <p:spPr bwMode="auto">
            <a:xfrm>
              <a:off x="4284663" y="3795713"/>
              <a:ext cx="23813" cy="3175"/>
            </a:xfrm>
            <a:custGeom>
              <a:avLst/>
              <a:gdLst>
                <a:gd name="T0" fmla="*/ 15 w 15"/>
                <a:gd name="T1" fmla="*/ 0 h 2"/>
                <a:gd name="T2" fmla="*/ 0 w 15"/>
                <a:gd name="T3" fmla="*/ 0 h 2"/>
                <a:gd name="T4" fmla="*/ 0 w 15"/>
                <a:gd name="T5" fmla="*/ 2 h 2"/>
                <a:gd name="T6" fmla="*/ 15 w 15"/>
                <a:gd name="T7" fmla="*/ 2 h 2"/>
              </a:gdLst>
              <a:ahLst/>
              <a:cxnLst>
                <a:cxn ang="0">
                  <a:pos x="T0" y="T1"/>
                </a:cxn>
                <a:cxn ang="0">
                  <a:pos x="T2" y="T3"/>
                </a:cxn>
                <a:cxn ang="0">
                  <a:pos x="T4" y="T5"/>
                </a:cxn>
                <a:cxn ang="0">
                  <a:pos x="T6" y="T7"/>
                </a:cxn>
              </a:cxnLst>
              <a:rect l="0" t="0" r="r" b="b"/>
              <a:pathLst>
                <a:path w="15" h="2">
                  <a:moveTo>
                    <a:pt x="15" y="0"/>
                  </a:moveTo>
                  <a:lnTo>
                    <a:pt x="0" y="0"/>
                  </a:lnTo>
                  <a:lnTo>
                    <a:pt x="0" y="2"/>
                  </a:lnTo>
                  <a:lnTo>
                    <a:pt x="15"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62" name="Rectangle 1304"/>
            <p:cNvSpPr>
              <a:spLocks noChangeArrowheads="1"/>
            </p:cNvSpPr>
            <p:nvPr/>
          </p:nvSpPr>
          <p:spPr bwMode="auto">
            <a:xfrm>
              <a:off x="4375151" y="3722688"/>
              <a:ext cx="3175"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63" name="Freeform 1305"/>
            <p:cNvSpPr>
              <a:spLocks/>
            </p:cNvSpPr>
            <p:nvPr/>
          </p:nvSpPr>
          <p:spPr bwMode="auto">
            <a:xfrm>
              <a:off x="4375151" y="3722688"/>
              <a:ext cx="3175" cy="153988"/>
            </a:xfrm>
            <a:custGeom>
              <a:avLst/>
              <a:gdLst>
                <a:gd name="T0" fmla="*/ 0 w 2"/>
                <a:gd name="T1" fmla="*/ 0 h 97"/>
                <a:gd name="T2" fmla="*/ 0 w 2"/>
                <a:gd name="T3" fmla="*/ 97 h 97"/>
                <a:gd name="T4" fmla="*/ 2 w 2"/>
                <a:gd name="T5" fmla="*/ 97 h 97"/>
                <a:gd name="T6" fmla="*/ 2 w 2"/>
                <a:gd name="T7" fmla="*/ 0 h 97"/>
              </a:gdLst>
              <a:ahLst/>
              <a:cxnLst>
                <a:cxn ang="0">
                  <a:pos x="T0" y="T1"/>
                </a:cxn>
                <a:cxn ang="0">
                  <a:pos x="T2" y="T3"/>
                </a:cxn>
                <a:cxn ang="0">
                  <a:pos x="T4" y="T5"/>
                </a:cxn>
                <a:cxn ang="0">
                  <a:pos x="T6" y="T7"/>
                </a:cxn>
              </a:cxnLst>
              <a:rect l="0" t="0" r="r" b="b"/>
              <a:pathLst>
                <a:path w="2" h="97">
                  <a:moveTo>
                    <a:pt x="0" y="0"/>
                  </a:moveTo>
                  <a:lnTo>
                    <a:pt x="0" y="97"/>
                  </a:lnTo>
                  <a:lnTo>
                    <a:pt x="2" y="97"/>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64" name="Rectangle 1306"/>
            <p:cNvSpPr>
              <a:spLocks noChangeArrowheads="1"/>
            </p:cNvSpPr>
            <p:nvPr/>
          </p:nvSpPr>
          <p:spPr bwMode="auto">
            <a:xfrm>
              <a:off x="4329113" y="3722688"/>
              <a:ext cx="44450"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65" name="Rectangle 1307"/>
            <p:cNvSpPr>
              <a:spLocks noChangeArrowheads="1"/>
            </p:cNvSpPr>
            <p:nvPr/>
          </p:nvSpPr>
          <p:spPr bwMode="auto">
            <a:xfrm flipH="1">
              <a:off x="4324351" y="3722688"/>
              <a:ext cx="2346"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66" name="Freeform 1308"/>
            <p:cNvSpPr>
              <a:spLocks/>
            </p:cNvSpPr>
            <p:nvPr/>
          </p:nvSpPr>
          <p:spPr bwMode="auto">
            <a:xfrm>
              <a:off x="4322763" y="3722688"/>
              <a:ext cx="1588" cy="153988"/>
            </a:xfrm>
            <a:custGeom>
              <a:avLst/>
              <a:gdLst>
                <a:gd name="T0" fmla="*/ 0 w 1"/>
                <a:gd name="T1" fmla="*/ 0 h 97"/>
                <a:gd name="T2" fmla="*/ 0 w 1"/>
                <a:gd name="T3" fmla="*/ 97 h 97"/>
                <a:gd name="T4" fmla="*/ 1 w 1"/>
                <a:gd name="T5" fmla="*/ 97 h 97"/>
                <a:gd name="T6" fmla="*/ 1 w 1"/>
                <a:gd name="T7" fmla="*/ 0 h 97"/>
              </a:gdLst>
              <a:ahLst/>
              <a:cxnLst>
                <a:cxn ang="0">
                  <a:pos x="T0" y="T1"/>
                </a:cxn>
                <a:cxn ang="0">
                  <a:pos x="T2" y="T3"/>
                </a:cxn>
                <a:cxn ang="0">
                  <a:pos x="T4" y="T5"/>
                </a:cxn>
                <a:cxn ang="0">
                  <a:pos x="T6" y="T7"/>
                </a:cxn>
              </a:cxnLst>
              <a:rect l="0" t="0" r="r" b="b"/>
              <a:pathLst>
                <a:path w="1" h="97">
                  <a:moveTo>
                    <a:pt x="0" y="0"/>
                  </a:moveTo>
                  <a:lnTo>
                    <a:pt x="0" y="97"/>
                  </a:lnTo>
                  <a:lnTo>
                    <a:pt x="1" y="97"/>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67" name="Rectangle 1309"/>
            <p:cNvSpPr>
              <a:spLocks noChangeArrowheads="1"/>
            </p:cNvSpPr>
            <p:nvPr/>
          </p:nvSpPr>
          <p:spPr bwMode="auto">
            <a:xfrm>
              <a:off x="4349751" y="3732213"/>
              <a:ext cx="31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68" name="Freeform 1310"/>
            <p:cNvSpPr>
              <a:spLocks/>
            </p:cNvSpPr>
            <p:nvPr/>
          </p:nvSpPr>
          <p:spPr bwMode="auto">
            <a:xfrm>
              <a:off x="4349751" y="3732213"/>
              <a:ext cx="3175" cy="25400"/>
            </a:xfrm>
            <a:custGeom>
              <a:avLst/>
              <a:gdLst>
                <a:gd name="T0" fmla="*/ 0 w 2"/>
                <a:gd name="T1" fmla="*/ 0 h 16"/>
                <a:gd name="T2" fmla="*/ 0 w 2"/>
                <a:gd name="T3" fmla="*/ 16 h 16"/>
                <a:gd name="T4" fmla="*/ 2 w 2"/>
                <a:gd name="T5" fmla="*/ 16 h 16"/>
                <a:gd name="T6" fmla="*/ 2 w 2"/>
                <a:gd name="T7" fmla="*/ 0 h 16"/>
              </a:gdLst>
              <a:ahLst/>
              <a:cxnLst>
                <a:cxn ang="0">
                  <a:pos x="T0" y="T1"/>
                </a:cxn>
                <a:cxn ang="0">
                  <a:pos x="T2" y="T3"/>
                </a:cxn>
                <a:cxn ang="0">
                  <a:pos x="T4" y="T5"/>
                </a:cxn>
                <a:cxn ang="0">
                  <a:pos x="T6" y="T7"/>
                </a:cxn>
              </a:cxnLst>
              <a:rect l="0" t="0" r="r" b="b"/>
              <a:pathLst>
                <a:path w="2" h="16">
                  <a:moveTo>
                    <a:pt x="0" y="0"/>
                  </a:moveTo>
                  <a:lnTo>
                    <a:pt x="0" y="16"/>
                  </a:lnTo>
                  <a:lnTo>
                    <a:pt x="2" y="1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69" name="Rectangle 1311"/>
            <p:cNvSpPr>
              <a:spLocks noChangeArrowheads="1"/>
            </p:cNvSpPr>
            <p:nvPr/>
          </p:nvSpPr>
          <p:spPr bwMode="auto">
            <a:xfrm>
              <a:off x="4349751" y="3784601"/>
              <a:ext cx="31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70" name="Rectangle 1312"/>
            <p:cNvSpPr>
              <a:spLocks noChangeArrowheads="1"/>
            </p:cNvSpPr>
            <p:nvPr/>
          </p:nvSpPr>
          <p:spPr bwMode="auto">
            <a:xfrm>
              <a:off x="4349751" y="3840163"/>
              <a:ext cx="31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71" name="Freeform 1313"/>
            <p:cNvSpPr>
              <a:spLocks/>
            </p:cNvSpPr>
            <p:nvPr/>
          </p:nvSpPr>
          <p:spPr bwMode="auto">
            <a:xfrm>
              <a:off x="4349751" y="3840163"/>
              <a:ext cx="3175" cy="25400"/>
            </a:xfrm>
            <a:custGeom>
              <a:avLst/>
              <a:gdLst>
                <a:gd name="T0" fmla="*/ 0 w 2"/>
                <a:gd name="T1" fmla="*/ 0 h 16"/>
                <a:gd name="T2" fmla="*/ 0 w 2"/>
                <a:gd name="T3" fmla="*/ 16 h 16"/>
                <a:gd name="T4" fmla="*/ 2 w 2"/>
                <a:gd name="T5" fmla="*/ 16 h 16"/>
                <a:gd name="T6" fmla="*/ 2 w 2"/>
                <a:gd name="T7" fmla="*/ 0 h 16"/>
              </a:gdLst>
              <a:ahLst/>
              <a:cxnLst>
                <a:cxn ang="0">
                  <a:pos x="T0" y="T1"/>
                </a:cxn>
                <a:cxn ang="0">
                  <a:pos x="T2" y="T3"/>
                </a:cxn>
                <a:cxn ang="0">
                  <a:pos x="T4" y="T5"/>
                </a:cxn>
                <a:cxn ang="0">
                  <a:pos x="T6" y="T7"/>
                </a:cxn>
              </a:cxnLst>
              <a:rect l="0" t="0" r="r" b="b"/>
              <a:pathLst>
                <a:path w="2" h="16">
                  <a:moveTo>
                    <a:pt x="0" y="0"/>
                  </a:moveTo>
                  <a:lnTo>
                    <a:pt x="0" y="16"/>
                  </a:lnTo>
                  <a:lnTo>
                    <a:pt x="2" y="1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72" name="Rectangle 1314"/>
            <p:cNvSpPr>
              <a:spLocks noChangeArrowheads="1"/>
            </p:cNvSpPr>
            <p:nvPr/>
          </p:nvSpPr>
          <p:spPr bwMode="auto">
            <a:xfrm>
              <a:off x="4392613" y="3795713"/>
              <a:ext cx="25400"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73" name="Freeform 1315"/>
            <p:cNvSpPr>
              <a:spLocks/>
            </p:cNvSpPr>
            <p:nvPr/>
          </p:nvSpPr>
          <p:spPr bwMode="auto">
            <a:xfrm>
              <a:off x="4392613" y="3795713"/>
              <a:ext cx="25400" cy="3175"/>
            </a:xfrm>
            <a:custGeom>
              <a:avLst/>
              <a:gdLst>
                <a:gd name="T0" fmla="*/ 16 w 16"/>
                <a:gd name="T1" fmla="*/ 0 h 2"/>
                <a:gd name="T2" fmla="*/ 0 w 16"/>
                <a:gd name="T3" fmla="*/ 0 h 2"/>
                <a:gd name="T4" fmla="*/ 0 w 16"/>
                <a:gd name="T5" fmla="*/ 2 h 2"/>
                <a:gd name="T6" fmla="*/ 16 w 16"/>
                <a:gd name="T7" fmla="*/ 2 h 2"/>
              </a:gdLst>
              <a:ahLst/>
              <a:cxnLst>
                <a:cxn ang="0">
                  <a:pos x="T0" y="T1"/>
                </a:cxn>
                <a:cxn ang="0">
                  <a:pos x="T2" y="T3"/>
                </a:cxn>
                <a:cxn ang="0">
                  <a:pos x="T4" y="T5"/>
                </a:cxn>
                <a:cxn ang="0">
                  <a:pos x="T6" y="T7"/>
                </a:cxn>
              </a:cxnLst>
              <a:rect l="0" t="0" r="r" b="b"/>
              <a:pathLst>
                <a:path w="16" h="2">
                  <a:moveTo>
                    <a:pt x="16" y="0"/>
                  </a:moveTo>
                  <a:lnTo>
                    <a:pt x="0" y="0"/>
                  </a:lnTo>
                  <a:lnTo>
                    <a:pt x="0" y="2"/>
                  </a:lnTo>
                  <a:lnTo>
                    <a:pt x="1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74" name="Rectangle 1316"/>
            <p:cNvSpPr>
              <a:spLocks noChangeArrowheads="1"/>
            </p:cNvSpPr>
            <p:nvPr/>
          </p:nvSpPr>
          <p:spPr bwMode="auto">
            <a:xfrm>
              <a:off x="4337051" y="3795713"/>
              <a:ext cx="285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75" name="Rectangle 1317"/>
            <p:cNvSpPr>
              <a:spLocks noChangeArrowheads="1"/>
            </p:cNvSpPr>
            <p:nvPr/>
          </p:nvSpPr>
          <p:spPr bwMode="auto">
            <a:xfrm>
              <a:off x="4284663" y="3795713"/>
              <a:ext cx="25400"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76" name="Freeform 1318"/>
            <p:cNvSpPr>
              <a:spLocks/>
            </p:cNvSpPr>
            <p:nvPr/>
          </p:nvSpPr>
          <p:spPr bwMode="auto">
            <a:xfrm>
              <a:off x="4284663" y="3795713"/>
              <a:ext cx="25400" cy="3175"/>
            </a:xfrm>
            <a:custGeom>
              <a:avLst/>
              <a:gdLst>
                <a:gd name="T0" fmla="*/ 16 w 16"/>
                <a:gd name="T1" fmla="*/ 0 h 2"/>
                <a:gd name="T2" fmla="*/ 0 w 16"/>
                <a:gd name="T3" fmla="*/ 0 h 2"/>
                <a:gd name="T4" fmla="*/ 0 w 16"/>
                <a:gd name="T5" fmla="*/ 2 h 2"/>
                <a:gd name="T6" fmla="*/ 16 w 16"/>
                <a:gd name="T7" fmla="*/ 2 h 2"/>
              </a:gdLst>
              <a:ahLst/>
              <a:cxnLst>
                <a:cxn ang="0">
                  <a:pos x="T0" y="T1"/>
                </a:cxn>
                <a:cxn ang="0">
                  <a:pos x="T2" y="T3"/>
                </a:cxn>
                <a:cxn ang="0">
                  <a:pos x="T4" y="T5"/>
                </a:cxn>
                <a:cxn ang="0">
                  <a:pos x="T6" y="T7"/>
                </a:cxn>
              </a:cxnLst>
              <a:rect l="0" t="0" r="r" b="b"/>
              <a:pathLst>
                <a:path w="16" h="2">
                  <a:moveTo>
                    <a:pt x="16" y="0"/>
                  </a:moveTo>
                  <a:lnTo>
                    <a:pt x="0" y="0"/>
                  </a:lnTo>
                  <a:lnTo>
                    <a:pt x="0" y="2"/>
                  </a:lnTo>
                  <a:lnTo>
                    <a:pt x="1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spTree>
    <p:extLst>
      <p:ext uri="{BB962C8B-B14F-4D97-AF65-F5344CB8AC3E}">
        <p14:creationId xmlns:p14="http://schemas.microsoft.com/office/powerpoint/2010/main" val="26260875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Rural and Urban Crash Types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75030821"/>
              </p:ext>
            </p:extLst>
          </p:nvPr>
        </p:nvGraphicFramePr>
        <p:xfrm>
          <a:off x="422951" y="2697493"/>
          <a:ext cx="9144000" cy="841248"/>
        </p:xfrm>
        <a:graphic>
          <a:graphicData uri="http://schemas.openxmlformats.org/drawingml/2006/table">
            <a:tbl>
              <a:tblPr firstRow="1" firstCol="1" bandRow="1">
                <a:tableStyleId>{5C22544A-7EE6-4342-B048-85BDC9FD1C3A}</a:tableStyleId>
              </a:tblPr>
              <a:tblGrid>
                <a:gridCol w="4017501"/>
                <a:gridCol w="1734830"/>
                <a:gridCol w="1552216"/>
                <a:gridCol w="280896"/>
                <a:gridCol w="280261"/>
                <a:gridCol w="1278296"/>
              </a:tblGrid>
              <a:tr h="415782">
                <a:tc>
                  <a:txBody>
                    <a:bodyPr/>
                    <a:lstStyle/>
                    <a:p>
                      <a:pPr marL="0" marR="0">
                        <a:lnSpc>
                          <a:spcPct val="115000"/>
                        </a:lnSpc>
                        <a:spcBef>
                          <a:spcPts val="0"/>
                        </a:spcBef>
                        <a:spcAft>
                          <a:spcPts val="0"/>
                        </a:spcAft>
                      </a:pPr>
                      <a:r>
                        <a:rPr lang="en-US" sz="1600" dirty="0" smtClean="0">
                          <a:effectLst/>
                        </a:rPr>
                        <a:t>Single Vehicle Run off Road</a:t>
                      </a:r>
                    </a:p>
                    <a:p>
                      <a:pPr marL="0" marR="0">
                        <a:lnSpc>
                          <a:spcPct val="115000"/>
                        </a:lnSpc>
                        <a:spcBef>
                          <a:spcPts val="0"/>
                        </a:spcBef>
                        <a:spcAft>
                          <a:spcPts val="0"/>
                        </a:spcAft>
                      </a:pPr>
                      <a:endParaRPr lang="en-US" sz="1600" dirty="0" smtClean="0">
                        <a:effectLst/>
                        <a:latin typeface="+mn-lt"/>
                        <a:ea typeface="Calibri"/>
                        <a:cs typeface="Times New Roman"/>
                      </a:endParaRPr>
                    </a:p>
                    <a:p>
                      <a:pPr marL="0" marR="0">
                        <a:lnSpc>
                          <a:spcPct val="115000"/>
                        </a:lnSpc>
                        <a:spcBef>
                          <a:spcPts val="0"/>
                        </a:spcBef>
                        <a:spcAft>
                          <a:spcPts val="0"/>
                        </a:spcAft>
                      </a:pPr>
                      <a:r>
                        <a:rPr lang="en-US" sz="1600" dirty="0" smtClean="0">
                          <a:effectLst/>
                          <a:latin typeface="+mn-lt"/>
                          <a:ea typeface="Calibri"/>
                          <a:cs typeface="Times New Roman"/>
                        </a:rPr>
                        <a:t>44%</a:t>
                      </a:r>
                    </a:p>
                  </a:txBody>
                  <a:tcPr marL="67791" marR="67791" marT="0" marB="0"/>
                </a:tc>
                <a:tc>
                  <a:txBody>
                    <a:bodyPr/>
                    <a:lstStyle/>
                    <a:p>
                      <a:pPr marL="0" marR="0">
                        <a:lnSpc>
                          <a:spcPct val="115000"/>
                        </a:lnSpc>
                        <a:spcBef>
                          <a:spcPts val="0"/>
                        </a:spcBef>
                        <a:spcAft>
                          <a:spcPts val="0"/>
                        </a:spcAft>
                      </a:pPr>
                      <a:r>
                        <a:rPr lang="en-US" sz="1600" dirty="0">
                          <a:effectLst/>
                        </a:rPr>
                        <a:t>Head-On </a:t>
                      </a:r>
                      <a:endParaRPr lang="en-US" sz="1600" dirty="0" smtClean="0">
                        <a:effectLst/>
                      </a:endParaRPr>
                    </a:p>
                    <a:p>
                      <a:pPr marL="0" marR="0">
                        <a:lnSpc>
                          <a:spcPct val="115000"/>
                        </a:lnSpc>
                        <a:spcBef>
                          <a:spcPts val="0"/>
                        </a:spcBef>
                        <a:spcAft>
                          <a:spcPts val="0"/>
                        </a:spcAft>
                      </a:pPr>
                      <a:endParaRPr lang="en-US" sz="1600" dirty="0" smtClean="0">
                        <a:effectLst/>
                      </a:endParaRPr>
                    </a:p>
                    <a:p>
                      <a:pPr marL="0" marR="0">
                        <a:lnSpc>
                          <a:spcPct val="115000"/>
                        </a:lnSpc>
                        <a:spcBef>
                          <a:spcPts val="0"/>
                        </a:spcBef>
                        <a:spcAft>
                          <a:spcPts val="0"/>
                        </a:spcAft>
                      </a:pPr>
                      <a:r>
                        <a:rPr lang="en-US" sz="1600" dirty="0" smtClean="0">
                          <a:effectLst/>
                        </a:rPr>
                        <a:t>19%</a:t>
                      </a:r>
                      <a:endParaRPr lang="en-US" sz="1600" dirty="0">
                        <a:effectLst/>
                        <a:latin typeface="Times New Roman"/>
                        <a:ea typeface="Calibri"/>
                        <a:cs typeface="Times New Roman"/>
                      </a:endParaRPr>
                    </a:p>
                  </a:txBody>
                  <a:tcPr marL="67791" marR="67791" marT="0" marB="0"/>
                </a:tc>
                <a:tc>
                  <a:txBody>
                    <a:bodyPr/>
                    <a:lstStyle/>
                    <a:p>
                      <a:pPr marL="0" marR="0">
                        <a:lnSpc>
                          <a:spcPct val="115000"/>
                        </a:lnSpc>
                        <a:spcBef>
                          <a:spcPts val="0"/>
                        </a:spcBef>
                        <a:spcAft>
                          <a:spcPts val="0"/>
                        </a:spcAft>
                      </a:pPr>
                      <a:r>
                        <a:rPr lang="en-US" sz="1600" dirty="0">
                          <a:effectLst/>
                        </a:rPr>
                        <a:t>Intersection </a:t>
                      </a:r>
                      <a:endParaRPr lang="en-US" sz="1600" dirty="0" smtClean="0">
                        <a:effectLst/>
                      </a:endParaRPr>
                    </a:p>
                    <a:p>
                      <a:pPr marL="0" marR="0">
                        <a:lnSpc>
                          <a:spcPct val="115000"/>
                        </a:lnSpc>
                        <a:spcBef>
                          <a:spcPts val="0"/>
                        </a:spcBef>
                        <a:spcAft>
                          <a:spcPts val="0"/>
                        </a:spcAft>
                      </a:pPr>
                      <a:endParaRPr lang="en-US" sz="1600" dirty="0" smtClean="0">
                        <a:effectLst/>
                      </a:endParaRPr>
                    </a:p>
                    <a:p>
                      <a:pPr marL="0" marR="0">
                        <a:lnSpc>
                          <a:spcPct val="115000"/>
                        </a:lnSpc>
                        <a:spcBef>
                          <a:spcPts val="0"/>
                        </a:spcBef>
                        <a:spcAft>
                          <a:spcPts val="0"/>
                        </a:spcAft>
                      </a:pPr>
                      <a:r>
                        <a:rPr lang="en-US" sz="1600" dirty="0" smtClean="0">
                          <a:effectLst/>
                        </a:rPr>
                        <a:t>17%</a:t>
                      </a:r>
                      <a:endParaRPr lang="en-US" sz="1600" dirty="0">
                        <a:effectLst/>
                        <a:latin typeface="Times New Roman"/>
                        <a:ea typeface="Calibri"/>
                        <a:cs typeface="Times New Roman"/>
                      </a:endParaRPr>
                    </a:p>
                  </a:txBody>
                  <a:tcPr marL="67791" marR="67791" marT="0" marB="0"/>
                </a:tc>
                <a:tc>
                  <a:txBody>
                    <a:bodyPr/>
                    <a:lstStyle/>
                    <a:p>
                      <a:pPr marL="0" marR="0">
                        <a:lnSpc>
                          <a:spcPct val="115000"/>
                        </a:lnSpc>
                        <a:spcBef>
                          <a:spcPts val="0"/>
                        </a:spcBef>
                        <a:spcAft>
                          <a:spcPts val="0"/>
                        </a:spcAft>
                      </a:pPr>
                      <a:r>
                        <a:rPr lang="en-US" sz="1600" dirty="0">
                          <a:solidFill>
                            <a:schemeClr val="tx1"/>
                          </a:solidFill>
                          <a:effectLst/>
                        </a:rPr>
                        <a:t>W</a:t>
                      </a:r>
                    </a:p>
                    <a:p>
                      <a:pPr marL="0" marR="0">
                        <a:lnSpc>
                          <a:spcPct val="115000"/>
                        </a:lnSpc>
                        <a:spcBef>
                          <a:spcPts val="0"/>
                        </a:spcBef>
                        <a:spcAft>
                          <a:spcPts val="0"/>
                        </a:spcAft>
                      </a:pPr>
                      <a:r>
                        <a:rPr lang="en-US" sz="1600" dirty="0" smtClean="0">
                          <a:solidFill>
                            <a:schemeClr val="tx1"/>
                          </a:solidFill>
                          <a:effectLst/>
                        </a:rPr>
                        <a:t>Z</a:t>
                      </a:r>
                    </a:p>
                    <a:p>
                      <a:pPr marL="0" marR="0">
                        <a:lnSpc>
                          <a:spcPct val="115000"/>
                        </a:lnSpc>
                        <a:spcBef>
                          <a:spcPts val="0"/>
                        </a:spcBef>
                        <a:spcAft>
                          <a:spcPts val="0"/>
                        </a:spcAft>
                      </a:pPr>
                      <a:endParaRPr lang="en-US" sz="1200" dirty="0">
                        <a:solidFill>
                          <a:srgbClr val="FFFF00"/>
                        </a:solidFill>
                        <a:effectLst/>
                        <a:latin typeface="+mn-lt"/>
                        <a:ea typeface="Calibri"/>
                        <a:cs typeface="Times New Roman"/>
                      </a:endParaRPr>
                    </a:p>
                  </a:txBody>
                  <a:tcPr marL="67791" marR="67791" marT="0" marB="0"/>
                </a:tc>
                <a:tc>
                  <a:txBody>
                    <a:bodyPr/>
                    <a:lstStyle/>
                    <a:p>
                      <a:pPr marL="0" marR="0">
                        <a:lnSpc>
                          <a:spcPct val="115000"/>
                        </a:lnSpc>
                        <a:spcBef>
                          <a:spcPts val="0"/>
                        </a:spcBef>
                        <a:spcAft>
                          <a:spcPts val="0"/>
                        </a:spcAft>
                      </a:pPr>
                      <a:r>
                        <a:rPr lang="en-US" sz="1600" dirty="0">
                          <a:solidFill>
                            <a:schemeClr val="tx1"/>
                          </a:solidFill>
                          <a:effectLst/>
                        </a:rPr>
                        <a:t>R</a:t>
                      </a:r>
                    </a:p>
                    <a:p>
                      <a:pPr marL="0" marR="0">
                        <a:lnSpc>
                          <a:spcPct val="115000"/>
                        </a:lnSpc>
                        <a:spcBef>
                          <a:spcPts val="0"/>
                        </a:spcBef>
                        <a:spcAft>
                          <a:spcPts val="0"/>
                        </a:spcAft>
                      </a:pPr>
                      <a:r>
                        <a:rPr lang="en-US" sz="1600" dirty="0" smtClean="0">
                          <a:solidFill>
                            <a:schemeClr val="tx1"/>
                          </a:solidFill>
                          <a:effectLst/>
                        </a:rPr>
                        <a:t>R</a:t>
                      </a:r>
                    </a:p>
                    <a:p>
                      <a:pPr marL="0" marR="0">
                        <a:lnSpc>
                          <a:spcPct val="115000"/>
                        </a:lnSpc>
                        <a:spcBef>
                          <a:spcPts val="0"/>
                        </a:spcBef>
                        <a:spcAft>
                          <a:spcPts val="0"/>
                        </a:spcAft>
                      </a:pPr>
                      <a:endParaRPr lang="en-US" sz="1200" dirty="0">
                        <a:solidFill>
                          <a:srgbClr val="FFFF00"/>
                        </a:solidFill>
                        <a:effectLst/>
                        <a:latin typeface="+mn-lt"/>
                        <a:ea typeface="Calibri"/>
                        <a:cs typeface="Times New Roman"/>
                      </a:endParaRPr>
                    </a:p>
                  </a:txBody>
                  <a:tcPr marL="67791" marR="67791" marT="0" marB="0"/>
                </a:tc>
                <a:tc>
                  <a:txBody>
                    <a:bodyPr/>
                    <a:lstStyle/>
                    <a:p>
                      <a:pPr marL="0" marR="0">
                        <a:lnSpc>
                          <a:spcPct val="115000"/>
                        </a:lnSpc>
                        <a:spcBef>
                          <a:spcPts val="0"/>
                        </a:spcBef>
                        <a:spcAft>
                          <a:spcPts val="0"/>
                        </a:spcAft>
                      </a:pPr>
                      <a:r>
                        <a:rPr lang="en-US" sz="1600" dirty="0" smtClean="0">
                          <a:solidFill>
                            <a:schemeClr val="tx1"/>
                          </a:solidFill>
                          <a:effectLst/>
                        </a:rPr>
                        <a:t>Other</a:t>
                      </a:r>
                    </a:p>
                    <a:p>
                      <a:pPr marL="0" marR="0">
                        <a:lnSpc>
                          <a:spcPct val="115000"/>
                        </a:lnSpc>
                        <a:spcBef>
                          <a:spcPts val="0"/>
                        </a:spcBef>
                        <a:spcAft>
                          <a:spcPts val="0"/>
                        </a:spcAft>
                      </a:pPr>
                      <a:endParaRPr lang="en-US" sz="1600" dirty="0" smtClean="0">
                        <a:solidFill>
                          <a:schemeClr val="tx1"/>
                        </a:solidFill>
                        <a:effectLst/>
                        <a:latin typeface="+mn-lt"/>
                        <a:ea typeface="Calibri"/>
                        <a:cs typeface="Times New Roman"/>
                      </a:endParaRPr>
                    </a:p>
                    <a:p>
                      <a:pPr marL="0" marR="0">
                        <a:lnSpc>
                          <a:spcPct val="115000"/>
                        </a:lnSpc>
                        <a:spcBef>
                          <a:spcPts val="0"/>
                        </a:spcBef>
                        <a:spcAft>
                          <a:spcPts val="0"/>
                        </a:spcAft>
                      </a:pPr>
                      <a:r>
                        <a:rPr lang="en-US" sz="1600" dirty="0" smtClean="0">
                          <a:solidFill>
                            <a:schemeClr val="tx1"/>
                          </a:solidFill>
                          <a:effectLst/>
                          <a:latin typeface="+mn-lt"/>
                          <a:ea typeface="Calibri"/>
                          <a:cs typeface="Times New Roman"/>
                        </a:rPr>
                        <a:t>16%</a:t>
                      </a:r>
                    </a:p>
                  </a:txBody>
                  <a:tcPr marL="67791" marR="67791" marT="0" marB="0"/>
                </a:tc>
              </a:tr>
            </a:tbl>
          </a:graphicData>
        </a:graphic>
      </p:graphicFrame>
      <p:sp>
        <p:nvSpPr>
          <p:cNvPr id="10" name="Rectangle 5"/>
          <p:cNvSpPr>
            <a:spLocks noChangeArrowheads="1"/>
          </p:cNvSpPr>
          <p:nvPr/>
        </p:nvSpPr>
        <p:spPr bwMode="auto">
          <a:xfrm>
            <a:off x="0" y="0"/>
            <a:ext cx="1005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3" name="Straight Arrow Connector 22"/>
          <p:cNvCxnSpPr>
            <a:stCxn id="25" idx="3"/>
          </p:cNvCxnSpPr>
          <p:nvPr/>
        </p:nvCxnSpPr>
        <p:spPr>
          <a:xfrm>
            <a:off x="6587892" y="2166036"/>
            <a:ext cx="3003783" cy="4762"/>
          </a:xfrm>
          <a:prstGeom prst="straightConnector1">
            <a:avLst/>
          </a:prstGeom>
          <a:noFill/>
          <a:ln w="38100" cap="flat" cmpd="sng" algn="ctr">
            <a:solidFill>
              <a:schemeClr val="tx1"/>
            </a:solidFill>
            <a:prstDash val="solid"/>
            <a:tailEnd type="arrow"/>
          </a:ln>
          <a:effectLst/>
        </p:spPr>
      </p:cxnSp>
      <p:grpSp>
        <p:nvGrpSpPr>
          <p:cNvPr id="3" name="Group 2"/>
          <p:cNvGrpSpPr/>
          <p:nvPr/>
        </p:nvGrpSpPr>
        <p:grpSpPr>
          <a:xfrm>
            <a:off x="457200" y="1965981"/>
            <a:ext cx="9144000" cy="400110"/>
            <a:chOff x="466725" y="3609945"/>
            <a:chExt cx="9144000" cy="400110"/>
          </a:xfrm>
        </p:grpSpPr>
        <p:cxnSp>
          <p:nvCxnSpPr>
            <p:cNvPr id="21" name="Straight Connector 20"/>
            <p:cNvCxnSpPr/>
            <p:nvPr/>
          </p:nvCxnSpPr>
          <p:spPr>
            <a:xfrm>
              <a:off x="466725" y="3657600"/>
              <a:ext cx="0" cy="314325"/>
            </a:xfrm>
            <a:prstGeom prst="line">
              <a:avLst/>
            </a:prstGeom>
            <a:noFill/>
            <a:ln w="38100" cap="flat" cmpd="sng" algn="ctr">
              <a:solidFill>
                <a:schemeClr val="tx1"/>
              </a:solidFill>
              <a:prstDash val="solid"/>
            </a:ln>
            <a:effectLst/>
          </p:spPr>
        </p:cxnSp>
        <p:cxnSp>
          <p:nvCxnSpPr>
            <p:cNvPr id="22" name="Straight Arrow Connector 21"/>
            <p:cNvCxnSpPr/>
            <p:nvPr/>
          </p:nvCxnSpPr>
          <p:spPr>
            <a:xfrm flipH="1">
              <a:off x="466725" y="3790950"/>
              <a:ext cx="3104700" cy="0"/>
            </a:xfrm>
            <a:prstGeom prst="straightConnector1">
              <a:avLst/>
            </a:prstGeom>
            <a:noFill/>
            <a:ln w="38100" cap="flat" cmpd="sng" algn="ctr">
              <a:solidFill>
                <a:schemeClr val="tx1"/>
              </a:solidFill>
              <a:prstDash val="solid"/>
              <a:tailEnd type="arrow"/>
            </a:ln>
            <a:effectLst/>
          </p:spPr>
        </p:cxnSp>
        <p:cxnSp>
          <p:nvCxnSpPr>
            <p:cNvPr id="24" name="Straight Connector 23"/>
            <p:cNvCxnSpPr/>
            <p:nvPr/>
          </p:nvCxnSpPr>
          <p:spPr>
            <a:xfrm>
              <a:off x="9610725" y="3657600"/>
              <a:ext cx="0" cy="314325"/>
            </a:xfrm>
            <a:prstGeom prst="line">
              <a:avLst/>
            </a:prstGeom>
            <a:noFill/>
            <a:ln w="38100" cap="flat" cmpd="sng" algn="ctr">
              <a:solidFill>
                <a:schemeClr val="tx1"/>
              </a:solidFill>
              <a:prstDash val="solid"/>
            </a:ln>
            <a:effectLst/>
          </p:spPr>
        </p:cxnSp>
        <p:sp>
          <p:nvSpPr>
            <p:cNvPr id="25" name="Rectangle 24"/>
            <p:cNvSpPr/>
            <p:nvPr/>
          </p:nvSpPr>
          <p:spPr>
            <a:xfrm>
              <a:off x="3580950" y="3609945"/>
              <a:ext cx="3016467" cy="400110"/>
            </a:xfrm>
            <a:prstGeom prst="rect">
              <a:avLst/>
            </a:prstGeom>
            <a:noFill/>
          </p:spPr>
          <p:txBody>
            <a:bodyPr wrap="none">
              <a:spAutoFit/>
            </a:bodyPr>
            <a:lstStyle/>
            <a:p>
              <a:r>
                <a:rPr lang="en-US" b="1" dirty="0" smtClean="0"/>
                <a:t>Rural Fatal </a:t>
              </a:r>
              <a:r>
                <a:rPr lang="en-US" b="1" dirty="0"/>
                <a:t>Crashes </a:t>
              </a:r>
              <a:r>
                <a:rPr lang="en-US" b="1" dirty="0" smtClean="0"/>
                <a:t>– 9,668</a:t>
              </a:r>
              <a:endParaRPr lang="en-US" b="1" dirty="0">
                <a:solidFill>
                  <a:srgbClr val="FFFF00"/>
                </a:solidFill>
              </a:endParaRPr>
            </a:p>
          </p:txBody>
        </p:sp>
      </p:grpSp>
      <p:grpSp>
        <p:nvGrpSpPr>
          <p:cNvPr id="17" name="Group 16"/>
          <p:cNvGrpSpPr/>
          <p:nvPr/>
        </p:nvGrpSpPr>
        <p:grpSpPr>
          <a:xfrm>
            <a:off x="457200" y="4434834"/>
            <a:ext cx="9153525" cy="400110"/>
            <a:chOff x="457200" y="5296090"/>
            <a:chExt cx="7781925" cy="400110"/>
          </a:xfrm>
        </p:grpSpPr>
        <p:cxnSp>
          <p:nvCxnSpPr>
            <p:cNvPr id="18" name="Straight Connector 17"/>
            <p:cNvCxnSpPr/>
            <p:nvPr/>
          </p:nvCxnSpPr>
          <p:spPr>
            <a:xfrm>
              <a:off x="457200" y="5334000"/>
              <a:ext cx="0" cy="314325"/>
            </a:xfrm>
            <a:prstGeom prst="line">
              <a:avLst/>
            </a:prstGeom>
            <a:noFill/>
            <a:ln w="38100" cap="flat" cmpd="sng" algn="ctr">
              <a:solidFill>
                <a:schemeClr val="tx1"/>
              </a:solidFill>
              <a:prstDash val="solid"/>
            </a:ln>
            <a:effectLst/>
          </p:spPr>
        </p:cxnSp>
        <p:cxnSp>
          <p:nvCxnSpPr>
            <p:cNvPr id="19" name="Straight Arrow Connector 18"/>
            <p:cNvCxnSpPr/>
            <p:nvPr/>
          </p:nvCxnSpPr>
          <p:spPr>
            <a:xfrm flipH="1">
              <a:off x="466725" y="5496145"/>
              <a:ext cx="2514600" cy="0"/>
            </a:xfrm>
            <a:prstGeom prst="straightConnector1">
              <a:avLst/>
            </a:prstGeom>
            <a:noFill/>
            <a:ln w="38100" cap="flat" cmpd="sng" algn="ctr">
              <a:solidFill>
                <a:schemeClr val="tx1"/>
              </a:solidFill>
              <a:prstDash val="solid"/>
              <a:tailEnd type="arrow"/>
            </a:ln>
            <a:effectLst/>
          </p:spPr>
        </p:cxnSp>
        <p:cxnSp>
          <p:nvCxnSpPr>
            <p:cNvPr id="20" name="Straight Arrow Connector 19"/>
            <p:cNvCxnSpPr/>
            <p:nvPr/>
          </p:nvCxnSpPr>
          <p:spPr>
            <a:xfrm>
              <a:off x="5751485" y="5487602"/>
              <a:ext cx="2487640" cy="0"/>
            </a:xfrm>
            <a:prstGeom prst="straightConnector1">
              <a:avLst/>
            </a:prstGeom>
            <a:noFill/>
            <a:ln w="38100" cap="flat" cmpd="sng" algn="ctr">
              <a:solidFill>
                <a:schemeClr val="tx1"/>
              </a:solidFill>
              <a:prstDash val="solid"/>
              <a:tailEnd type="arrow"/>
            </a:ln>
            <a:effectLst/>
          </p:spPr>
        </p:cxnSp>
        <p:sp>
          <p:nvSpPr>
            <p:cNvPr id="26" name="Rectangle 25"/>
            <p:cNvSpPr/>
            <p:nvPr/>
          </p:nvSpPr>
          <p:spPr>
            <a:xfrm>
              <a:off x="3133725" y="5296090"/>
              <a:ext cx="3062185" cy="400110"/>
            </a:xfrm>
            <a:prstGeom prst="rect">
              <a:avLst/>
            </a:prstGeom>
          </p:spPr>
          <p:txBody>
            <a:bodyPr wrap="none">
              <a:spAutoFit/>
            </a:bodyPr>
            <a:lstStyle/>
            <a:p>
              <a:r>
                <a:rPr lang="en-US" b="1" dirty="0" smtClean="0"/>
                <a:t>Urban Fatal </a:t>
              </a:r>
              <a:r>
                <a:rPr lang="en-US" b="1" dirty="0"/>
                <a:t>Crashes </a:t>
              </a:r>
              <a:r>
                <a:rPr lang="en-US" b="1" dirty="0" smtClean="0"/>
                <a:t>- 8393</a:t>
              </a:r>
              <a:r>
                <a:rPr lang="en-US" dirty="0" smtClean="0"/>
                <a:t> </a:t>
              </a:r>
              <a:endParaRPr lang="en-US" dirty="0"/>
            </a:p>
          </p:txBody>
        </p:sp>
      </p:grpSp>
      <p:graphicFrame>
        <p:nvGraphicFramePr>
          <p:cNvPr id="27" name="Table 26"/>
          <p:cNvGraphicFramePr>
            <a:graphicFrameLocks noGrp="1"/>
          </p:cNvGraphicFramePr>
          <p:nvPr>
            <p:extLst>
              <p:ext uri="{D42A27DB-BD31-4B8C-83A1-F6EECF244321}">
                <p14:modId xmlns:p14="http://schemas.microsoft.com/office/powerpoint/2010/main" val="3196586450"/>
              </p:ext>
            </p:extLst>
          </p:nvPr>
        </p:nvGraphicFramePr>
        <p:xfrm>
          <a:off x="468404" y="5257785"/>
          <a:ext cx="9143999" cy="874776"/>
        </p:xfrm>
        <a:graphic>
          <a:graphicData uri="http://schemas.openxmlformats.org/drawingml/2006/table">
            <a:tbl>
              <a:tblPr firstRow="1" firstCol="1" bandRow="1">
                <a:tableStyleId>{5C22544A-7EE6-4342-B048-85BDC9FD1C3A}</a:tableStyleId>
              </a:tblPr>
              <a:tblGrid>
                <a:gridCol w="3190890"/>
                <a:gridCol w="2834609"/>
                <a:gridCol w="640073"/>
                <a:gridCol w="333247"/>
                <a:gridCol w="215387"/>
                <a:gridCol w="1929793"/>
              </a:tblGrid>
              <a:tr h="874776">
                <a:tc>
                  <a:txBody>
                    <a:bodyPr/>
                    <a:lstStyle/>
                    <a:p>
                      <a:pPr marL="0" marR="0">
                        <a:lnSpc>
                          <a:spcPct val="115000"/>
                        </a:lnSpc>
                        <a:spcBef>
                          <a:spcPts val="0"/>
                        </a:spcBef>
                        <a:spcAft>
                          <a:spcPts val="0"/>
                        </a:spcAft>
                      </a:pPr>
                      <a:r>
                        <a:rPr lang="en-US" sz="1600" dirty="0">
                          <a:effectLst/>
                        </a:rPr>
                        <a:t>SVROR </a:t>
                      </a:r>
                      <a:endParaRPr lang="en-US" sz="1600" dirty="0" smtClean="0">
                        <a:effectLst/>
                      </a:endParaRPr>
                    </a:p>
                    <a:p>
                      <a:pPr marL="0" marR="0">
                        <a:lnSpc>
                          <a:spcPct val="115000"/>
                        </a:lnSpc>
                        <a:spcBef>
                          <a:spcPts val="0"/>
                        </a:spcBef>
                        <a:spcAft>
                          <a:spcPts val="0"/>
                        </a:spcAft>
                      </a:pPr>
                      <a:endParaRPr lang="en-US" sz="1600" dirty="0" smtClean="0">
                        <a:effectLst/>
                      </a:endParaRPr>
                    </a:p>
                    <a:p>
                      <a:pPr marL="0" marR="0">
                        <a:lnSpc>
                          <a:spcPct val="115000"/>
                        </a:lnSpc>
                        <a:spcBef>
                          <a:spcPts val="0"/>
                        </a:spcBef>
                        <a:spcAft>
                          <a:spcPts val="0"/>
                        </a:spcAft>
                      </a:pPr>
                      <a:r>
                        <a:rPr lang="en-US" sz="1600" dirty="0" smtClean="0">
                          <a:effectLst/>
                        </a:rPr>
                        <a:t>35%</a:t>
                      </a:r>
                      <a:endParaRPr lang="en-US" sz="1600" dirty="0">
                        <a:effectLst/>
                        <a:latin typeface="Times New Roman"/>
                        <a:ea typeface="Calibri"/>
                        <a:cs typeface="Times New Roman"/>
                      </a:endParaRPr>
                    </a:p>
                  </a:txBody>
                  <a:tcPr marL="68169" marR="68169" marT="0" marB="0">
                    <a:solidFill>
                      <a:schemeClr val="bg2">
                        <a:lumMod val="75000"/>
                      </a:schemeClr>
                    </a:solidFill>
                  </a:tcPr>
                </a:tc>
                <a:tc>
                  <a:txBody>
                    <a:bodyPr/>
                    <a:lstStyle/>
                    <a:p>
                      <a:pPr marL="0" marR="0">
                        <a:lnSpc>
                          <a:spcPct val="115000"/>
                        </a:lnSpc>
                        <a:spcBef>
                          <a:spcPts val="0"/>
                        </a:spcBef>
                        <a:spcAft>
                          <a:spcPts val="0"/>
                        </a:spcAft>
                      </a:pPr>
                      <a:r>
                        <a:rPr lang="en-US" sz="1600" dirty="0">
                          <a:effectLst/>
                        </a:rPr>
                        <a:t>Intersection </a:t>
                      </a:r>
                      <a:endParaRPr lang="en-US" sz="1600" dirty="0" smtClean="0">
                        <a:effectLst/>
                      </a:endParaRPr>
                    </a:p>
                    <a:p>
                      <a:pPr marL="0" marR="0">
                        <a:lnSpc>
                          <a:spcPct val="115000"/>
                        </a:lnSpc>
                        <a:spcBef>
                          <a:spcPts val="0"/>
                        </a:spcBef>
                        <a:spcAft>
                          <a:spcPts val="0"/>
                        </a:spcAft>
                      </a:pPr>
                      <a:endParaRPr lang="en-US" sz="1600" dirty="0" smtClean="0">
                        <a:effectLst/>
                      </a:endParaRPr>
                    </a:p>
                    <a:p>
                      <a:pPr marL="0" marR="0">
                        <a:lnSpc>
                          <a:spcPct val="115000"/>
                        </a:lnSpc>
                        <a:spcBef>
                          <a:spcPts val="0"/>
                        </a:spcBef>
                        <a:spcAft>
                          <a:spcPts val="0"/>
                        </a:spcAft>
                      </a:pPr>
                      <a:r>
                        <a:rPr lang="en-US" sz="1600" dirty="0" smtClean="0">
                          <a:effectLst/>
                        </a:rPr>
                        <a:t>31%</a:t>
                      </a:r>
                      <a:endParaRPr lang="en-US" sz="1600" dirty="0">
                        <a:effectLst/>
                        <a:latin typeface="Times New Roman"/>
                        <a:ea typeface="Calibri"/>
                        <a:cs typeface="Times New Roman"/>
                      </a:endParaRPr>
                    </a:p>
                  </a:txBody>
                  <a:tcPr marL="68169" marR="68169" marT="0" marB="0">
                    <a:solidFill>
                      <a:schemeClr val="bg2">
                        <a:lumMod val="75000"/>
                      </a:schemeClr>
                    </a:solidFill>
                  </a:tcPr>
                </a:tc>
                <a:tc>
                  <a:txBody>
                    <a:bodyPr/>
                    <a:lstStyle/>
                    <a:p>
                      <a:pPr marL="0" marR="0">
                        <a:lnSpc>
                          <a:spcPct val="115000"/>
                        </a:lnSpc>
                        <a:spcBef>
                          <a:spcPts val="0"/>
                        </a:spcBef>
                        <a:spcAft>
                          <a:spcPts val="0"/>
                        </a:spcAft>
                      </a:pPr>
                      <a:r>
                        <a:rPr lang="en-US" sz="1600" dirty="0" smtClean="0">
                          <a:effectLst/>
                        </a:rPr>
                        <a:t>Head- On</a:t>
                      </a:r>
                    </a:p>
                    <a:p>
                      <a:pPr marL="0" marR="0">
                        <a:lnSpc>
                          <a:spcPct val="115000"/>
                        </a:lnSpc>
                        <a:spcBef>
                          <a:spcPts val="0"/>
                        </a:spcBef>
                        <a:spcAft>
                          <a:spcPts val="0"/>
                        </a:spcAft>
                      </a:pPr>
                      <a:r>
                        <a:rPr lang="en-US" sz="1600" dirty="0" smtClean="0">
                          <a:effectLst/>
                        </a:rPr>
                        <a:t>7%</a:t>
                      </a:r>
                      <a:endParaRPr lang="en-US" sz="1600" dirty="0">
                        <a:effectLst/>
                        <a:latin typeface="Times New Roman"/>
                        <a:ea typeface="Calibri"/>
                        <a:cs typeface="Times New Roman"/>
                      </a:endParaRPr>
                    </a:p>
                  </a:txBody>
                  <a:tcPr marL="68169" marR="68169" marT="0" marB="0">
                    <a:solidFill>
                      <a:schemeClr val="bg2">
                        <a:lumMod val="75000"/>
                      </a:schemeClr>
                    </a:solidFill>
                  </a:tcPr>
                </a:tc>
                <a:tc>
                  <a:txBody>
                    <a:bodyPr/>
                    <a:lstStyle/>
                    <a:p>
                      <a:pPr marL="0" marR="0">
                        <a:lnSpc>
                          <a:spcPct val="115000"/>
                        </a:lnSpc>
                        <a:spcBef>
                          <a:spcPts val="0"/>
                        </a:spcBef>
                        <a:spcAft>
                          <a:spcPts val="0"/>
                        </a:spcAft>
                      </a:pPr>
                      <a:r>
                        <a:rPr lang="en-US" sz="1600" dirty="0">
                          <a:effectLst/>
                        </a:rPr>
                        <a:t>W</a:t>
                      </a:r>
                    </a:p>
                    <a:p>
                      <a:pPr marL="0" marR="0">
                        <a:lnSpc>
                          <a:spcPct val="115000"/>
                        </a:lnSpc>
                        <a:spcBef>
                          <a:spcPts val="0"/>
                        </a:spcBef>
                        <a:spcAft>
                          <a:spcPts val="0"/>
                        </a:spcAft>
                      </a:pPr>
                      <a:r>
                        <a:rPr lang="en-US" sz="1600" dirty="0" smtClean="0">
                          <a:effectLst/>
                        </a:rPr>
                        <a:t>Z</a:t>
                      </a:r>
                    </a:p>
                    <a:p>
                      <a:pPr marL="0" marR="0">
                        <a:lnSpc>
                          <a:spcPct val="115000"/>
                        </a:lnSpc>
                        <a:spcBef>
                          <a:spcPts val="0"/>
                        </a:spcBef>
                        <a:spcAft>
                          <a:spcPts val="0"/>
                        </a:spcAft>
                      </a:pPr>
                      <a:endParaRPr lang="en-US" sz="1600" dirty="0" smtClean="0">
                        <a:effectLst/>
                      </a:endParaRPr>
                    </a:p>
                  </a:txBody>
                  <a:tcPr marL="68169" marR="68169" marT="0" marB="0">
                    <a:solidFill>
                      <a:schemeClr val="bg2">
                        <a:lumMod val="75000"/>
                      </a:schemeClr>
                    </a:solidFill>
                  </a:tcPr>
                </a:tc>
                <a:tc>
                  <a:txBody>
                    <a:bodyPr/>
                    <a:lstStyle/>
                    <a:p>
                      <a:pPr marL="0" marR="0">
                        <a:lnSpc>
                          <a:spcPct val="115000"/>
                        </a:lnSpc>
                        <a:spcBef>
                          <a:spcPts val="0"/>
                        </a:spcBef>
                        <a:spcAft>
                          <a:spcPts val="0"/>
                        </a:spcAft>
                      </a:pPr>
                      <a:r>
                        <a:rPr lang="en-US" sz="1600" dirty="0">
                          <a:effectLst/>
                        </a:rPr>
                        <a:t>R</a:t>
                      </a:r>
                    </a:p>
                    <a:p>
                      <a:pPr marL="0" marR="0">
                        <a:lnSpc>
                          <a:spcPct val="115000"/>
                        </a:lnSpc>
                        <a:spcBef>
                          <a:spcPts val="0"/>
                        </a:spcBef>
                        <a:spcAft>
                          <a:spcPts val="0"/>
                        </a:spcAft>
                      </a:pPr>
                      <a:r>
                        <a:rPr lang="en-US" sz="1600" dirty="0" smtClean="0">
                          <a:effectLst/>
                        </a:rPr>
                        <a:t>R</a:t>
                      </a:r>
                    </a:p>
                    <a:p>
                      <a:pPr marL="0" marR="0">
                        <a:lnSpc>
                          <a:spcPct val="115000"/>
                        </a:lnSpc>
                        <a:spcBef>
                          <a:spcPts val="0"/>
                        </a:spcBef>
                        <a:spcAft>
                          <a:spcPts val="0"/>
                        </a:spcAft>
                      </a:pPr>
                      <a:endParaRPr lang="en-US" sz="1600" dirty="0">
                        <a:effectLst/>
                        <a:latin typeface="Times New Roman"/>
                        <a:ea typeface="Calibri"/>
                        <a:cs typeface="Times New Roman"/>
                      </a:endParaRPr>
                    </a:p>
                  </a:txBody>
                  <a:tcPr marL="68169" marR="68169" marT="0" marB="0">
                    <a:solidFill>
                      <a:schemeClr val="bg2">
                        <a:lumMod val="75000"/>
                      </a:schemeClr>
                    </a:solidFill>
                  </a:tcPr>
                </a:tc>
                <a:tc>
                  <a:txBody>
                    <a:bodyPr/>
                    <a:lstStyle/>
                    <a:p>
                      <a:pPr marL="0" marR="0">
                        <a:lnSpc>
                          <a:spcPct val="115000"/>
                        </a:lnSpc>
                        <a:spcBef>
                          <a:spcPts val="0"/>
                        </a:spcBef>
                        <a:spcAft>
                          <a:spcPts val="0"/>
                        </a:spcAft>
                      </a:pPr>
                      <a:r>
                        <a:rPr lang="en-US" sz="1600" dirty="0">
                          <a:effectLst/>
                        </a:rPr>
                        <a:t>Other </a:t>
                      </a:r>
                      <a:endParaRPr lang="en-US" sz="1600" dirty="0" smtClean="0">
                        <a:effectLst/>
                      </a:endParaRPr>
                    </a:p>
                    <a:p>
                      <a:pPr marL="0" marR="0">
                        <a:lnSpc>
                          <a:spcPct val="115000"/>
                        </a:lnSpc>
                        <a:spcBef>
                          <a:spcPts val="0"/>
                        </a:spcBef>
                        <a:spcAft>
                          <a:spcPts val="0"/>
                        </a:spcAft>
                      </a:pPr>
                      <a:endParaRPr lang="en-US" sz="1600" dirty="0" smtClean="0">
                        <a:effectLst/>
                      </a:endParaRPr>
                    </a:p>
                    <a:p>
                      <a:pPr marL="0" marR="0">
                        <a:lnSpc>
                          <a:spcPct val="115000"/>
                        </a:lnSpc>
                        <a:spcBef>
                          <a:spcPts val="0"/>
                        </a:spcBef>
                        <a:spcAft>
                          <a:spcPts val="0"/>
                        </a:spcAft>
                      </a:pPr>
                      <a:r>
                        <a:rPr lang="en-US" sz="1600" dirty="0" smtClean="0">
                          <a:effectLst/>
                        </a:rPr>
                        <a:t>22%</a:t>
                      </a:r>
                      <a:endParaRPr lang="en-US" sz="1600" dirty="0">
                        <a:effectLst/>
                        <a:latin typeface="Times New Roman"/>
                        <a:ea typeface="Calibri"/>
                        <a:cs typeface="Times New Roman"/>
                      </a:endParaRPr>
                    </a:p>
                  </a:txBody>
                  <a:tcPr marL="68169" marR="68169" marT="0" marB="0">
                    <a:solidFill>
                      <a:schemeClr val="bg2">
                        <a:lumMod val="75000"/>
                      </a:schemeClr>
                    </a:solidFill>
                  </a:tcPr>
                </a:tc>
              </a:tr>
            </a:tbl>
          </a:graphicData>
        </a:graphic>
      </p:graphicFrame>
      <p:grpSp>
        <p:nvGrpSpPr>
          <p:cNvPr id="48" name="Group 47"/>
          <p:cNvGrpSpPr/>
          <p:nvPr/>
        </p:nvGrpSpPr>
        <p:grpSpPr>
          <a:xfrm rot="2625681">
            <a:off x="2028059" y="5281764"/>
            <a:ext cx="512149" cy="728416"/>
            <a:chOff x="79375" y="1974850"/>
            <a:chExt cx="3165478" cy="4745038"/>
          </a:xfrm>
        </p:grpSpPr>
        <p:sp>
          <p:nvSpPr>
            <p:cNvPr id="56" name="Freeform 23"/>
            <p:cNvSpPr>
              <a:spLocks noEditPoints="1"/>
            </p:cNvSpPr>
            <p:nvPr/>
          </p:nvSpPr>
          <p:spPr bwMode="auto">
            <a:xfrm>
              <a:off x="968376" y="1974850"/>
              <a:ext cx="2276477" cy="3301999"/>
            </a:xfrm>
            <a:custGeom>
              <a:avLst/>
              <a:gdLst>
                <a:gd name="T0" fmla="*/ 182 w 202"/>
                <a:gd name="T1" fmla="*/ 115 h 293"/>
                <a:gd name="T2" fmla="*/ 180 w 202"/>
                <a:gd name="T3" fmla="*/ 87 h 293"/>
                <a:gd name="T4" fmla="*/ 153 w 202"/>
                <a:gd name="T5" fmla="*/ 56 h 293"/>
                <a:gd name="T6" fmla="*/ 96 w 202"/>
                <a:gd name="T7" fmla="*/ 14 h 293"/>
                <a:gd name="T8" fmla="*/ 97 w 202"/>
                <a:gd name="T9" fmla="*/ 7 h 293"/>
                <a:gd name="T10" fmla="*/ 146 w 202"/>
                <a:gd name="T11" fmla="*/ 14 h 293"/>
                <a:gd name="T12" fmla="*/ 42 w 202"/>
                <a:gd name="T13" fmla="*/ 42 h 293"/>
                <a:gd name="T14" fmla="*/ 30 w 202"/>
                <a:gd name="T15" fmla="*/ 85 h 293"/>
                <a:gd name="T16" fmla="*/ 30 w 202"/>
                <a:gd name="T17" fmla="*/ 104 h 293"/>
                <a:gd name="T18" fmla="*/ 24 w 202"/>
                <a:gd name="T19" fmla="*/ 136 h 293"/>
                <a:gd name="T20" fmla="*/ 3 w 202"/>
                <a:gd name="T21" fmla="*/ 242 h 293"/>
                <a:gd name="T22" fmla="*/ 123 w 202"/>
                <a:gd name="T23" fmla="*/ 290 h 293"/>
                <a:gd name="T24" fmla="*/ 171 w 202"/>
                <a:gd name="T25" fmla="*/ 168 h 293"/>
                <a:gd name="T26" fmla="*/ 173 w 202"/>
                <a:gd name="T27" fmla="*/ 162 h 293"/>
                <a:gd name="T28" fmla="*/ 198 w 202"/>
                <a:gd name="T29" fmla="*/ 136 h 293"/>
                <a:gd name="T30" fmla="*/ 83 w 202"/>
                <a:gd name="T31" fmla="*/ 7 h 293"/>
                <a:gd name="T32" fmla="*/ 49 w 202"/>
                <a:gd name="T33" fmla="*/ 33 h 293"/>
                <a:gd name="T34" fmla="*/ 46 w 202"/>
                <a:gd name="T35" fmla="*/ 115 h 293"/>
                <a:gd name="T36" fmla="*/ 63 w 202"/>
                <a:gd name="T37" fmla="*/ 75 h 293"/>
                <a:gd name="T38" fmla="*/ 169 w 202"/>
                <a:gd name="T39" fmla="*/ 111 h 293"/>
                <a:gd name="T40" fmla="*/ 143 w 202"/>
                <a:gd name="T41" fmla="*/ 146 h 293"/>
                <a:gd name="T42" fmla="*/ 46 w 202"/>
                <a:gd name="T43" fmla="*/ 115 h 293"/>
                <a:gd name="T44" fmla="*/ 39 w 202"/>
                <a:gd name="T45" fmla="*/ 97 h 293"/>
                <a:gd name="T46" fmla="*/ 40 w 202"/>
                <a:gd name="T47" fmla="*/ 137 h 293"/>
                <a:gd name="T48" fmla="*/ 25 w 202"/>
                <a:gd name="T49" fmla="*/ 161 h 293"/>
                <a:gd name="T50" fmla="*/ 15 w 202"/>
                <a:gd name="T51" fmla="*/ 234 h 293"/>
                <a:gd name="T52" fmla="*/ 23 w 202"/>
                <a:gd name="T53" fmla="*/ 170 h 293"/>
                <a:gd name="T54" fmla="*/ 24 w 202"/>
                <a:gd name="T55" fmla="*/ 221 h 293"/>
                <a:gd name="T56" fmla="*/ 15 w 202"/>
                <a:gd name="T57" fmla="*/ 234 h 293"/>
                <a:gd name="T58" fmla="*/ 136 w 202"/>
                <a:gd name="T59" fmla="*/ 270 h 293"/>
                <a:gd name="T60" fmla="*/ 23 w 202"/>
                <a:gd name="T61" fmla="*/ 257 h 293"/>
                <a:gd name="T62" fmla="*/ 20 w 202"/>
                <a:gd name="T63" fmla="*/ 239 h 293"/>
                <a:gd name="T64" fmla="*/ 30 w 202"/>
                <a:gd name="T65" fmla="*/ 239 h 293"/>
                <a:gd name="T66" fmla="*/ 135 w 202"/>
                <a:gd name="T67" fmla="*/ 258 h 293"/>
                <a:gd name="T68" fmla="*/ 148 w 202"/>
                <a:gd name="T69" fmla="*/ 258 h 293"/>
                <a:gd name="T70" fmla="*/ 142 w 202"/>
                <a:gd name="T71" fmla="*/ 258 h 293"/>
                <a:gd name="T72" fmla="*/ 150 w 202"/>
                <a:gd name="T73" fmla="*/ 195 h 293"/>
                <a:gd name="T74" fmla="*/ 148 w 202"/>
                <a:gd name="T75" fmla="*/ 258 h 293"/>
                <a:gd name="T76" fmla="*/ 162 w 202"/>
                <a:gd name="T77" fmla="*/ 188 h 293"/>
                <a:gd name="T78" fmla="*/ 157 w 202"/>
                <a:gd name="T79" fmla="*/ 160 h 293"/>
                <a:gd name="T80" fmla="*/ 172 w 202"/>
                <a:gd name="T81" fmla="*/ 124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 h="293">
                  <a:moveTo>
                    <a:pt x="186" y="116"/>
                  </a:moveTo>
                  <a:cubicBezTo>
                    <a:pt x="185" y="116"/>
                    <a:pt x="183" y="115"/>
                    <a:pt x="182" y="115"/>
                  </a:cubicBezTo>
                  <a:cubicBezTo>
                    <a:pt x="186" y="96"/>
                    <a:pt x="186" y="96"/>
                    <a:pt x="186" y="96"/>
                  </a:cubicBezTo>
                  <a:cubicBezTo>
                    <a:pt x="180" y="87"/>
                    <a:pt x="180" y="87"/>
                    <a:pt x="180" y="87"/>
                  </a:cubicBezTo>
                  <a:cubicBezTo>
                    <a:pt x="180" y="87"/>
                    <a:pt x="172" y="77"/>
                    <a:pt x="169" y="72"/>
                  </a:cubicBezTo>
                  <a:cubicBezTo>
                    <a:pt x="167" y="67"/>
                    <a:pt x="159" y="65"/>
                    <a:pt x="153" y="56"/>
                  </a:cubicBezTo>
                  <a:cubicBezTo>
                    <a:pt x="147" y="48"/>
                    <a:pt x="144" y="38"/>
                    <a:pt x="145" y="24"/>
                  </a:cubicBezTo>
                  <a:cubicBezTo>
                    <a:pt x="96" y="14"/>
                    <a:pt x="96" y="14"/>
                    <a:pt x="96" y="14"/>
                  </a:cubicBezTo>
                  <a:cubicBezTo>
                    <a:pt x="91" y="13"/>
                    <a:pt x="88" y="11"/>
                    <a:pt x="89" y="9"/>
                  </a:cubicBezTo>
                  <a:cubicBezTo>
                    <a:pt x="89" y="7"/>
                    <a:pt x="93" y="6"/>
                    <a:pt x="97" y="7"/>
                  </a:cubicBezTo>
                  <a:cubicBezTo>
                    <a:pt x="146" y="16"/>
                    <a:pt x="146" y="16"/>
                    <a:pt x="146" y="16"/>
                  </a:cubicBezTo>
                  <a:cubicBezTo>
                    <a:pt x="146" y="16"/>
                    <a:pt x="146" y="15"/>
                    <a:pt x="146" y="14"/>
                  </a:cubicBezTo>
                  <a:cubicBezTo>
                    <a:pt x="99" y="5"/>
                    <a:pt x="99" y="5"/>
                    <a:pt x="99" y="5"/>
                  </a:cubicBezTo>
                  <a:cubicBezTo>
                    <a:pt x="73" y="0"/>
                    <a:pt x="48" y="17"/>
                    <a:pt x="42" y="42"/>
                  </a:cubicBezTo>
                  <a:cubicBezTo>
                    <a:pt x="34" y="85"/>
                    <a:pt x="34" y="85"/>
                    <a:pt x="34" y="85"/>
                  </a:cubicBezTo>
                  <a:cubicBezTo>
                    <a:pt x="33" y="85"/>
                    <a:pt x="31" y="85"/>
                    <a:pt x="30" y="85"/>
                  </a:cubicBezTo>
                  <a:cubicBezTo>
                    <a:pt x="15" y="86"/>
                    <a:pt x="8" y="95"/>
                    <a:pt x="11" y="99"/>
                  </a:cubicBezTo>
                  <a:cubicBezTo>
                    <a:pt x="14" y="103"/>
                    <a:pt x="22" y="104"/>
                    <a:pt x="30" y="104"/>
                  </a:cubicBezTo>
                  <a:cubicBezTo>
                    <a:pt x="25" y="133"/>
                    <a:pt x="25" y="133"/>
                    <a:pt x="25" y="133"/>
                  </a:cubicBezTo>
                  <a:cubicBezTo>
                    <a:pt x="24" y="134"/>
                    <a:pt x="24" y="135"/>
                    <a:pt x="24" y="136"/>
                  </a:cubicBezTo>
                  <a:cubicBezTo>
                    <a:pt x="24" y="137"/>
                    <a:pt x="24" y="138"/>
                    <a:pt x="23" y="139"/>
                  </a:cubicBezTo>
                  <a:cubicBezTo>
                    <a:pt x="3" y="242"/>
                    <a:pt x="3" y="242"/>
                    <a:pt x="3" y="242"/>
                  </a:cubicBezTo>
                  <a:cubicBezTo>
                    <a:pt x="0" y="255"/>
                    <a:pt x="9" y="268"/>
                    <a:pt x="22" y="270"/>
                  </a:cubicBezTo>
                  <a:cubicBezTo>
                    <a:pt x="123" y="290"/>
                    <a:pt x="123" y="290"/>
                    <a:pt x="123" y="290"/>
                  </a:cubicBezTo>
                  <a:cubicBezTo>
                    <a:pt x="136" y="293"/>
                    <a:pt x="148" y="284"/>
                    <a:pt x="151" y="271"/>
                  </a:cubicBezTo>
                  <a:cubicBezTo>
                    <a:pt x="171" y="168"/>
                    <a:pt x="171" y="168"/>
                    <a:pt x="171" y="168"/>
                  </a:cubicBezTo>
                  <a:cubicBezTo>
                    <a:pt x="172" y="167"/>
                    <a:pt x="172" y="166"/>
                    <a:pt x="172" y="165"/>
                  </a:cubicBezTo>
                  <a:cubicBezTo>
                    <a:pt x="172" y="164"/>
                    <a:pt x="172" y="163"/>
                    <a:pt x="173" y="162"/>
                  </a:cubicBezTo>
                  <a:cubicBezTo>
                    <a:pt x="178" y="133"/>
                    <a:pt x="178" y="133"/>
                    <a:pt x="178" y="133"/>
                  </a:cubicBezTo>
                  <a:cubicBezTo>
                    <a:pt x="187" y="136"/>
                    <a:pt x="193" y="139"/>
                    <a:pt x="198" y="136"/>
                  </a:cubicBezTo>
                  <a:cubicBezTo>
                    <a:pt x="202" y="134"/>
                    <a:pt x="199" y="122"/>
                    <a:pt x="186" y="116"/>
                  </a:cubicBezTo>
                  <a:close/>
                  <a:moveTo>
                    <a:pt x="83" y="7"/>
                  </a:moveTo>
                  <a:cubicBezTo>
                    <a:pt x="86" y="14"/>
                    <a:pt x="83" y="23"/>
                    <a:pt x="75" y="30"/>
                  </a:cubicBezTo>
                  <a:cubicBezTo>
                    <a:pt x="67" y="38"/>
                    <a:pt x="55" y="39"/>
                    <a:pt x="49" y="33"/>
                  </a:cubicBezTo>
                  <a:cubicBezTo>
                    <a:pt x="55" y="19"/>
                    <a:pt x="68" y="9"/>
                    <a:pt x="83" y="7"/>
                  </a:cubicBezTo>
                  <a:close/>
                  <a:moveTo>
                    <a:pt x="46" y="115"/>
                  </a:moveTo>
                  <a:cubicBezTo>
                    <a:pt x="47" y="106"/>
                    <a:pt x="47" y="96"/>
                    <a:pt x="48" y="87"/>
                  </a:cubicBezTo>
                  <a:cubicBezTo>
                    <a:pt x="48" y="80"/>
                    <a:pt x="55" y="74"/>
                    <a:pt x="63" y="75"/>
                  </a:cubicBezTo>
                  <a:cubicBezTo>
                    <a:pt x="96" y="78"/>
                    <a:pt x="128" y="84"/>
                    <a:pt x="159" y="94"/>
                  </a:cubicBezTo>
                  <a:cubicBezTo>
                    <a:pt x="167" y="97"/>
                    <a:pt x="171" y="104"/>
                    <a:pt x="169" y="111"/>
                  </a:cubicBezTo>
                  <a:cubicBezTo>
                    <a:pt x="166" y="120"/>
                    <a:pt x="163" y="129"/>
                    <a:pt x="160" y="137"/>
                  </a:cubicBezTo>
                  <a:cubicBezTo>
                    <a:pt x="157" y="144"/>
                    <a:pt x="150" y="148"/>
                    <a:pt x="143" y="146"/>
                  </a:cubicBezTo>
                  <a:cubicBezTo>
                    <a:pt x="115" y="137"/>
                    <a:pt x="87" y="131"/>
                    <a:pt x="59" y="129"/>
                  </a:cubicBezTo>
                  <a:cubicBezTo>
                    <a:pt x="51" y="128"/>
                    <a:pt x="46" y="122"/>
                    <a:pt x="46" y="115"/>
                  </a:cubicBezTo>
                  <a:close/>
                  <a:moveTo>
                    <a:pt x="37" y="97"/>
                  </a:moveTo>
                  <a:cubicBezTo>
                    <a:pt x="38" y="93"/>
                    <a:pt x="39" y="93"/>
                    <a:pt x="39" y="97"/>
                  </a:cubicBezTo>
                  <a:cubicBezTo>
                    <a:pt x="41" y="121"/>
                    <a:pt x="41" y="121"/>
                    <a:pt x="41" y="121"/>
                  </a:cubicBezTo>
                  <a:cubicBezTo>
                    <a:pt x="41" y="126"/>
                    <a:pt x="41" y="133"/>
                    <a:pt x="40" y="137"/>
                  </a:cubicBezTo>
                  <a:cubicBezTo>
                    <a:pt x="35" y="163"/>
                    <a:pt x="35" y="163"/>
                    <a:pt x="35" y="163"/>
                  </a:cubicBezTo>
                  <a:cubicBezTo>
                    <a:pt x="25" y="161"/>
                    <a:pt x="25" y="161"/>
                    <a:pt x="25" y="161"/>
                  </a:cubicBezTo>
                  <a:lnTo>
                    <a:pt x="37" y="97"/>
                  </a:lnTo>
                  <a:close/>
                  <a:moveTo>
                    <a:pt x="15" y="234"/>
                  </a:moveTo>
                  <a:cubicBezTo>
                    <a:pt x="12" y="237"/>
                    <a:pt x="10" y="235"/>
                    <a:pt x="11" y="231"/>
                  </a:cubicBezTo>
                  <a:cubicBezTo>
                    <a:pt x="23" y="170"/>
                    <a:pt x="23" y="170"/>
                    <a:pt x="23" y="170"/>
                  </a:cubicBezTo>
                  <a:cubicBezTo>
                    <a:pt x="33" y="172"/>
                    <a:pt x="33" y="172"/>
                    <a:pt x="33" y="172"/>
                  </a:cubicBezTo>
                  <a:cubicBezTo>
                    <a:pt x="24" y="221"/>
                    <a:pt x="24" y="221"/>
                    <a:pt x="24" y="221"/>
                  </a:cubicBezTo>
                  <a:cubicBezTo>
                    <a:pt x="23" y="225"/>
                    <a:pt x="19" y="231"/>
                    <a:pt x="16" y="233"/>
                  </a:cubicBezTo>
                  <a:lnTo>
                    <a:pt x="15" y="234"/>
                  </a:lnTo>
                  <a:close/>
                  <a:moveTo>
                    <a:pt x="136" y="262"/>
                  </a:moveTo>
                  <a:cubicBezTo>
                    <a:pt x="136" y="264"/>
                    <a:pt x="136" y="267"/>
                    <a:pt x="136" y="270"/>
                  </a:cubicBezTo>
                  <a:cubicBezTo>
                    <a:pt x="135" y="274"/>
                    <a:pt x="131" y="278"/>
                    <a:pt x="127" y="277"/>
                  </a:cubicBezTo>
                  <a:cubicBezTo>
                    <a:pt x="91" y="275"/>
                    <a:pt x="57" y="268"/>
                    <a:pt x="23" y="257"/>
                  </a:cubicBezTo>
                  <a:cubicBezTo>
                    <a:pt x="19" y="255"/>
                    <a:pt x="16" y="251"/>
                    <a:pt x="18" y="247"/>
                  </a:cubicBezTo>
                  <a:cubicBezTo>
                    <a:pt x="19" y="244"/>
                    <a:pt x="20" y="241"/>
                    <a:pt x="20" y="239"/>
                  </a:cubicBezTo>
                  <a:cubicBezTo>
                    <a:pt x="21" y="237"/>
                    <a:pt x="22" y="236"/>
                    <a:pt x="23" y="235"/>
                  </a:cubicBezTo>
                  <a:cubicBezTo>
                    <a:pt x="24" y="237"/>
                    <a:pt x="26" y="239"/>
                    <a:pt x="30" y="239"/>
                  </a:cubicBezTo>
                  <a:cubicBezTo>
                    <a:pt x="128" y="259"/>
                    <a:pt x="128" y="259"/>
                    <a:pt x="128" y="259"/>
                  </a:cubicBezTo>
                  <a:cubicBezTo>
                    <a:pt x="131" y="259"/>
                    <a:pt x="134" y="259"/>
                    <a:pt x="135" y="258"/>
                  </a:cubicBezTo>
                  <a:cubicBezTo>
                    <a:pt x="136" y="259"/>
                    <a:pt x="136" y="260"/>
                    <a:pt x="136" y="262"/>
                  </a:cubicBezTo>
                  <a:close/>
                  <a:moveTo>
                    <a:pt x="148" y="258"/>
                  </a:moveTo>
                  <a:cubicBezTo>
                    <a:pt x="147" y="263"/>
                    <a:pt x="145" y="263"/>
                    <a:pt x="143" y="259"/>
                  </a:cubicBezTo>
                  <a:cubicBezTo>
                    <a:pt x="142" y="258"/>
                    <a:pt x="142" y="258"/>
                    <a:pt x="142" y="258"/>
                  </a:cubicBezTo>
                  <a:cubicBezTo>
                    <a:pt x="140" y="255"/>
                    <a:pt x="139" y="248"/>
                    <a:pt x="140" y="244"/>
                  </a:cubicBezTo>
                  <a:cubicBezTo>
                    <a:pt x="150" y="195"/>
                    <a:pt x="150" y="195"/>
                    <a:pt x="150" y="195"/>
                  </a:cubicBezTo>
                  <a:cubicBezTo>
                    <a:pt x="160" y="197"/>
                    <a:pt x="160" y="197"/>
                    <a:pt x="160" y="197"/>
                  </a:cubicBezTo>
                  <a:lnTo>
                    <a:pt x="148" y="258"/>
                  </a:lnTo>
                  <a:close/>
                  <a:moveTo>
                    <a:pt x="174" y="124"/>
                  </a:moveTo>
                  <a:cubicBezTo>
                    <a:pt x="162" y="188"/>
                    <a:pt x="162" y="188"/>
                    <a:pt x="162" y="188"/>
                  </a:cubicBezTo>
                  <a:cubicBezTo>
                    <a:pt x="152" y="186"/>
                    <a:pt x="152" y="186"/>
                    <a:pt x="152" y="186"/>
                  </a:cubicBezTo>
                  <a:cubicBezTo>
                    <a:pt x="157" y="160"/>
                    <a:pt x="157" y="160"/>
                    <a:pt x="157" y="160"/>
                  </a:cubicBezTo>
                  <a:cubicBezTo>
                    <a:pt x="158" y="156"/>
                    <a:pt x="160" y="149"/>
                    <a:pt x="162" y="145"/>
                  </a:cubicBezTo>
                  <a:cubicBezTo>
                    <a:pt x="172" y="124"/>
                    <a:pt x="172" y="124"/>
                    <a:pt x="172" y="124"/>
                  </a:cubicBezTo>
                  <a:cubicBezTo>
                    <a:pt x="174" y="120"/>
                    <a:pt x="175" y="120"/>
                    <a:pt x="174" y="124"/>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4"/>
            <p:cNvSpPr>
              <a:spLocks/>
            </p:cNvSpPr>
            <p:nvPr/>
          </p:nvSpPr>
          <p:spPr bwMode="auto">
            <a:xfrm>
              <a:off x="1487488" y="2809875"/>
              <a:ext cx="1408113" cy="833438"/>
            </a:xfrm>
            <a:custGeom>
              <a:avLst/>
              <a:gdLst>
                <a:gd name="T0" fmla="*/ 13 w 125"/>
                <a:gd name="T1" fmla="*/ 55 h 74"/>
                <a:gd name="T2" fmla="*/ 97 w 125"/>
                <a:gd name="T3" fmla="*/ 72 h 74"/>
                <a:gd name="T4" fmla="*/ 114 w 125"/>
                <a:gd name="T5" fmla="*/ 63 h 74"/>
                <a:gd name="T6" fmla="*/ 123 w 125"/>
                <a:gd name="T7" fmla="*/ 37 h 74"/>
                <a:gd name="T8" fmla="*/ 113 w 125"/>
                <a:gd name="T9" fmla="*/ 20 h 74"/>
                <a:gd name="T10" fmla="*/ 17 w 125"/>
                <a:gd name="T11" fmla="*/ 1 h 74"/>
                <a:gd name="T12" fmla="*/ 2 w 125"/>
                <a:gd name="T13" fmla="*/ 13 h 74"/>
                <a:gd name="T14" fmla="*/ 0 w 125"/>
                <a:gd name="T15" fmla="*/ 41 h 74"/>
                <a:gd name="T16" fmla="*/ 13 w 125"/>
                <a:gd name="T1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74">
                  <a:moveTo>
                    <a:pt x="13" y="55"/>
                  </a:moveTo>
                  <a:cubicBezTo>
                    <a:pt x="41" y="57"/>
                    <a:pt x="69" y="63"/>
                    <a:pt x="97" y="72"/>
                  </a:cubicBezTo>
                  <a:cubicBezTo>
                    <a:pt x="104" y="74"/>
                    <a:pt x="111" y="70"/>
                    <a:pt x="114" y="63"/>
                  </a:cubicBezTo>
                  <a:cubicBezTo>
                    <a:pt x="117" y="55"/>
                    <a:pt x="120" y="46"/>
                    <a:pt x="123" y="37"/>
                  </a:cubicBezTo>
                  <a:cubicBezTo>
                    <a:pt x="125" y="30"/>
                    <a:pt x="121" y="23"/>
                    <a:pt x="113" y="20"/>
                  </a:cubicBezTo>
                  <a:cubicBezTo>
                    <a:pt x="82" y="10"/>
                    <a:pt x="50" y="4"/>
                    <a:pt x="17" y="1"/>
                  </a:cubicBezTo>
                  <a:cubicBezTo>
                    <a:pt x="9" y="0"/>
                    <a:pt x="2" y="6"/>
                    <a:pt x="2" y="13"/>
                  </a:cubicBezTo>
                  <a:cubicBezTo>
                    <a:pt x="1" y="22"/>
                    <a:pt x="1" y="32"/>
                    <a:pt x="0" y="41"/>
                  </a:cubicBezTo>
                  <a:cubicBezTo>
                    <a:pt x="0" y="48"/>
                    <a:pt x="5" y="54"/>
                    <a:pt x="13"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5"/>
            <p:cNvSpPr>
              <a:spLocks/>
            </p:cNvSpPr>
            <p:nvPr/>
          </p:nvSpPr>
          <p:spPr bwMode="auto">
            <a:xfrm>
              <a:off x="1149350" y="4624388"/>
              <a:ext cx="1350963" cy="484188"/>
            </a:xfrm>
            <a:custGeom>
              <a:avLst/>
              <a:gdLst>
                <a:gd name="T0" fmla="*/ 112 w 120"/>
                <a:gd name="T1" fmla="*/ 24 h 43"/>
                <a:gd name="T2" fmla="*/ 14 w 120"/>
                <a:gd name="T3" fmla="*/ 4 h 43"/>
                <a:gd name="T4" fmla="*/ 7 w 120"/>
                <a:gd name="T5" fmla="*/ 0 h 43"/>
                <a:gd name="T6" fmla="*/ 4 w 120"/>
                <a:gd name="T7" fmla="*/ 4 h 43"/>
                <a:gd name="T8" fmla="*/ 2 w 120"/>
                <a:gd name="T9" fmla="*/ 12 h 43"/>
                <a:gd name="T10" fmla="*/ 7 w 120"/>
                <a:gd name="T11" fmla="*/ 22 h 43"/>
                <a:gd name="T12" fmla="*/ 111 w 120"/>
                <a:gd name="T13" fmla="*/ 42 h 43"/>
                <a:gd name="T14" fmla="*/ 120 w 120"/>
                <a:gd name="T15" fmla="*/ 35 h 43"/>
                <a:gd name="T16" fmla="*/ 120 w 120"/>
                <a:gd name="T17" fmla="*/ 27 h 43"/>
                <a:gd name="T18" fmla="*/ 119 w 120"/>
                <a:gd name="T19" fmla="*/ 23 h 43"/>
                <a:gd name="T20" fmla="*/ 112 w 120"/>
                <a:gd name="T21" fmla="*/ 2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3">
                  <a:moveTo>
                    <a:pt x="112" y="24"/>
                  </a:moveTo>
                  <a:cubicBezTo>
                    <a:pt x="14" y="4"/>
                    <a:pt x="14" y="4"/>
                    <a:pt x="14" y="4"/>
                  </a:cubicBezTo>
                  <a:cubicBezTo>
                    <a:pt x="10" y="4"/>
                    <a:pt x="8" y="2"/>
                    <a:pt x="7" y="0"/>
                  </a:cubicBezTo>
                  <a:cubicBezTo>
                    <a:pt x="6" y="1"/>
                    <a:pt x="5" y="2"/>
                    <a:pt x="4" y="4"/>
                  </a:cubicBezTo>
                  <a:cubicBezTo>
                    <a:pt x="4" y="6"/>
                    <a:pt x="3" y="9"/>
                    <a:pt x="2" y="12"/>
                  </a:cubicBezTo>
                  <a:cubicBezTo>
                    <a:pt x="0" y="16"/>
                    <a:pt x="3" y="20"/>
                    <a:pt x="7" y="22"/>
                  </a:cubicBezTo>
                  <a:cubicBezTo>
                    <a:pt x="41" y="33"/>
                    <a:pt x="75" y="40"/>
                    <a:pt x="111" y="42"/>
                  </a:cubicBezTo>
                  <a:cubicBezTo>
                    <a:pt x="115" y="43"/>
                    <a:pt x="119" y="39"/>
                    <a:pt x="120" y="35"/>
                  </a:cubicBezTo>
                  <a:cubicBezTo>
                    <a:pt x="120" y="32"/>
                    <a:pt x="120" y="29"/>
                    <a:pt x="120" y="27"/>
                  </a:cubicBezTo>
                  <a:cubicBezTo>
                    <a:pt x="120" y="25"/>
                    <a:pt x="120" y="24"/>
                    <a:pt x="119" y="23"/>
                  </a:cubicBezTo>
                  <a:cubicBezTo>
                    <a:pt x="118" y="24"/>
                    <a:pt x="115" y="24"/>
                    <a:pt x="112"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6"/>
            <p:cNvSpPr>
              <a:spLocks/>
            </p:cNvSpPr>
            <p:nvPr/>
          </p:nvSpPr>
          <p:spPr bwMode="auto">
            <a:xfrm>
              <a:off x="1960563" y="2043113"/>
              <a:ext cx="652463" cy="203200"/>
            </a:xfrm>
            <a:custGeom>
              <a:avLst/>
              <a:gdLst>
                <a:gd name="T0" fmla="*/ 58 w 58"/>
                <a:gd name="T1" fmla="*/ 10 h 18"/>
                <a:gd name="T2" fmla="*/ 9 w 58"/>
                <a:gd name="T3" fmla="*/ 1 h 18"/>
                <a:gd name="T4" fmla="*/ 1 w 58"/>
                <a:gd name="T5" fmla="*/ 3 h 18"/>
                <a:gd name="T6" fmla="*/ 8 w 58"/>
                <a:gd name="T7" fmla="*/ 8 h 18"/>
                <a:gd name="T8" fmla="*/ 57 w 58"/>
                <a:gd name="T9" fmla="*/ 18 h 18"/>
                <a:gd name="T10" fmla="*/ 57 w 58"/>
                <a:gd name="T11" fmla="*/ 17 h 18"/>
                <a:gd name="T12" fmla="*/ 58 w 58"/>
                <a:gd name="T13" fmla="*/ 10 h 18"/>
              </a:gdLst>
              <a:ahLst/>
              <a:cxnLst>
                <a:cxn ang="0">
                  <a:pos x="T0" y="T1"/>
                </a:cxn>
                <a:cxn ang="0">
                  <a:pos x="T2" y="T3"/>
                </a:cxn>
                <a:cxn ang="0">
                  <a:pos x="T4" y="T5"/>
                </a:cxn>
                <a:cxn ang="0">
                  <a:pos x="T6" y="T7"/>
                </a:cxn>
                <a:cxn ang="0">
                  <a:pos x="T8" y="T9"/>
                </a:cxn>
                <a:cxn ang="0">
                  <a:pos x="T10" y="T11"/>
                </a:cxn>
                <a:cxn ang="0">
                  <a:pos x="T12" y="T13"/>
                </a:cxn>
              </a:cxnLst>
              <a:rect l="0" t="0" r="r" b="b"/>
              <a:pathLst>
                <a:path w="58" h="18">
                  <a:moveTo>
                    <a:pt x="58" y="10"/>
                  </a:moveTo>
                  <a:cubicBezTo>
                    <a:pt x="9" y="1"/>
                    <a:pt x="9" y="1"/>
                    <a:pt x="9" y="1"/>
                  </a:cubicBezTo>
                  <a:cubicBezTo>
                    <a:pt x="5" y="0"/>
                    <a:pt x="1" y="1"/>
                    <a:pt x="1" y="3"/>
                  </a:cubicBezTo>
                  <a:cubicBezTo>
                    <a:pt x="0" y="5"/>
                    <a:pt x="3" y="7"/>
                    <a:pt x="8" y="8"/>
                  </a:cubicBezTo>
                  <a:cubicBezTo>
                    <a:pt x="57" y="18"/>
                    <a:pt x="57" y="18"/>
                    <a:pt x="57" y="18"/>
                  </a:cubicBezTo>
                  <a:cubicBezTo>
                    <a:pt x="57" y="18"/>
                    <a:pt x="57" y="17"/>
                    <a:pt x="57" y="17"/>
                  </a:cubicBezTo>
                  <a:cubicBezTo>
                    <a:pt x="58" y="15"/>
                    <a:pt x="58" y="12"/>
                    <a:pt x="58"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7"/>
            <p:cNvSpPr>
              <a:spLocks/>
            </p:cNvSpPr>
            <p:nvPr/>
          </p:nvSpPr>
          <p:spPr bwMode="auto">
            <a:xfrm>
              <a:off x="1520825" y="2054225"/>
              <a:ext cx="417513" cy="360363"/>
            </a:xfrm>
            <a:custGeom>
              <a:avLst/>
              <a:gdLst>
                <a:gd name="T0" fmla="*/ 26 w 37"/>
                <a:gd name="T1" fmla="*/ 23 h 32"/>
                <a:gd name="T2" fmla="*/ 34 w 37"/>
                <a:gd name="T3" fmla="*/ 0 h 32"/>
                <a:gd name="T4" fmla="*/ 0 w 37"/>
                <a:gd name="T5" fmla="*/ 26 h 32"/>
                <a:gd name="T6" fmla="*/ 26 w 37"/>
                <a:gd name="T7" fmla="*/ 23 h 32"/>
              </a:gdLst>
              <a:ahLst/>
              <a:cxnLst>
                <a:cxn ang="0">
                  <a:pos x="T0" y="T1"/>
                </a:cxn>
                <a:cxn ang="0">
                  <a:pos x="T2" y="T3"/>
                </a:cxn>
                <a:cxn ang="0">
                  <a:pos x="T4" y="T5"/>
                </a:cxn>
                <a:cxn ang="0">
                  <a:pos x="T6" y="T7"/>
                </a:cxn>
              </a:cxnLst>
              <a:rect l="0" t="0" r="r" b="b"/>
              <a:pathLst>
                <a:path w="37" h="32">
                  <a:moveTo>
                    <a:pt x="26" y="23"/>
                  </a:moveTo>
                  <a:cubicBezTo>
                    <a:pt x="34" y="16"/>
                    <a:pt x="37" y="7"/>
                    <a:pt x="34" y="0"/>
                  </a:cubicBezTo>
                  <a:cubicBezTo>
                    <a:pt x="19" y="2"/>
                    <a:pt x="6" y="12"/>
                    <a:pt x="0" y="26"/>
                  </a:cubicBezTo>
                  <a:cubicBezTo>
                    <a:pt x="6" y="32"/>
                    <a:pt x="18" y="31"/>
                    <a:pt x="26"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8"/>
            <p:cNvSpPr>
              <a:spLocks/>
            </p:cNvSpPr>
            <p:nvPr/>
          </p:nvSpPr>
          <p:spPr bwMode="auto">
            <a:xfrm>
              <a:off x="1250950" y="3024188"/>
              <a:ext cx="179388" cy="788988"/>
            </a:xfrm>
            <a:custGeom>
              <a:avLst/>
              <a:gdLst>
                <a:gd name="T0" fmla="*/ 15 w 16"/>
                <a:gd name="T1" fmla="*/ 44 h 70"/>
                <a:gd name="T2" fmla="*/ 16 w 16"/>
                <a:gd name="T3" fmla="*/ 28 h 70"/>
                <a:gd name="T4" fmla="*/ 14 w 16"/>
                <a:gd name="T5" fmla="*/ 4 h 70"/>
                <a:gd name="T6" fmla="*/ 12 w 16"/>
                <a:gd name="T7" fmla="*/ 4 h 70"/>
                <a:gd name="T8" fmla="*/ 0 w 16"/>
                <a:gd name="T9" fmla="*/ 68 h 70"/>
                <a:gd name="T10" fmla="*/ 10 w 16"/>
                <a:gd name="T11" fmla="*/ 70 h 70"/>
                <a:gd name="T12" fmla="*/ 15 w 16"/>
                <a:gd name="T13" fmla="*/ 44 h 70"/>
              </a:gdLst>
              <a:ahLst/>
              <a:cxnLst>
                <a:cxn ang="0">
                  <a:pos x="T0" y="T1"/>
                </a:cxn>
                <a:cxn ang="0">
                  <a:pos x="T2" y="T3"/>
                </a:cxn>
                <a:cxn ang="0">
                  <a:pos x="T4" y="T5"/>
                </a:cxn>
                <a:cxn ang="0">
                  <a:pos x="T6" y="T7"/>
                </a:cxn>
                <a:cxn ang="0">
                  <a:pos x="T8" y="T9"/>
                </a:cxn>
                <a:cxn ang="0">
                  <a:pos x="T10" y="T11"/>
                </a:cxn>
                <a:cxn ang="0">
                  <a:pos x="T12" y="T13"/>
                </a:cxn>
              </a:cxnLst>
              <a:rect l="0" t="0" r="r" b="b"/>
              <a:pathLst>
                <a:path w="16" h="70">
                  <a:moveTo>
                    <a:pt x="15" y="44"/>
                  </a:moveTo>
                  <a:cubicBezTo>
                    <a:pt x="16" y="40"/>
                    <a:pt x="16" y="33"/>
                    <a:pt x="16" y="28"/>
                  </a:cubicBezTo>
                  <a:cubicBezTo>
                    <a:pt x="14" y="4"/>
                    <a:pt x="14" y="4"/>
                    <a:pt x="14" y="4"/>
                  </a:cubicBezTo>
                  <a:cubicBezTo>
                    <a:pt x="14" y="0"/>
                    <a:pt x="13" y="0"/>
                    <a:pt x="12" y="4"/>
                  </a:cubicBezTo>
                  <a:cubicBezTo>
                    <a:pt x="0" y="68"/>
                    <a:pt x="0" y="68"/>
                    <a:pt x="0" y="68"/>
                  </a:cubicBezTo>
                  <a:cubicBezTo>
                    <a:pt x="10" y="70"/>
                    <a:pt x="10" y="70"/>
                    <a:pt x="10" y="70"/>
                  </a:cubicBezTo>
                  <a:lnTo>
                    <a:pt x="15"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9"/>
            <p:cNvSpPr>
              <a:spLocks/>
            </p:cNvSpPr>
            <p:nvPr/>
          </p:nvSpPr>
          <p:spPr bwMode="auto">
            <a:xfrm>
              <a:off x="1081088" y="3890963"/>
              <a:ext cx="258763" cy="755650"/>
            </a:xfrm>
            <a:custGeom>
              <a:avLst/>
              <a:gdLst>
                <a:gd name="T0" fmla="*/ 14 w 23"/>
                <a:gd name="T1" fmla="*/ 51 h 67"/>
                <a:gd name="T2" fmla="*/ 23 w 23"/>
                <a:gd name="T3" fmla="*/ 2 h 67"/>
                <a:gd name="T4" fmla="*/ 13 w 23"/>
                <a:gd name="T5" fmla="*/ 0 h 67"/>
                <a:gd name="T6" fmla="*/ 1 w 23"/>
                <a:gd name="T7" fmla="*/ 61 h 67"/>
                <a:gd name="T8" fmla="*/ 5 w 23"/>
                <a:gd name="T9" fmla="*/ 64 h 67"/>
                <a:gd name="T10" fmla="*/ 6 w 23"/>
                <a:gd name="T11" fmla="*/ 63 h 67"/>
                <a:gd name="T12" fmla="*/ 14 w 23"/>
                <a:gd name="T13" fmla="*/ 51 h 67"/>
              </a:gdLst>
              <a:ahLst/>
              <a:cxnLst>
                <a:cxn ang="0">
                  <a:pos x="T0" y="T1"/>
                </a:cxn>
                <a:cxn ang="0">
                  <a:pos x="T2" y="T3"/>
                </a:cxn>
                <a:cxn ang="0">
                  <a:pos x="T4" y="T5"/>
                </a:cxn>
                <a:cxn ang="0">
                  <a:pos x="T6" y="T7"/>
                </a:cxn>
                <a:cxn ang="0">
                  <a:pos x="T8" y="T9"/>
                </a:cxn>
                <a:cxn ang="0">
                  <a:pos x="T10" y="T11"/>
                </a:cxn>
                <a:cxn ang="0">
                  <a:pos x="T12" y="T13"/>
                </a:cxn>
              </a:cxnLst>
              <a:rect l="0" t="0" r="r" b="b"/>
              <a:pathLst>
                <a:path w="23" h="67">
                  <a:moveTo>
                    <a:pt x="14" y="51"/>
                  </a:moveTo>
                  <a:cubicBezTo>
                    <a:pt x="23" y="2"/>
                    <a:pt x="23" y="2"/>
                    <a:pt x="23" y="2"/>
                  </a:cubicBezTo>
                  <a:cubicBezTo>
                    <a:pt x="13" y="0"/>
                    <a:pt x="13" y="0"/>
                    <a:pt x="13" y="0"/>
                  </a:cubicBezTo>
                  <a:cubicBezTo>
                    <a:pt x="1" y="61"/>
                    <a:pt x="1" y="61"/>
                    <a:pt x="1" y="61"/>
                  </a:cubicBezTo>
                  <a:cubicBezTo>
                    <a:pt x="0" y="65"/>
                    <a:pt x="2" y="67"/>
                    <a:pt x="5" y="64"/>
                  </a:cubicBezTo>
                  <a:cubicBezTo>
                    <a:pt x="6" y="63"/>
                    <a:pt x="6" y="63"/>
                    <a:pt x="6" y="63"/>
                  </a:cubicBezTo>
                  <a:cubicBezTo>
                    <a:pt x="9" y="61"/>
                    <a:pt x="13" y="55"/>
                    <a:pt x="14"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0"/>
            <p:cNvSpPr>
              <a:spLocks/>
            </p:cNvSpPr>
            <p:nvPr/>
          </p:nvSpPr>
          <p:spPr bwMode="auto">
            <a:xfrm>
              <a:off x="2535238" y="4173538"/>
              <a:ext cx="236538" cy="765175"/>
            </a:xfrm>
            <a:custGeom>
              <a:avLst/>
              <a:gdLst>
                <a:gd name="T0" fmla="*/ 1 w 21"/>
                <a:gd name="T1" fmla="*/ 49 h 68"/>
                <a:gd name="T2" fmla="*/ 3 w 21"/>
                <a:gd name="T3" fmla="*/ 63 h 68"/>
                <a:gd name="T4" fmla="*/ 4 w 21"/>
                <a:gd name="T5" fmla="*/ 64 h 68"/>
                <a:gd name="T6" fmla="*/ 9 w 21"/>
                <a:gd name="T7" fmla="*/ 63 h 68"/>
                <a:gd name="T8" fmla="*/ 21 w 21"/>
                <a:gd name="T9" fmla="*/ 2 h 68"/>
                <a:gd name="T10" fmla="*/ 11 w 21"/>
                <a:gd name="T11" fmla="*/ 0 h 68"/>
                <a:gd name="T12" fmla="*/ 1 w 21"/>
                <a:gd name="T13" fmla="*/ 49 h 68"/>
              </a:gdLst>
              <a:ahLst/>
              <a:cxnLst>
                <a:cxn ang="0">
                  <a:pos x="T0" y="T1"/>
                </a:cxn>
                <a:cxn ang="0">
                  <a:pos x="T2" y="T3"/>
                </a:cxn>
                <a:cxn ang="0">
                  <a:pos x="T4" y="T5"/>
                </a:cxn>
                <a:cxn ang="0">
                  <a:pos x="T6" y="T7"/>
                </a:cxn>
                <a:cxn ang="0">
                  <a:pos x="T8" y="T9"/>
                </a:cxn>
                <a:cxn ang="0">
                  <a:pos x="T10" y="T11"/>
                </a:cxn>
                <a:cxn ang="0">
                  <a:pos x="T12" y="T13"/>
                </a:cxn>
              </a:cxnLst>
              <a:rect l="0" t="0" r="r" b="b"/>
              <a:pathLst>
                <a:path w="21" h="68">
                  <a:moveTo>
                    <a:pt x="1" y="49"/>
                  </a:moveTo>
                  <a:cubicBezTo>
                    <a:pt x="0" y="53"/>
                    <a:pt x="1" y="60"/>
                    <a:pt x="3" y="63"/>
                  </a:cubicBezTo>
                  <a:cubicBezTo>
                    <a:pt x="4" y="64"/>
                    <a:pt x="4" y="64"/>
                    <a:pt x="4" y="64"/>
                  </a:cubicBezTo>
                  <a:cubicBezTo>
                    <a:pt x="6" y="68"/>
                    <a:pt x="8" y="68"/>
                    <a:pt x="9" y="63"/>
                  </a:cubicBezTo>
                  <a:cubicBezTo>
                    <a:pt x="21" y="2"/>
                    <a:pt x="21" y="2"/>
                    <a:pt x="21" y="2"/>
                  </a:cubicBezTo>
                  <a:cubicBezTo>
                    <a:pt x="11" y="0"/>
                    <a:pt x="11" y="0"/>
                    <a:pt x="11" y="0"/>
                  </a:cubicBezTo>
                  <a:lnTo>
                    <a:pt x="1"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1"/>
            <p:cNvSpPr>
              <a:spLocks/>
            </p:cNvSpPr>
            <p:nvPr/>
          </p:nvSpPr>
          <p:spPr bwMode="auto">
            <a:xfrm>
              <a:off x="2681288" y="3327400"/>
              <a:ext cx="258763" cy="766763"/>
            </a:xfrm>
            <a:custGeom>
              <a:avLst/>
              <a:gdLst>
                <a:gd name="T0" fmla="*/ 20 w 23"/>
                <a:gd name="T1" fmla="*/ 4 h 68"/>
                <a:gd name="T2" fmla="*/ 10 w 23"/>
                <a:gd name="T3" fmla="*/ 25 h 68"/>
                <a:gd name="T4" fmla="*/ 5 w 23"/>
                <a:gd name="T5" fmla="*/ 40 h 68"/>
                <a:gd name="T6" fmla="*/ 0 w 23"/>
                <a:gd name="T7" fmla="*/ 66 h 68"/>
                <a:gd name="T8" fmla="*/ 10 w 23"/>
                <a:gd name="T9" fmla="*/ 68 h 68"/>
                <a:gd name="T10" fmla="*/ 22 w 23"/>
                <a:gd name="T11" fmla="*/ 4 h 68"/>
                <a:gd name="T12" fmla="*/ 20 w 23"/>
                <a:gd name="T13" fmla="*/ 4 h 68"/>
              </a:gdLst>
              <a:ahLst/>
              <a:cxnLst>
                <a:cxn ang="0">
                  <a:pos x="T0" y="T1"/>
                </a:cxn>
                <a:cxn ang="0">
                  <a:pos x="T2" y="T3"/>
                </a:cxn>
                <a:cxn ang="0">
                  <a:pos x="T4" y="T5"/>
                </a:cxn>
                <a:cxn ang="0">
                  <a:pos x="T6" y="T7"/>
                </a:cxn>
                <a:cxn ang="0">
                  <a:pos x="T8" y="T9"/>
                </a:cxn>
                <a:cxn ang="0">
                  <a:pos x="T10" y="T11"/>
                </a:cxn>
                <a:cxn ang="0">
                  <a:pos x="T12" y="T13"/>
                </a:cxn>
              </a:cxnLst>
              <a:rect l="0" t="0" r="r" b="b"/>
              <a:pathLst>
                <a:path w="23" h="68">
                  <a:moveTo>
                    <a:pt x="20" y="4"/>
                  </a:moveTo>
                  <a:cubicBezTo>
                    <a:pt x="10" y="25"/>
                    <a:pt x="10" y="25"/>
                    <a:pt x="10" y="25"/>
                  </a:cubicBezTo>
                  <a:cubicBezTo>
                    <a:pt x="8" y="29"/>
                    <a:pt x="6" y="36"/>
                    <a:pt x="5" y="40"/>
                  </a:cubicBezTo>
                  <a:cubicBezTo>
                    <a:pt x="0" y="66"/>
                    <a:pt x="0" y="66"/>
                    <a:pt x="0" y="66"/>
                  </a:cubicBezTo>
                  <a:cubicBezTo>
                    <a:pt x="10" y="68"/>
                    <a:pt x="10" y="68"/>
                    <a:pt x="10" y="68"/>
                  </a:cubicBezTo>
                  <a:cubicBezTo>
                    <a:pt x="22" y="4"/>
                    <a:pt x="22" y="4"/>
                    <a:pt x="22" y="4"/>
                  </a:cubicBezTo>
                  <a:cubicBezTo>
                    <a:pt x="23" y="0"/>
                    <a:pt x="22" y="0"/>
                    <a:pt x="2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2"/>
            <p:cNvSpPr>
              <a:spLocks/>
            </p:cNvSpPr>
            <p:nvPr/>
          </p:nvSpPr>
          <p:spPr bwMode="auto">
            <a:xfrm>
              <a:off x="879475" y="4613275"/>
              <a:ext cx="1868488" cy="2106613"/>
            </a:xfrm>
            <a:custGeom>
              <a:avLst/>
              <a:gdLst>
                <a:gd name="T0" fmla="*/ 0 w 166"/>
                <a:gd name="T1" fmla="*/ 186 h 187"/>
                <a:gd name="T2" fmla="*/ 29 w 166"/>
                <a:gd name="T3" fmla="*/ 182 h 187"/>
                <a:gd name="T4" fmla="*/ 60 w 166"/>
                <a:gd name="T5" fmla="*/ 169 h 187"/>
                <a:gd name="T6" fmla="*/ 117 w 166"/>
                <a:gd name="T7" fmla="*/ 123 h 187"/>
                <a:gd name="T8" fmla="*/ 155 w 166"/>
                <a:gd name="T9" fmla="*/ 61 h 187"/>
                <a:gd name="T10" fmla="*/ 164 w 166"/>
                <a:gd name="T11" fmla="*/ 29 h 187"/>
                <a:gd name="T12" fmla="*/ 164 w 166"/>
                <a:gd name="T13" fmla="*/ 0 h 187"/>
                <a:gd name="T14" fmla="*/ 153 w 166"/>
                <a:gd name="T15" fmla="*/ 38 h 187"/>
                <a:gd name="T16" fmla="*/ 141 w 166"/>
                <a:gd name="T17" fmla="*/ 68 h 187"/>
                <a:gd name="T18" fmla="*/ 109 w 166"/>
                <a:gd name="T19" fmla="*/ 116 h 187"/>
                <a:gd name="T20" fmla="*/ 65 w 166"/>
                <a:gd name="T21" fmla="*/ 154 h 187"/>
                <a:gd name="T22" fmla="*/ 36 w 166"/>
                <a:gd name="T23" fmla="*/ 170 h 187"/>
                <a:gd name="T24" fmla="*/ 0 w 166"/>
                <a:gd name="T25"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187">
                  <a:moveTo>
                    <a:pt x="0" y="186"/>
                  </a:moveTo>
                  <a:cubicBezTo>
                    <a:pt x="9" y="187"/>
                    <a:pt x="19" y="184"/>
                    <a:pt x="29" y="182"/>
                  </a:cubicBezTo>
                  <a:cubicBezTo>
                    <a:pt x="39" y="179"/>
                    <a:pt x="50" y="174"/>
                    <a:pt x="60" y="169"/>
                  </a:cubicBezTo>
                  <a:cubicBezTo>
                    <a:pt x="80" y="158"/>
                    <a:pt x="100" y="141"/>
                    <a:pt x="117" y="123"/>
                  </a:cubicBezTo>
                  <a:cubicBezTo>
                    <a:pt x="133" y="104"/>
                    <a:pt x="146" y="83"/>
                    <a:pt x="155" y="61"/>
                  </a:cubicBezTo>
                  <a:cubicBezTo>
                    <a:pt x="159" y="50"/>
                    <a:pt x="162" y="39"/>
                    <a:pt x="164" y="29"/>
                  </a:cubicBezTo>
                  <a:cubicBezTo>
                    <a:pt x="165" y="19"/>
                    <a:pt x="166" y="8"/>
                    <a:pt x="164" y="0"/>
                  </a:cubicBezTo>
                  <a:cubicBezTo>
                    <a:pt x="161" y="14"/>
                    <a:pt x="158" y="26"/>
                    <a:pt x="153" y="38"/>
                  </a:cubicBezTo>
                  <a:cubicBezTo>
                    <a:pt x="150" y="49"/>
                    <a:pt x="145" y="59"/>
                    <a:pt x="141" y="68"/>
                  </a:cubicBezTo>
                  <a:cubicBezTo>
                    <a:pt x="131" y="87"/>
                    <a:pt x="121" y="102"/>
                    <a:pt x="109" y="116"/>
                  </a:cubicBezTo>
                  <a:cubicBezTo>
                    <a:pt x="96" y="131"/>
                    <a:pt x="82" y="143"/>
                    <a:pt x="65" y="154"/>
                  </a:cubicBezTo>
                  <a:cubicBezTo>
                    <a:pt x="56" y="160"/>
                    <a:pt x="47" y="165"/>
                    <a:pt x="36" y="170"/>
                  </a:cubicBezTo>
                  <a:cubicBezTo>
                    <a:pt x="25" y="176"/>
                    <a:pt x="14" y="181"/>
                    <a:pt x="0" y="1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
            <p:cNvSpPr>
              <a:spLocks/>
            </p:cNvSpPr>
            <p:nvPr/>
          </p:nvSpPr>
          <p:spPr bwMode="auto">
            <a:xfrm>
              <a:off x="1419225" y="4725988"/>
              <a:ext cx="1454150" cy="1927225"/>
            </a:xfrm>
            <a:custGeom>
              <a:avLst/>
              <a:gdLst>
                <a:gd name="T0" fmla="*/ 0 w 129"/>
                <a:gd name="T1" fmla="*/ 171 h 171"/>
                <a:gd name="T2" fmla="*/ 11 w 129"/>
                <a:gd name="T3" fmla="*/ 170 h 171"/>
                <a:gd name="T4" fmla="*/ 23 w 129"/>
                <a:gd name="T5" fmla="*/ 166 h 171"/>
                <a:gd name="T6" fmla="*/ 36 w 129"/>
                <a:gd name="T7" fmla="*/ 159 h 171"/>
                <a:gd name="T8" fmla="*/ 49 w 129"/>
                <a:gd name="T9" fmla="*/ 150 h 171"/>
                <a:gd name="T10" fmla="*/ 73 w 129"/>
                <a:gd name="T11" fmla="*/ 128 h 171"/>
                <a:gd name="T12" fmla="*/ 92 w 129"/>
                <a:gd name="T13" fmla="*/ 107 h 171"/>
                <a:gd name="T14" fmla="*/ 101 w 129"/>
                <a:gd name="T15" fmla="*/ 94 h 171"/>
                <a:gd name="T16" fmla="*/ 110 w 129"/>
                <a:gd name="T17" fmla="*/ 81 h 171"/>
                <a:gd name="T18" fmla="*/ 123 w 129"/>
                <a:gd name="T19" fmla="*/ 52 h 171"/>
                <a:gd name="T20" fmla="*/ 129 w 129"/>
                <a:gd name="T21" fmla="*/ 23 h 171"/>
                <a:gd name="T22" fmla="*/ 129 w 129"/>
                <a:gd name="T23" fmla="*/ 10 h 171"/>
                <a:gd name="T24" fmla="*/ 127 w 129"/>
                <a:gd name="T25" fmla="*/ 0 h 171"/>
                <a:gd name="T26" fmla="*/ 126 w 129"/>
                <a:gd name="T27" fmla="*/ 2 h 171"/>
                <a:gd name="T28" fmla="*/ 123 w 129"/>
                <a:gd name="T29" fmla="*/ 20 h 171"/>
                <a:gd name="T30" fmla="*/ 119 w 129"/>
                <a:gd name="T31" fmla="*/ 36 h 171"/>
                <a:gd name="T32" fmla="*/ 111 w 129"/>
                <a:gd name="T33" fmla="*/ 62 h 171"/>
                <a:gd name="T34" fmla="*/ 102 w 129"/>
                <a:gd name="T35" fmla="*/ 84 h 171"/>
                <a:gd name="T36" fmla="*/ 97 w 129"/>
                <a:gd name="T37" fmla="*/ 94 h 171"/>
                <a:gd name="T38" fmla="*/ 90 w 129"/>
                <a:gd name="T39" fmla="*/ 105 h 171"/>
                <a:gd name="T40" fmla="*/ 73 w 129"/>
                <a:gd name="T41" fmla="*/ 125 h 171"/>
                <a:gd name="T42" fmla="*/ 54 w 129"/>
                <a:gd name="T43" fmla="*/ 139 h 171"/>
                <a:gd name="T44" fmla="*/ 44 w 129"/>
                <a:gd name="T45" fmla="*/ 146 h 171"/>
                <a:gd name="T46" fmla="*/ 32 w 129"/>
                <a:gd name="T47" fmla="*/ 153 h 171"/>
                <a:gd name="T48" fmla="*/ 19 w 129"/>
                <a:gd name="T49" fmla="*/ 160 h 171"/>
                <a:gd name="T50" fmla="*/ 2 w 129"/>
                <a:gd name="T51" fmla="*/ 169 h 171"/>
                <a:gd name="T52" fmla="*/ 0 w 129"/>
                <a:gd name="T53"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171">
                  <a:moveTo>
                    <a:pt x="0" y="171"/>
                  </a:moveTo>
                  <a:cubicBezTo>
                    <a:pt x="3" y="171"/>
                    <a:pt x="7" y="171"/>
                    <a:pt x="11" y="170"/>
                  </a:cubicBezTo>
                  <a:cubicBezTo>
                    <a:pt x="14" y="169"/>
                    <a:pt x="19" y="167"/>
                    <a:pt x="23" y="166"/>
                  </a:cubicBezTo>
                  <a:cubicBezTo>
                    <a:pt x="27" y="164"/>
                    <a:pt x="32" y="162"/>
                    <a:pt x="36" y="159"/>
                  </a:cubicBezTo>
                  <a:cubicBezTo>
                    <a:pt x="40" y="156"/>
                    <a:pt x="45" y="153"/>
                    <a:pt x="49" y="150"/>
                  </a:cubicBezTo>
                  <a:cubicBezTo>
                    <a:pt x="58" y="143"/>
                    <a:pt x="66" y="135"/>
                    <a:pt x="73" y="128"/>
                  </a:cubicBezTo>
                  <a:cubicBezTo>
                    <a:pt x="80" y="121"/>
                    <a:pt x="86" y="114"/>
                    <a:pt x="92" y="107"/>
                  </a:cubicBezTo>
                  <a:cubicBezTo>
                    <a:pt x="96" y="103"/>
                    <a:pt x="99" y="99"/>
                    <a:pt x="101" y="94"/>
                  </a:cubicBezTo>
                  <a:cubicBezTo>
                    <a:pt x="104" y="90"/>
                    <a:pt x="107" y="86"/>
                    <a:pt x="110" y="81"/>
                  </a:cubicBezTo>
                  <a:cubicBezTo>
                    <a:pt x="115" y="72"/>
                    <a:pt x="119" y="62"/>
                    <a:pt x="123" y="52"/>
                  </a:cubicBezTo>
                  <a:cubicBezTo>
                    <a:pt x="126" y="42"/>
                    <a:pt x="128" y="32"/>
                    <a:pt x="129" y="23"/>
                  </a:cubicBezTo>
                  <a:cubicBezTo>
                    <a:pt x="129" y="18"/>
                    <a:pt x="129" y="14"/>
                    <a:pt x="129" y="10"/>
                  </a:cubicBezTo>
                  <a:cubicBezTo>
                    <a:pt x="129" y="6"/>
                    <a:pt x="128" y="2"/>
                    <a:pt x="127" y="0"/>
                  </a:cubicBezTo>
                  <a:cubicBezTo>
                    <a:pt x="127" y="0"/>
                    <a:pt x="126" y="1"/>
                    <a:pt x="126" y="2"/>
                  </a:cubicBezTo>
                  <a:cubicBezTo>
                    <a:pt x="125" y="9"/>
                    <a:pt x="124" y="15"/>
                    <a:pt x="123" y="20"/>
                  </a:cubicBezTo>
                  <a:cubicBezTo>
                    <a:pt x="121" y="26"/>
                    <a:pt x="120" y="31"/>
                    <a:pt x="119" y="36"/>
                  </a:cubicBezTo>
                  <a:cubicBezTo>
                    <a:pt x="117" y="46"/>
                    <a:pt x="114" y="54"/>
                    <a:pt x="111" y="62"/>
                  </a:cubicBezTo>
                  <a:cubicBezTo>
                    <a:pt x="109" y="70"/>
                    <a:pt x="106" y="77"/>
                    <a:pt x="102" y="84"/>
                  </a:cubicBezTo>
                  <a:cubicBezTo>
                    <a:pt x="101" y="87"/>
                    <a:pt x="99" y="91"/>
                    <a:pt x="97" y="94"/>
                  </a:cubicBezTo>
                  <a:cubicBezTo>
                    <a:pt x="95" y="98"/>
                    <a:pt x="93" y="101"/>
                    <a:pt x="90" y="105"/>
                  </a:cubicBezTo>
                  <a:cubicBezTo>
                    <a:pt x="85" y="112"/>
                    <a:pt x="80" y="119"/>
                    <a:pt x="73" y="125"/>
                  </a:cubicBezTo>
                  <a:cubicBezTo>
                    <a:pt x="67" y="131"/>
                    <a:pt x="61" y="135"/>
                    <a:pt x="54" y="139"/>
                  </a:cubicBezTo>
                  <a:cubicBezTo>
                    <a:pt x="51" y="141"/>
                    <a:pt x="48" y="143"/>
                    <a:pt x="44" y="146"/>
                  </a:cubicBezTo>
                  <a:cubicBezTo>
                    <a:pt x="40" y="148"/>
                    <a:pt x="37" y="150"/>
                    <a:pt x="32" y="153"/>
                  </a:cubicBezTo>
                  <a:cubicBezTo>
                    <a:pt x="28" y="155"/>
                    <a:pt x="24" y="158"/>
                    <a:pt x="19" y="160"/>
                  </a:cubicBezTo>
                  <a:cubicBezTo>
                    <a:pt x="14" y="163"/>
                    <a:pt x="8" y="166"/>
                    <a:pt x="2" y="169"/>
                  </a:cubicBezTo>
                  <a:cubicBezTo>
                    <a:pt x="1" y="170"/>
                    <a:pt x="1" y="170"/>
                    <a:pt x="0" y="1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6"/>
            <p:cNvSpPr>
              <a:spLocks/>
            </p:cNvSpPr>
            <p:nvPr/>
          </p:nvSpPr>
          <p:spPr bwMode="auto">
            <a:xfrm>
              <a:off x="79375" y="3148013"/>
              <a:ext cx="1350963" cy="3255963"/>
            </a:xfrm>
            <a:custGeom>
              <a:avLst/>
              <a:gdLst>
                <a:gd name="T0" fmla="*/ 119 w 120"/>
                <a:gd name="T1" fmla="*/ 0 h 289"/>
                <a:gd name="T2" fmla="*/ 109 w 120"/>
                <a:gd name="T3" fmla="*/ 8 h 289"/>
                <a:gd name="T4" fmla="*/ 104 w 120"/>
                <a:gd name="T5" fmla="*/ 14 h 289"/>
                <a:gd name="T6" fmla="*/ 95 w 120"/>
                <a:gd name="T7" fmla="*/ 30 h 289"/>
                <a:gd name="T8" fmla="*/ 84 w 120"/>
                <a:gd name="T9" fmla="*/ 63 h 289"/>
                <a:gd name="T10" fmla="*/ 79 w 120"/>
                <a:gd name="T11" fmla="*/ 90 h 289"/>
                <a:gd name="T12" fmla="*/ 75 w 120"/>
                <a:gd name="T13" fmla="*/ 111 h 289"/>
                <a:gd name="T14" fmla="*/ 71 w 120"/>
                <a:gd name="T15" fmla="*/ 133 h 289"/>
                <a:gd name="T16" fmla="*/ 63 w 120"/>
                <a:gd name="T17" fmla="*/ 162 h 289"/>
                <a:gd name="T18" fmla="*/ 57 w 120"/>
                <a:gd name="T19" fmla="*/ 183 h 289"/>
                <a:gd name="T20" fmla="*/ 51 w 120"/>
                <a:gd name="T21" fmla="*/ 204 h 289"/>
                <a:gd name="T22" fmla="*/ 49 w 120"/>
                <a:gd name="T23" fmla="*/ 210 h 289"/>
                <a:gd name="T24" fmla="*/ 44 w 120"/>
                <a:gd name="T25" fmla="*/ 223 h 289"/>
                <a:gd name="T26" fmla="*/ 36 w 120"/>
                <a:gd name="T27" fmla="*/ 240 h 289"/>
                <a:gd name="T28" fmla="*/ 30 w 120"/>
                <a:gd name="T29" fmla="*/ 249 h 289"/>
                <a:gd name="T30" fmla="*/ 27 w 120"/>
                <a:gd name="T31" fmla="*/ 254 h 289"/>
                <a:gd name="T32" fmla="*/ 19 w 120"/>
                <a:gd name="T33" fmla="*/ 266 h 289"/>
                <a:gd name="T34" fmla="*/ 9 w 120"/>
                <a:gd name="T35" fmla="*/ 278 h 289"/>
                <a:gd name="T36" fmla="*/ 0 w 120"/>
                <a:gd name="T37" fmla="*/ 289 h 289"/>
                <a:gd name="T38" fmla="*/ 3 w 120"/>
                <a:gd name="T39" fmla="*/ 287 h 289"/>
                <a:gd name="T40" fmla="*/ 22 w 120"/>
                <a:gd name="T41" fmla="*/ 269 h 289"/>
                <a:gd name="T42" fmla="*/ 32 w 120"/>
                <a:gd name="T43" fmla="*/ 258 h 289"/>
                <a:gd name="T44" fmla="*/ 36 w 120"/>
                <a:gd name="T45" fmla="*/ 253 h 289"/>
                <a:gd name="T46" fmla="*/ 42 w 120"/>
                <a:gd name="T47" fmla="*/ 243 h 289"/>
                <a:gd name="T48" fmla="*/ 58 w 120"/>
                <a:gd name="T49" fmla="*/ 206 h 289"/>
                <a:gd name="T50" fmla="*/ 64 w 120"/>
                <a:gd name="T51" fmla="*/ 185 h 289"/>
                <a:gd name="T52" fmla="*/ 71 w 120"/>
                <a:gd name="T53" fmla="*/ 148 h 289"/>
                <a:gd name="T54" fmla="*/ 82 w 120"/>
                <a:gd name="T55" fmla="*/ 91 h 289"/>
                <a:gd name="T56" fmla="*/ 88 w 120"/>
                <a:gd name="T57" fmla="*/ 71 h 289"/>
                <a:gd name="T58" fmla="*/ 94 w 120"/>
                <a:gd name="T59" fmla="*/ 53 h 289"/>
                <a:gd name="T60" fmla="*/ 99 w 120"/>
                <a:gd name="T61" fmla="*/ 37 h 289"/>
                <a:gd name="T62" fmla="*/ 104 w 120"/>
                <a:gd name="T63" fmla="*/ 23 h 289"/>
                <a:gd name="T64" fmla="*/ 106 w 120"/>
                <a:gd name="T65" fmla="*/ 19 h 289"/>
                <a:gd name="T66" fmla="*/ 109 w 120"/>
                <a:gd name="T67" fmla="*/ 12 h 289"/>
                <a:gd name="T68" fmla="*/ 117 w 120"/>
                <a:gd name="T69" fmla="*/ 2 h 289"/>
                <a:gd name="T70" fmla="*/ 120 w 120"/>
                <a:gd name="T71"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289">
                  <a:moveTo>
                    <a:pt x="120" y="0"/>
                  </a:moveTo>
                  <a:cubicBezTo>
                    <a:pt x="120" y="0"/>
                    <a:pt x="120" y="0"/>
                    <a:pt x="119" y="0"/>
                  </a:cubicBezTo>
                  <a:cubicBezTo>
                    <a:pt x="119" y="0"/>
                    <a:pt x="118" y="0"/>
                    <a:pt x="117" y="1"/>
                  </a:cubicBezTo>
                  <a:cubicBezTo>
                    <a:pt x="114" y="2"/>
                    <a:pt x="111" y="4"/>
                    <a:pt x="109" y="8"/>
                  </a:cubicBezTo>
                  <a:cubicBezTo>
                    <a:pt x="108" y="8"/>
                    <a:pt x="107" y="9"/>
                    <a:pt x="106" y="10"/>
                  </a:cubicBezTo>
                  <a:cubicBezTo>
                    <a:pt x="106" y="11"/>
                    <a:pt x="105" y="12"/>
                    <a:pt x="104" y="14"/>
                  </a:cubicBezTo>
                  <a:cubicBezTo>
                    <a:pt x="103" y="16"/>
                    <a:pt x="101" y="18"/>
                    <a:pt x="100" y="21"/>
                  </a:cubicBezTo>
                  <a:cubicBezTo>
                    <a:pt x="98" y="24"/>
                    <a:pt x="97" y="27"/>
                    <a:pt x="95" y="30"/>
                  </a:cubicBezTo>
                  <a:cubicBezTo>
                    <a:pt x="94" y="33"/>
                    <a:pt x="92" y="36"/>
                    <a:pt x="91" y="40"/>
                  </a:cubicBezTo>
                  <a:cubicBezTo>
                    <a:pt x="89" y="47"/>
                    <a:pt x="86" y="55"/>
                    <a:pt x="84" y="63"/>
                  </a:cubicBezTo>
                  <a:cubicBezTo>
                    <a:pt x="83" y="68"/>
                    <a:pt x="82" y="72"/>
                    <a:pt x="81" y="76"/>
                  </a:cubicBezTo>
                  <a:cubicBezTo>
                    <a:pt x="80" y="81"/>
                    <a:pt x="79" y="85"/>
                    <a:pt x="79" y="90"/>
                  </a:cubicBezTo>
                  <a:cubicBezTo>
                    <a:pt x="78" y="95"/>
                    <a:pt x="77" y="99"/>
                    <a:pt x="76" y="104"/>
                  </a:cubicBezTo>
                  <a:cubicBezTo>
                    <a:pt x="76" y="107"/>
                    <a:pt x="76" y="109"/>
                    <a:pt x="75" y="111"/>
                  </a:cubicBezTo>
                  <a:cubicBezTo>
                    <a:pt x="75" y="114"/>
                    <a:pt x="74" y="116"/>
                    <a:pt x="74" y="119"/>
                  </a:cubicBezTo>
                  <a:cubicBezTo>
                    <a:pt x="73" y="123"/>
                    <a:pt x="72" y="128"/>
                    <a:pt x="71" y="133"/>
                  </a:cubicBezTo>
                  <a:cubicBezTo>
                    <a:pt x="69" y="138"/>
                    <a:pt x="68" y="143"/>
                    <a:pt x="67" y="148"/>
                  </a:cubicBezTo>
                  <a:cubicBezTo>
                    <a:pt x="66" y="152"/>
                    <a:pt x="64" y="157"/>
                    <a:pt x="63" y="162"/>
                  </a:cubicBezTo>
                  <a:cubicBezTo>
                    <a:pt x="62" y="167"/>
                    <a:pt x="61" y="172"/>
                    <a:pt x="59" y="176"/>
                  </a:cubicBezTo>
                  <a:cubicBezTo>
                    <a:pt x="59" y="179"/>
                    <a:pt x="58" y="181"/>
                    <a:pt x="57" y="183"/>
                  </a:cubicBezTo>
                  <a:cubicBezTo>
                    <a:pt x="57" y="186"/>
                    <a:pt x="56" y="188"/>
                    <a:pt x="55" y="190"/>
                  </a:cubicBezTo>
                  <a:cubicBezTo>
                    <a:pt x="54" y="195"/>
                    <a:pt x="52" y="199"/>
                    <a:pt x="51" y="204"/>
                  </a:cubicBezTo>
                  <a:cubicBezTo>
                    <a:pt x="51" y="205"/>
                    <a:pt x="50" y="206"/>
                    <a:pt x="50" y="207"/>
                  </a:cubicBezTo>
                  <a:cubicBezTo>
                    <a:pt x="49" y="208"/>
                    <a:pt x="49" y="209"/>
                    <a:pt x="49" y="210"/>
                  </a:cubicBezTo>
                  <a:cubicBezTo>
                    <a:pt x="48" y="212"/>
                    <a:pt x="47" y="214"/>
                    <a:pt x="46" y="217"/>
                  </a:cubicBezTo>
                  <a:cubicBezTo>
                    <a:pt x="46" y="219"/>
                    <a:pt x="45" y="221"/>
                    <a:pt x="44" y="223"/>
                  </a:cubicBezTo>
                  <a:cubicBezTo>
                    <a:pt x="43" y="225"/>
                    <a:pt x="42" y="227"/>
                    <a:pt x="41" y="229"/>
                  </a:cubicBezTo>
                  <a:cubicBezTo>
                    <a:pt x="40" y="232"/>
                    <a:pt x="38" y="236"/>
                    <a:pt x="36" y="240"/>
                  </a:cubicBezTo>
                  <a:cubicBezTo>
                    <a:pt x="35" y="241"/>
                    <a:pt x="34" y="243"/>
                    <a:pt x="33" y="245"/>
                  </a:cubicBezTo>
                  <a:cubicBezTo>
                    <a:pt x="32" y="246"/>
                    <a:pt x="31" y="248"/>
                    <a:pt x="30" y="249"/>
                  </a:cubicBezTo>
                  <a:cubicBezTo>
                    <a:pt x="30" y="250"/>
                    <a:pt x="29" y="251"/>
                    <a:pt x="29" y="252"/>
                  </a:cubicBezTo>
                  <a:cubicBezTo>
                    <a:pt x="28" y="253"/>
                    <a:pt x="28" y="253"/>
                    <a:pt x="27" y="254"/>
                  </a:cubicBezTo>
                  <a:cubicBezTo>
                    <a:pt x="26" y="255"/>
                    <a:pt x="25" y="257"/>
                    <a:pt x="25" y="258"/>
                  </a:cubicBezTo>
                  <a:cubicBezTo>
                    <a:pt x="23" y="261"/>
                    <a:pt x="21" y="264"/>
                    <a:pt x="19" y="266"/>
                  </a:cubicBezTo>
                  <a:cubicBezTo>
                    <a:pt x="17" y="268"/>
                    <a:pt x="15" y="271"/>
                    <a:pt x="14" y="273"/>
                  </a:cubicBezTo>
                  <a:cubicBezTo>
                    <a:pt x="12" y="275"/>
                    <a:pt x="10" y="277"/>
                    <a:pt x="9" y="278"/>
                  </a:cubicBezTo>
                  <a:cubicBezTo>
                    <a:pt x="6" y="282"/>
                    <a:pt x="4" y="284"/>
                    <a:pt x="2" y="286"/>
                  </a:cubicBezTo>
                  <a:cubicBezTo>
                    <a:pt x="1" y="288"/>
                    <a:pt x="0" y="289"/>
                    <a:pt x="0" y="289"/>
                  </a:cubicBezTo>
                  <a:cubicBezTo>
                    <a:pt x="1" y="289"/>
                    <a:pt x="1" y="289"/>
                    <a:pt x="1" y="289"/>
                  </a:cubicBezTo>
                  <a:cubicBezTo>
                    <a:pt x="1" y="289"/>
                    <a:pt x="2" y="288"/>
                    <a:pt x="3" y="287"/>
                  </a:cubicBezTo>
                  <a:cubicBezTo>
                    <a:pt x="5" y="285"/>
                    <a:pt x="8" y="283"/>
                    <a:pt x="11" y="280"/>
                  </a:cubicBezTo>
                  <a:cubicBezTo>
                    <a:pt x="14" y="277"/>
                    <a:pt x="18" y="274"/>
                    <a:pt x="22" y="269"/>
                  </a:cubicBezTo>
                  <a:cubicBezTo>
                    <a:pt x="25" y="267"/>
                    <a:pt x="27" y="264"/>
                    <a:pt x="29" y="262"/>
                  </a:cubicBezTo>
                  <a:cubicBezTo>
                    <a:pt x="30" y="260"/>
                    <a:pt x="31" y="259"/>
                    <a:pt x="32" y="258"/>
                  </a:cubicBezTo>
                  <a:cubicBezTo>
                    <a:pt x="33" y="257"/>
                    <a:pt x="33" y="256"/>
                    <a:pt x="34" y="255"/>
                  </a:cubicBezTo>
                  <a:cubicBezTo>
                    <a:pt x="35" y="255"/>
                    <a:pt x="35" y="254"/>
                    <a:pt x="36" y="253"/>
                  </a:cubicBezTo>
                  <a:cubicBezTo>
                    <a:pt x="37" y="251"/>
                    <a:pt x="38" y="250"/>
                    <a:pt x="39" y="248"/>
                  </a:cubicBezTo>
                  <a:cubicBezTo>
                    <a:pt x="40" y="247"/>
                    <a:pt x="41" y="245"/>
                    <a:pt x="42" y="243"/>
                  </a:cubicBezTo>
                  <a:cubicBezTo>
                    <a:pt x="44" y="239"/>
                    <a:pt x="46" y="236"/>
                    <a:pt x="48" y="232"/>
                  </a:cubicBezTo>
                  <a:cubicBezTo>
                    <a:pt x="52" y="224"/>
                    <a:pt x="55" y="215"/>
                    <a:pt x="58" y="206"/>
                  </a:cubicBezTo>
                  <a:cubicBezTo>
                    <a:pt x="59" y="202"/>
                    <a:pt x="61" y="197"/>
                    <a:pt x="62" y="192"/>
                  </a:cubicBezTo>
                  <a:cubicBezTo>
                    <a:pt x="63" y="190"/>
                    <a:pt x="63" y="187"/>
                    <a:pt x="64" y="185"/>
                  </a:cubicBezTo>
                  <a:cubicBezTo>
                    <a:pt x="64" y="183"/>
                    <a:pt x="65" y="180"/>
                    <a:pt x="65" y="178"/>
                  </a:cubicBezTo>
                  <a:cubicBezTo>
                    <a:pt x="68" y="168"/>
                    <a:pt x="69" y="158"/>
                    <a:pt x="71" y="148"/>
                  </a:cubicBezTo>
                  <a:cubicBezTo>
                    <a:pt x="73" y="139"/>
                    <a:pt x="74" y="129"/>
                    <a:pt x="76" y="119"/>
                  </a:cubicBezTo>
                  <a:cubicBezTo>
                    <a:pt x="78" y="109"/>
                    <a:pt x="80" y="100"/>
                    <a:pt x="82" y="91"/>
                  </a:cubicBezTo>
                  <a:cubicBezTo>
                    <a:pt x="84" y="86"/>
                    <a:pt x="85" y="82"/>
                    <a:pt x="86" y="78"/>
                  </a:cubicBezTo>
                  <a:cubicBezTo>
                    <a:pt x="87" y="75"/>
                    <a:pt x="88" y="73"/>
                    <a:pt x="88" y="71"/>
                  </a:cubicBezTo>
                  <a:cubicBezTo>
                    <a:pt x="89" y="69"/>
                    <a:pt x="89" y="67"/>
                    <a:pt x="90" y="65"/>
                  </a:cubicBezTo>
                  <a:cubicBezTo>
                    <a:pt x="91" y="61"/>
                    <a:pt x="92" y="57"/>
                    <a:pt x="94" y="53"/>
                  </a:cubicBezTo>
                  <a:cubicBezTo>
                    <a:pt x="95" y="49"/>
                    <a:pt x="96" y="46"/>
                    <a:pt x="97" y="42"/>
                  </a:cubicBezTo>
                  <a:cubicBezTo>
                    <a:pt x="98" y="40"/>
                    <a:pt x="98" y="39"/>
                    <a:pt x="99" y="37"/>
                  </a:cubicBezTo>
                  <a:cubicBezTo>
                    <a:pt x="99" y="35"/>
                    <a:pt x="100" y="34"/>
                    <a:pt x="100" y="32"/>
                  </a:cubicBezTo>
                  <a:cubicBezTo>
                    <a:pt x="102" y="29"/>
                    <a:pt x="103" y="26"/>
                    <a:pt x="104" y="23"/>
                  </a:cubicBezTo>
                  <a:cubicBezTo>
                    <a:pt x="104" y="22"/>
                    <a:pt x="105" y="22"/>
                    <a:pt x="105" y="21"/>
                  </a:cubicBezTo>
                  <a:cubicBezTo>
                    <a:pt x="105" y="20"/>
                    <a:pt x="105" y="20"/>
                    <a:pt x="106" y="19"/>
                  </a:cubicBezTo>
                  <a:cubicBezTo>
                    <a:pt x="106" y="18"/>
                    <a:pt x="107" y="17"/>
                    <a:pt x="107" y="16"/>
                  </a:cubicBezTo>
                  <a:cubicBezTo>
                    <a:pt x="108" y="14"/>
                    <a:pt x="109" y="13"/>
                    <a:pt x="109" y="12"/>
                  </a:cubicBezTo>
                  <a:cubicBezTo>
                    <a:pt x="110" y="11"/>
                    <a:pt x="110" y="10"/>
                    <a:pt x="111" y="9"/>
                  </a:cubicBezTo>
                  <a:cubicBezTo>
                    <a:pt x="113" y="6"/>
                    <a:pt x="116" y="3"/>
                    <a:pt x="117" y="2"/>
                  </a:cubicBezTo>
                  <a:cubicBezTo>
                    <a:pt x="118" y="1"/>
                    <a:pt x="119" y="1"/>
                    <a:pt x="119" y="1"/>
                  </a:cubicBezTo>
                  <a:cubicBezTo>
                    <a:pt x="120" y="1"/>
                    <a:pt x="120" y="1"/>
                    <a:pt x="120" y="0"/>
                  </a:cubicBezTo>
                  <a:cubicBezTo>
                    <a:pt x="120" y="0"/>
                    <a:pt x="120" y="0"/>
                    <a:pt x="1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9" name="Group 68"/>
          <p:cNvGrpSpPr>
            <a:grpSpLocks noChangeAspect="1"/>
          </p:cNvGrpSpPr>
          <p:nvPr/>
        </p:nvGrpSpPr>
        <p:grpSpPr>
          <a:xfrm>
            <a:off x="4943007" y="5366142"/>
            <a:ext cx="596807" cy="548640"/>
            <a:chOff x="4273551" y="3722688"/>
            <a:chExt cx="153988" cy="153988"/>
          </a:xfrm>
        </p:grpSpPr>
        <p:sp>
          <p:nvSpPr>
            <p:cNvPr id="70" name="Rectangle 1294"/>
            <p:cNvSpPr>
              <a:spLocks noChangeArrowheads="1"/>
            </p:cNvSpPr>
            <p:nvPr/>
          </p:nvSpPr>
          <p:spPr bwMode="auto">
            <a:xfrm>
              <a:off x="4273551" y="3775076"/>
              <a:ext cx="153988" cy="4603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1" name="Rectangle 1295"/>
            <p:cNvSpPr>
              <a:spLocks noChangeArrowheads="1"/>
            </p:cNvSpPr>
            <p:nvPr/>
          </p:nvSpPr>
          <p:spPr bwMode="auto">
            <a:xfrm>
              <a:off x="4273551" y="3822701"/>
              <a:ext cx="153988" cy="3175"/>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2" name="Freeform 1296"/>
            <p:cNvSpPr>
              <a:spLocks/>
            </p:cNvSpPr>
            <p:nvPr/>
          </p:nvSpPr>
          <p:spPr bwMode="auto">
            <a:xfrm>
              <a:off x="4273551" y="3822701"/>
              <a:ext cx="153988" cy="3175"/>
            </a:xfrm>
            <a:custGeom>
              <a:avLst/>
              <a:gdLst>
                <a:gd name="T0" fmla="*/ 97 w 97"/>
                <a:gd name="T1" fmla="*/ 0 h 2"/>
                <a:gd name="T2" fmla="*/ 0 w 97"/>
                <a:gd name="T3" fmla="*/ 0 h 2"/>
                <a:gd name="T4" fmla="*/ 0 w 97"/>
                <a:gd name="T5" fmla="*/ 2 h 2"/>
                <a:gd name="T6" fmla="*/ 97 w 97"/>
                <a:gd name="T7" fmla="*/ 2 h 2"/>
              </a:gdLst>
              <a:ahLst/>
              <a:cxnLst>
                <a:cxn ang="0">
                  <a:pos x="T0" y="T1"/>
                </a:cxn>
                <a:cxn ang="0">
                  <a:pos x="T2" y="T3"/>
                </a:cxn>
                <a:cxn ang="0">
                  <a:pos x="T4" y="T5"/>
                </a:cxn>
                <a:cxn ang="0">
                  <a:pos x="T6" y="T7"/>
                </a:cxn>
              </a:cxnLst>
              <a:rect l="0" t="0" r="r" b="b"/>
              <a:pathLst>
                <a:path w="97" h="2">
                  <a:moveTo>
                    <a:pt x="97" y="0"/>
                  </a:moveTo>
                  <a:lnTo>
                    <a:pt x="0" y="0"/>
                  </a:lnTo>
                  <a:lnTo>
                    <a:pt x="0" y="2"/>
                  </a:lnTo>
                  <a:lnTo>
                    <a:pt x="9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3" name="Rectangle 1297"/>
            <p:cNvSpPr>
              <a:spLocks noChangeArrowheads="1"/>
            </p:cNvSpPr>
            <p:nvPr/>
          </p:nvSpPr>
          <p:spPr bwMode="auto">
            <a:xfrm>
              <a:off x="4273551" y="3770707"/>
              <a:ext cx="153988" cy="2847"/>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4" name="Freeform 1298"/>
            <p:cNvSpPr>
              <a:spLocks/>
            </p:cNvSpPr>
            <p:nvPr/>
          </p:nvSpPr>
          <p:spPr bwMode="auto">
            <a:xfrm>
              <a:off x="4273551" y="3768726"/>
              <a:ext cx="153988" cy="3175"/>
            </a:xfrm>
            <a:custGeom>
              <a:avLst/>
              <a:gdLst>
                <a:gd name="T0" fmla="*/ 97 w 97"/>
                <a:gd name="T1" fmla="*/ 0 h 2"/>
                <a:gd name="T2" fmla="*/ 0 w 97"/>
                <a:gd name="T3" fmla="*/ 0 h 2"/>
                <a:gd name="T4" fmla="*/ 0 w 97"/>
                <a:gd name="T5" fmla="*/ 2 h 2"/>
                <a:gd name="T6" fmla="*/ 97 w 97"/>
                <a:gd name="T7" fmla="*/ 2 h 2"/>
              </a:gdLst>
              <a:ahLst/>
              <a:cxnLst>
                <a:cxn ang="0">
                  <a:pos x="T0" y="T1"/>
                </a:cxn>
                <a:cxn ang="0">
                  <a:pos x="T2" y="T3"/>
                </a:cxn>
                <a:cxn ang="0">
                  <a:pos x="T4" y="T5"/>
                </a:cxn>
                <a:cxn ang="0">
                  <a:pos x="T6" y="T7"/>
                </a:cxn>
              </a:cxnLst>
              <a:rect l="0" t="0" r="r" b="b"/>
              <a:pathLst>
                <a:path w="97" h="2">
                  <a:moveTo>
                    <a:pt x="97" y="0"/>
                  </a:moveTo>
                  <a:lnTo>
                    <a:pt x="0" y="0"/>
                  </a:lnTo>
                  <a:lnTo>
                    <a:pt x="0" y="2"/>
                  </a:lnTo>
                  <a:lnTo>
                    <a:pt x="9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5" name="Rectangle 1299"/>
            <p:cNvSpPr>
              <a:spLocks noChangeArrowheads="1"/>
            </p:cNvSpPr>
            <p:nvPr/>
          </p:nvSpPr>
          <p:spPr bwMode="auto">
            <a:xfrm>
              <a:off x="4392613" y="3795713"/>
              <a:ext cx="23813"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6" name="Freeform 1300"/>
            <p:cNvSpPr>
              <a:spLocks/>
            </p:cNvSpPr>
            <p:nvPr/>
          </p:nvSpPr>
          <p:spPr bwMode="auto">
            <a:xfrm>
              <a:off x="4392613" y="3795713"/>
              <a:ext cx="23813" cy="3175"/>
            </a:xfrm>
            <a:custGeom>
              <a:avLst/>
              <a:gdLst>
                <a:gd name="T0" fmla="*/ 15 w 15"/>
                <a:gd name="T1" fmla="*/ 0 h 2"/>
                <a:gd name="T2" fmla="*/ 0 w 15"/>
                <a:gd name="T3" fmla="*/ 0 h 2"/>
                <a:gd name="T4" fmla="*/ 0 w 15"/>
                <a:gd name="T5" fmla="*/ 2 h 2"/>
                <a:gd name="T6" fmla="*/ 15 w 15"/>
                <a:gd name="T7" fmla="*/ 2 h 2"/>
              </a:gdLst>
              <a:ahLst/>
              <a:cxnLst>
                <a:cxn ang="0">
                  <a:pos x="T0" y="T1"/>
                </a:cxn>
                <a:cxn ang="0">
                  <a:pos x="T2" y="T3"/>
                </a:cxn>
                <a:cxn ang="0">
                  <a:pos x="T4" y="T5"/>
                </a:cxn>
                <a:cxn ang="0">
                  <a:pos x="T6" y="T7"/>
                </a:cxn>
              </a:cxnLst>
              <a:rect l="0" t="0" r="r" b="b"/>
              <a:pathLst>
                <a:path w="15" h="2">
                  <a:moveTo>
                    <a:pt x="15" y="0"/>
                  </a:moveTo>
                  <a:lnTo>
                    <a:pt x="0" y="0"/>
                  </a:lnTo>
                  <a:lnTo>
                    <a:pt x="0" y="2"/>
                  </a:lnTo>
                  <a:lnTo>
                    <a:pt x="15"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7" name="Rectangle 1301"/>
            <p:cNvSpPr>
              <a:spLocks noChangeArrowheads="1"/>
            </p:cNvSpPr>
            <p:nvPr/>
          </p:nvSpPr>
          <p:spPr bwMode="auto">
            <a:xfrm>
              <a:off x="4335463" y="3795713"/>
              <a:ext cx="285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8" name="Rectangle 1302"/>
            <p:cNvSpPr>
              <a:spLocks noChangeArrowheads="1"/>
            </p:cNvSpPr>
            <p:nvPr/>
          </p:nvSpPr>
          <p:spPr bwMode="auto">
            <a:xfrm>
              <a:off x="4284663" y="3795713"/>
              <a:ext cx="23813"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9" name="Freeform 1303"/>
            <p:cNvSpPr>
              <a:spLocks/>
            </p:cNvSpPr>
            <p:nvPr/>
          </p:nvSpPr>
          <p:spPr bwMode="auto">
            <a:xfrm>
              <a:off x="4284663" y="3795713"/>
              <a:ext cx="23813" cy="3175"/>
            </a:xfrm>
            <a:custGeom>
              <a:avLst/>
              <a:gdLst>
                <a:gd name="T0" fmla="*/ 15 w 15"/>
                <a:gd name="T1" fmla="*/ 0 h 2"/>
                <a:gd name="T2" fmla="*/ 0 w 15"/>
                <a:gd name="T3" fmla="*/ 0 h 2"/>
                <a:gd name="T4" fmla="*/ 0 w 15"/>
                <a:gd name="T5" fmla="*/ 2 h 2"/>
                <a:gd name="T6" fmla="*/ 15 w 15"/>
                <a:gd name="T7" fmla="*/ 2 h 2"/>
              </a:gdLst>
              <a:ahLst/>
              <a:cxnLst>
                <a:cxn ang="0">
                  <a:pos x="T0" y="T1"/>
                </a:cxn>
                <a:cxn ang="0">
                  <a:pos x="T2" y="T3"/>
                </a:cxn>
                <a:cxn ang="0">
                  <a:pos x="T4" y="T5"/>
                </a:cxn>
                <a:cxn ang="0">
                  <a:pos x="T6" y="T7"/>
                </a:cxn>
              </a:cxnLst>
              <a:rect l="0" t="0" r="r" b="b"/>
              <a:pathLst>
                <a:path w="15" h="2">
                  <a:moveTo>
                    <a:pt x="15" y="0"/>
                  </a:moveTo>
                  <a:lnTo>
                    <a:pt x="0" y="0"/>
                  </a:lnTo>
                  <a:lnTo>
                    <a:pt x="0" y="2"/>
                  </a:lnTo>
                  <a:lnTo>
                    <a:pt x="15"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0" name="Rectangle 1304"/>
            <p:cNvSpPr>
              <a:spLocks noChangeArrowheads="1"/>
            </p:cNvSpPr>
            <p:nvPr/>
          </p:nvSpPr>
          <p:spPr bwMode="auto">
            <a:xfrm>
              <a:off x="4375151" y="3722688"/>
              <a:ext cx="3175"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1" name="Freeform 1305"/>
            <p:cNvSpPr>
              <a:spLocks/>
            </p:cNvSpPr>
            <p:nvPr/>
          </p:nvSpPr>
          <p:spPr bwMode="auto">
            <a:xfrm>
              <a:off x="4375151" y="3722688"/>
              <a:ext cx="3175" cy="153988"/>
            </a:xfrm>
            <a:custGeom>
              <a:avLst/>
              <a:gdLst>
                <a:gd name="T0" fmla="*/ 0 w 2"/>
                <a:gd name="T1" fmla="*/ 0 h 97"/>
                <a:gd name="T2" fmla="*/ 0 w 2"/>
                <a:gd name="T3" fmla="*/ 97 h 97"/>
                <a:gd name="T4" fmla="*/ 2 w 2"/>
                <a:gd name="T5" fmla="*/ 97 h 97"/>
                <a:gd name="T6" fmla="*/ 2 w 2"/>
                <a:gd name="T7" fmla="*/ 0 h 97"/>
              </a:gdLst>
              <a:ahLst/>
              <a:cxnLst>
                <a:cxn ang="0">
                  <a:pos x="T0" y="T1"/>
                </a:cxn>
                <a:cxn ang="0">
                  <a:pos x="T2" y="T3"/>
                </a:cxn>
                <a:cxn ang="0">
                  <a:pos x="T4" y="T5"/>
                </a:cxn>
                <a:cxn ang="0">
                  <a:pos x="T6" y="T7"/>
                </a:cxn>
              </a:cxnLst>
              <a:rect l="0" t="0" r="r" b="b"/>
              <a:pathLst>
                <a:path w="2" h="97">
                  <a:moveTo>
                    <a:pt x="0" y="0"/>
                  </a:moveTo>
                  <a:lnTo>
                    <a:pt x="0" y="97"/>
                  </a:lnTo>
                  <a:lnTo>
                    <a:pt x="2" y="97"/>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2" name="Rectangle 1306"/>
            <p:cNvSpPr>
              <a:spLocks noChangeArrowheads="1"/>
            </p:cNvSpPr>
            <p:nvPr/>
          </p:nvSpPr>
          <p:spPr bwMode="auto">
            <a:xfrm>
              <a:off x="4329113" y="3722688"/>
              <a:ext cx="44450"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3" name="Rectangle 1307"/>
            <p:cNvSpPr>
              <a:spLocks noChangeArrowheads="1"/>
            </p:cNvSpPr>
            <p:nvPr/>
          </p:nvSpPr>
          <p:spPr bwMode="auto">
            <a:xfrm flipH="1">
              <a:off x="4324351" y="3722688"/>
              <a:ext cx="2346"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4" name="Freeform 1308"/>
            <p:cNvSpPr>
              <a:spLocks/>
            </p:cNvSpPr>
            <p:nvPr/>
          </p:nvSpPr>
          <p:spPr bwMode="auto">
            <a:xfrm>
              <a:off x="4322763" y="3722688"/>
              <a:ext cx="1588" cy="153988"/>
            </a:xfrm>
            <a:custGeom>
              <a:avLst/>
              <a:gdLst>
                <a:gd name="T0" fmla="*/ 0 w 1"/>
                <a:gd name="T1" fmla="*/ 0 h 97"/>
                <a:gd name="T2" fmla="*/ 0 w 1"/>
                <a:gd name="T3" fmla="*/ 97 h 97"/>
                <a:gd name="T4" fmla="*/ 1 w 1"/>
                <a:gd name="T5" fmla="*/ 97 h 97"/>
                <a:gd name="T6" fmla="*/ 1 w 1"/>
                <a:gd name="T7" fmla="*/ 0 h 97"/>
              </a:gdLst>
              <a:ahLst/>
              <a:cxnLst>
                <a:cxn ang="0">
                  <a:pos x="T0" y="T1"/>
                </a:cxn>
                <a:cxn ang="0">
                  <a:pos x="T2" y="T3"/>
                </a:cxn>
                <a:cxn ang="0">
                  <a:pos x="T4" y="T5"/>
                </a:cxn>
                <a:cxn ang="0">
                  <a:pos x="T6" y="T7"/>
                </a:cxn>
              </a:cxnLst>
              <a:rect l="0" t="0" r="r" b="b"/>
              <a:pathLst>
                <a:path w="1" h="97">
                  <a:moveTo>
                    <a:pt x="0" y="0"/>
                  </a:moveTo>
                  <a:lnTo>
                    <a:pt x="0" y="97"/>
                  </a:lnTo>
                  <a:lnTo>
                    <a:pt x="1" y="97"/>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5" name="Rectangle 1309"/>
            <p:cNvSpPr>
              <a:spLocks noChangeArrowheads="1"/>
            </p:cNvSpPr>
            <p:nvPr/>
          </p:nvSpPr>
          <p:spPr bwMode="auto">
            <a:xfrm>
              <a:off x="4349751" y="3732213"/>
              <a:ext cx="31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6" name="Freeform 1310"/>
            <p:cNvSpPr>
              <a:spLocks/>
            </p:cNvSpPr>
            <p:nvPr/>
          </p:nvSpPr>
          <p:spPr bwMode="auto">
            <a:xfrm>
              <a:off x="4349751" y="3732213"/>
              <a:ext cx="3175" cy="25400"/>
            </a:xfrm>
            <a:custGeom>
              <a:avLst/>
              <a:gdLst>
                <a:gd name="T0" fmla="*/ 0 w 2"/>
                <a:gd name="T1" fmla="*/ 0 h 16"/>
                <a:gd name="T2" fmla="*/ 0 w 2"/>
                <a:gd name="T3" fmla="*/ 16 h 16"/>
                <a:gd name="T4" fmla="*/ 2 w 2"/>
                <a:gd name="T5" fmla="*/ 16 h 16"/>
                <a:gd name="T6" fmla="*/ 2 w 2"/>
                <a:gd name="T7" fmla="*/ 0 h 16"/>
              </a:gdLst>
              <a:ahLst/>
              <a:cxnLst>
                <a:cxn ang="0">
                  <a:pos x="T0" y="T1"/>
                </a:cxn>
                <a:cxn ang="0">
                  <a:pos x="T2" y="T3"/>
                </a:cxn>
                <a:cxn ang="0">
                  <a:pos x="T4" y="T5"/>
                </a:cxn>
                <a:cxn ang="0">
                  <a:pos x="T6" y="T7"/>
                </a:cxn>
              </a:cxnLst>
              <a:rect l="0" t="0" r="r" b="b"/>
              <a:pathLst>
                <a:path w="2" h="16">
                  <a:moveTo>
                    <a:pt x="0" y="0"/>
                  </a:moveTo>
                  <a:lnTo>
                    <a:pt x="0" y="16"/>
                  </a:lnTo>
                  <a:lnTo>
                    <a:pt x="2" y="1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7" name="Rectangle 1311"/>
            <p:cNvSpPr>
              <a:spLocks noChangeArrowheads="1"/>
            </p:cNvSpPr>
            <p:nvPr/>
          </p:nvSpPr>
          <p:spPr bwMode="auto">
            <a:xfrm>
              <a:off x="4349751" y="3784601"/>
              <a:ext cx="31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8" name="Rectangle 1312"/>
            <p:cNvSpPr>
              <a:spLocks noChangeArrowheads="1"/>
            </p:cNvSpPr>
            <p:nvPr/>
          </p:nvSpPr>
          <p:spPr bwMode="auto">
            <a:xfrm>
              <a:off x="4349751" y="3840163"/>
              <a:ext cx="31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9" name="Freeform 1313"/>
            <p:cNvSpPr>
              <a:spLocks/>
            </p:cNvSpPr>
            <p:nvPr/>
          </p:nvSpPr>
          <p:spPr bwMode="auto">
            <a:xfrm>
              <a:off x="4349751" y="3840163"/>
              <a:ext cx="3175" cy="25400"/>
            </a:xfrm>
            <a:custGeom>
              <a:avLst/>
              <a:gdLst>
                <a:gd name="T0" fmla="*/ 0 w 2"/>
                <a:gd name="T1" fmla="*/ 0 h 16"/>
                <a:gd name="T2" fmla="*/ 0 w 2"/>
                <a:gd name="T3" fmla="*/ 16 h 16"/>
                <a:gd name="T4" fmla="*/ 2 w 2"/>
                <a:gd name="T5" fmla="*/ 16 h 16"/>
                <a:gd name="T6" fmla="*/ 2 w 2"/>
                <a:gd name="T7" fmla="*/ 0 h 16"/>
              </a:gdLst>
              <a:ahLst/>
              <a:cxnLst>
                <a:cxn ang="0">
                  <a:pos x="T0" y="T1"/>
                </a:cxn>
                <a:cxn ang="0">
                  <a:pos x="T2" y="T3"/>
                </a:cxn>
                <a:cxn ang="0">
                  <a:pos x="T4" y="T5"/>
                </a:cxn>
                <a:cxn ang="0">
                  <a:pos x="T6" y="T7"/>
                </a:cxn>
              </a:cxnLst>
              <a:rect l="0" t="0" r="r" b="b"/>
              <a:pathLst>
                <a:path w="2" h="16">
                  <a:moveTo>
                    <a:pt x="0" y="0"/>
                  </a:moveTo>
                  <a:lnTo>
                    <a:pt x="0" y="16"/>
                  </a:lnTo>
                  <a:lnTo>
                    <a:pt x="2" y="1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0" name="Rectangle 1314"/>
            <p:cNvSpPr>
              <a:spLocks noChangeArrowheads="1"/>
            </p:cNvSpPr>
            <p:nvPr/>
          </p:nvSpPr>
          <p:spPr bwMode="auto">
            <a:xfrm>
              <a:off x="4392613" y="3795713"/>
              <a:ext cx="25400"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1" name="Freeform 1315"/>
            <p:cNvSpPr>
              <a:spLocks/>
            </p:cNvSpPr>
            <p:nvPr/>
          </p:nvSpPr>
          <p:spPr bwMode="auto">
            <a:xfrm>
              <a:off x="4392613" y="3795713"/>
              <a:ext cx="25400" cy="3175"/>
            </a:xfrm>
            <a:custGeom>
              <a:avLst/>
              <a:gdLst>
                <a:gd name="T0" fmla="*/ 16 w 16"/>
                <a:gd name="T1" fmla="*/ 0 h 2"/>
                <a:gd name="T2" fmla="*/ 0 w 16"/>
                <a:gd name="T3" fmla="*/ 0 h 2"/>
                <a:gd name="T4" fmla="*/ 0 w 16"/>
                <a:gd name="T5" fmla="*/ 2 h 2"/>
                <a:gd name="T6" fmla="*/ 16 w 16"/>
                <a:gd name="T7" fmla="*/ 2 h 2"/>
              </a:gdLst>
              <a:ahLst/>
              <a:cxnLst>
                <a:cxn ang="0">
                  <a:pos x="T0" y="T1"/>
                </a:cxn>
                <a:cxn ang="0">
                  <a:pos x="T2" y="T3"/>
                </a:cxn>
                <a:cxn ang="0">
                  <a:pos x="T4" y="T5"/>
                </a:cxn>
                <a:cxn ang="0">
                  <a:pos x="T6" y="T7"/>
                </a:cxn>
              </a:cxnLst>
              <a:rect l="0" t="0" r="r" b="b"/>
              <a:pathLst>
                <a:path w="16" h="2">
                  <a:moveTo>
                    <a:pt x="16" y="0"/>
                  </a:moveTo>
                  <a:lnTo>
                    <a:pt x="0" y="0"/>
                  </a:lnTo>
                  <a:lnTo>
                    <a:pt x="0" y="2"/>
                  </a:lnTo>
                  <a:lnTo>
                    <a:pt x="1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2" name="Rectangle 1316"/>
            <p:cNvSpPr>
              <a:spLocks noChangeArrowheads="1"/>
            </p:cNvSpPr>
            <p:nvPr/>
          </p:nvSpPr>
          <p:spPr bwMode="auto">
            <a:xfrm>
              <a:off x="4337051" y="3795713"/>
              <a:ext cx="285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3" name="Rectangle 1317"/>
            <p:cNvSpPr>
              <a:spLocks noChangeArrowheads="1"/>
            </p:cNvSpPr>
            <p:nvPr/>
          </p:nvSpPr>
          <p:spPr bwMode="auto">
            <a:xfrm>
              <a:off x="4284663" y="3795713"/>
              <a:ext cx="25400"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4" name="Freeform 1318"/>
            <p:cNvSpPr>
              <a:spLocks/>
            </p:cNvSpPr>
            <p:nvPr/>
          </p:nvSpPr>
          <p:spPr bwMode="auto">
            <a:xfrm>
              <a:off x="4284663" y="3795713"/>
              <a:ext cx="25400" cy="3175"/>
            </a:xfrm>
            <a:custGeom>
              <a:avLst/>
              <a:gdLst>
                <a:gd name="T0" fmla="*/ 16 w 16"/>
                <a:gd name="T1" fmla="*/ 0 h 2"/>
                <a:gd name="T2" fmla="*/ 0 w 16"/>
                <a:gd name="T3" fmla="*/ 0 h 2"/>
                <a:gd name="T4" fmla="*/ 0 w 16"/>
                <a:gd name="T5" fmla="*/ 2 h 2"/>
                <a:gd name="T6" fmla="*/ 16 w 16"/>
                <a:gd name="T7" fmla="*/ 2 h 2"/>
              </a:gdLst>
              <a:ahLst/>
              <a:cxnLst>
                <a:cxn ang="0">
                  <a:pos x="T0" y="T1"/>
                </a:cxn>
                <a:cxn ang="0">
                  <a:pos x="T2" y="T3"/>
                </a:cxn>
                <a:cxn ang="0">
                  <a:pos x="T4" y="T5"/>
                </a:cxn>
                <a:cxn ang="0">
                  <a:pos x="T6" y="T7"/>
                </a:cxn>
              </a:cxnLst>
              <a:rect l="0" t="0" r="r" b="b"/>
              <a:pathLst>
                <a:path w="16" h="2">
                  <a:moveTo>
                    <a:pt x="16" y="0"/>
                  </a:moveTo>
                  <a:lnTo>
                    <a:pt x="0" y="0"/>
                  </a:lnTo>
                  <a:lnTo>
                    <a:pt x="0" y="2"/>
                  </a:lnTo>
                  <a:lnTo>
                    <a:pt x="1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95" name="Group 94"/>
          <p:cNvGrpSpPr>
            <a:grpSpLocks noChangeAspect="1"/>
          </p:cNvGrpSpPr>
          <p:nvPr/>
        </p:nvGrpSpPr>
        <p:grpSpPr>
          <a:xfrm>
            <a:off x="5394956" y="2747066"/>
            <a:ext cx="594085" cy="577468"/>
            <a:chOff x="3759201" y="2536826"/>
            <a:chExt cx="193675" cy="150813"/>
          </a:xfrm>
        </p:grpSpPr>
        <p:sp>
          <p:nvSpPr>
            <p:cNvPr id="96" name="Rectangle 1166"/>
            <p:cNvSpPr>
              <a:spLocks noChangeArrowheads="1"/>
            </p:cNvSpPr>
            <p:nvPr/>
          </p:nvSpPr>
          <p:spPr bwMode="auto">
            <a:xfrm>
              <a:off x="3759201" y="2676526"/>
              <a:ext cx="193675" cy="11113"/>
            </a:xfrm>
            <a:prstGeom prst="rect">
              <a:avLst/>
            </a:prstGeom>
            <a:solidFill>
              <a:sysClr val="window" lastClr="FFFFFF">
                <a:lumMod val="7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7" name="Freeform 1167"/>
            <p:cNvSpPr>
              <a:spLocks/>
            </p:cNvSpPr>
            <p:nvPr/>
          </p:nvSpPr>
          <p:spPr bwMode="auto">
            <a:xfrm>
              <a:off x="3857626" y="2584451"/>
              <a:ext cx="95250" cy="84138"/>
            </a:xfrm>
            <a:custGeom>
              <a:avLst/>
              <a:gdLst>
                <a:gd name="T0" fmla="*/ 6 w 76"/>
                <a:gd name="T1" fmla="*/ 65 h 68"/>
                <a:gd name="T2" fmla="*/ 12 w 76"/>
                <a:gd name="T3" fmla="*/ 68 h 68"/>
                <a:gd name="T4" fmla="*/ 25 w 76"/>
                <a:gd name="T5" fmla="*/ 66 h 68"/>
                <a:gd name="T6" fmla="*/ 26 w 76"/>
                <a:gd name="T7" fmla="*/ 66 h 68"/>
                <a:gd name="T8" fmla="*/ 22 w 76"/>
                <a:gd name="T9" fmla="*/ 57 h 68"/>
                <a:gd name="T10" fmla="*/ 38 w 76"/>
                <a:gd name="T11" fmla="*/ 35 h 68"/>
                <a:gd name="T12" fmla="*/ 60 w 76"/>
                <a:gd name="T13" fmla="*/ 52 h 68"/>
                <a:gd name="T14" fmla="*/ 60 w 76"/>
                <a:gd name="T15" fmla="*/ 61 h 68"/>
                <a:gd name="T16" fmla="*/ 60 w 76"/>
                <a:gd name="T17" fmla="*/ 61 h 68"/>
                <a:gd name="T18" fmla="*/ 60 w 76"/>
                <a:gd name="T19" fmla="*/ 61 h 68"/>
                <a:gd name="T20" fmla="*/ 76 w 76"/>
                <a:gd name="T21" fmla="*/ 59 h 68"/>
                <a:gd name="T22" fmla="*/ 76 w 76"/>
                <a:gd name="T23" fmla="*/ 0 h 68"/>
                <a:gd name="T24" fmla="*/ 55 w 76"/>
                <a:gd name="T25" fmla="*/ 9 h 68"/>
                <a:gd name="T26" fmla="*/ 10 w 76"/>
                <a:gd name="T27" fmla="*/ 37 h 68"/>
                <a:gd name="T28" fmla="*/ 4 w 76"/>
                <a:gd name="T29" fmla="*/ 43 h 68"/>
                <a:gd name="T30" fmla="*/ 6 w 76"/>
                <a:gd name="T31"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68">
                  <a:moveTo>
                    <a:pt x="6" y="65"/>
                  </a:moveTo>
                  <a:cubicBezTo>
                    <a:pt x="8" y="67"/>
                    <a:pt x="9" y="67"/>
                    <a:pt x="12" y="68"/>
                  </a:cubicBezTo>
                  <a:cubicBezTo>
                    <a:pt x="14" y="68"/>
                    <a:pt x="22" y="67"/>
                    <a:pt x="25" y="66"/>
                  </a:cubicBezTo>
                  <a:cubicBezTo>
                    <a:pt x="25" y="66"/>
                    <a:pt x="25" y="66"/>
                    <a:pt x="26" y="66"/>
                  </a:cubicBezTo>
                  <a:cubicBezTo>
                    <a:pt x="24" y="64"/>
                    <a:pt x="23" y="61"/>
                    <a:pt x="22" y="57"/>
                  </a:cubicBezTo>
                  <a:cubicBezTo>
                    <a:pt x="20" y="47"/>
                    <a:pt x="28" y="37"/>
                    <a:pt x="38" y="35"/>
                  </a:cubicBezTo>
                  <a:cubicBezTo>
                    <a:pt x="49" y="34"/>
                    <a:pt x="59" y="41"/>
                    <a:pt x="60" y="52"/>
                  </a:cubicBezTo>
                  <a:cubicBezTo>
                    <a:pt x="61" y="55"/>
                    <a:pt x="61" y="58"/>
                    <a:pt x="60" y="61"/>
                  </a:cubicBezTo>
                  <a:cubicBezTo>
                    <a:pt x="60" y="61"/>
                    <a:pt x="60" y="61"/>
                    <a:pt x="60" y="61"/>
                  </a:cubicBezTo>
                  <a:cubicBezTo>
                    <a:pt x="60" y="61"/>
                    <a:pt x="60" y="61"/>
                    <a:pt x="60" y="61"/>
                  </a:cubicBezTo>
                  <a:cubicBezTo>
                    <a:pt x="76" y="59"/>
                    <a:pt x="76" y="59"/>
                    <a:pt x="76" y="59"/>
                  </a:cubicBezTo>
                  <a:cubicBezTo>
                    <a:pt x="76" y="8"/>
                    <a:pt x="76" y="26"/>
                    <a:pt x="76" y="0"/>
                  </a:cubicBezTo>
                  <a:cubicBezTo>
                    <a:pt x="69" y="2"/>
                    <a:pt x="62" y="5"/>
                    <a:pt x="55" y="9"/>
                  </a:cubicBezTo>
                  <a:cubicBezTo>
                    <a:pt x="42" y="17"/>
                    <a:pt x="18" y="31"/>
                    <a:pt x="10" y="37"/>
                  </a:cubicBezTo>
                  <a:cubicBezTo>
                    <a:pt x="7" y="40"/>
                    <a:pt x="5" y="41"/>
                    <a:pt x="4" y="43"/>
                  </a:cubicBezTo>
                  <a:cubicBezTo>
                    <a:pt x="0" y="49"/>
                    <a:pt x="2" y="60"/>
                    <a:pt x="6" y="65"/>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8" name="Freeform 1168"/>
            <p:cNvSpPr>
              <a:spLocks/>
            </p:cNvSpPr>
            <p:nvPr/>
          </p:nvSpPr>
          <p:spPr bwMode="auto">
            <a:xfrm>
              <a:off x="3759201" y="2584451"/>
              <a:ext cx="95250" cy="84138"/>
            </a:xfrm>
            <a:custGeom>
              <a:avLst/>
              <a:gdLst>
                <a:gd name="T0" fmla="*/ 0 w 76"/>
                <a:gd name="T1" fmla="*/ 59 h 68"/>
                <a:gd name="T2" fmla="*/ 0 w 76"/>
                <a:gd name="T3" fmla="*/ 0 h 68"/>
                <a:gd name="T4" fmla="*/ 21 w 76"/>
                <a:gd name="T5" fmla="*/ 9 h 68"/>
                <a:gd name="T6" fmla="*/ 66 w 76"/>
                <a:gd name="T7" fmla="*/ 37 h 68"/>
                <a:gd name="T8" fmla="*/ 72 w 76"/>
                <a:gd name="T9" fmla="*/ 43 h 68"/>
                <a:gd name="T10" fmla="*/ 70 w 76"/>
                <a:gd name="T11" fmla="*/ 65 h 68"/>
                <a:gd name="T12" fmla="*/ 64 w 76"/>
                <a:gd name="T13" fmla="*/ 68 h 68"/>
                <a:gd name="T14" fmla="*/ 51 w 76"/>
                <a:gd name="T15" fmla="*/ 66 h 68"/>
                <a:gd name="T16" fmla="*/ 50 w 76"/>
                <a:gd name="T17" fmla="*/ 66 h 68"/>
                <a:gd name="T18" fmla="*/ 54 w 76"/>
                <a:gd name="T19" fmla="*/ 57 h 68"/>
                <a:gd name="T20" fmla="*/ 38 w 76"/>
                <a:gd name="T21" fmla="*/ 35 h 68"/>
                <a:gd name="T22" fmla="*/ 16 w 76"/>
                <a:gd name="T23" fmla="*/ 52 h 68"/>
                <a:gd name="T24" fmla="*/ 16 w 76"/>
                <a:gd name="T25" fmla="*/ 61 h 68"/>
                <a:gd name="T26" fmla="*/ 16 w 76"/>
                <a:gd name="T27" fmla="*/ 61 h 68"/>
                <a:gd name="T28" fmla="*/ 16 w 76"/>
                <a:gd name="T29" fmla="*/ 61 h 68"/>
                <a:gd name="T30" fmla="*/ 0 w 76"/>
                <a:gd name="T31"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68">
                  <a:moveTo>
                    <a:pt x="0" y="59"/>
                  </a:moveTo>
                  <a:cubicBezTo>
                    <a:pt x="0" y="9"/>
                    <a:pt x="0" y="25"/>
                    <a:pt x="0" y="0"/>
                  </a:cubicBezTo>
                  <a:cubicBezTo>
                    <a:pt x="7" y="2"/>
                    <a:pt x="14" y="5"/>
                    <a:pt x="21" y="9"/>
                  </a:cubicBezTo>
                  <a:cubicBezTo>
                    <a:pt x="34" y="17"/>
                    <a:pt x="58" y="31"/>
                    <a:pt x="66" y="37"/>
                  </a:cubicBezTo>
                  <a:cubicBezTo>
                    <a:pt x="69" y="40"/>
                    <a:pt x="71" y="41"/>
                    <a:pt x="72" y="43"/>
                  </a:cubicBezTo>
                  <a:cubicBezTo>
                    <a:pt x="76" y="49"/>
                    <a:pt x="74" y="60"/>
                    <a:pt x="70" y="65"/>
                  </a:cubicBezTo>
                  <a:cubicBezTo>
                    <a:pt x="68" y="67"/>
                    <a:pt x="67" y="67"/>
                    <a:pt x="64" y="68"/>
                  </a:cubicBezTo>
                  <a:cubicBezTo>
                    <a:pt x="62" y="68"/>
                    <a:pt x="54" y="67"/>
                    <a:pt x="51" y="66"/>
                  </a:cubicBezTo>
                  <a:cubicBezTo>
                    <a:pt x="51" y="66"/>
                    <a:pt x="51" y="66"/>
                    <a:pt x="50" y="66"/>
                  </a:cubicBezTo>
                  <a:cubicBezTo>
                    <a:pt x="52" y="64"/>
                    <a:pt x="53" y="61"/>
                    <a:pt x="54" y="57"/>
                  </a:cubicBezTo>
                  <a:cubicBezTo>
                    <a:pt x="56" y="47"/>
                    <a:pt x="48" y="37"/>
                    <a:pt x="38" y="35"/>
                  </a:cubicBezTo>
                  <a:cubicBezTo>
                    <a:pt x="27" y="34"/>
                    <a:pt x="17" y="41"/>
                    <a:pt x="16" y="52"/>
                  </a:cubicBezTo>
                  <a:cubicBezTo>
                    <a:pt x="15" y="55"/>
                    <a:pt x="15" y="58"/>
                    <a:pt x="16" y="61"/>
                  </a:cubicBezTo>
                  <a:cubicBezTo>
                    <a:pt x="16" y="61"/>
                    <a:pt x="16" y="61"/>
                    <a:pt x="16" y="61"/>
                  </a:cubicBezTo>
                  <a:cubicBezTo>
                    <a:pt x="16" y="61"/>
                    <a:pt x="16" y="61"/>
                    <a:pt x="16" y="61"/>
                  </a:cubicBezTo>
                  <a:lnTo>
                    <a:pt x="0" y="59"/>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9" name="Freeform 1169"/>
            <p:cNvSpPr>
              <a:spLocks/>
            </p:cNvSpPr>
            <p:nvPr/>
          </p:nvSpPr>
          <p:spPr bwMode="auto">
            <a:xfrm>
              <a:off x="3889376" y="2630488"/>
              <a:ext cx="41275" cy="41275"/>
            </a:xfrm>
            <a:custGeom>
              <a:avLst/>
              <a:gdLst>
                <a:gd name="T0" fmla="*/ 14 w 33"/>
                <a:gd name="T1" fmla="*/ 1 h 33"/>
                <a:gd name="T2" fmla="*/ 1 w 33"/>
                <a:gd name="T3" fmla="*/ 19 h 33"/>
                <a:gd name="T4" fmla="*/ 18 w 33"/>
                <a:gd name="T5" fmla="*/ 32 h 33"/>
                <a:gd name="T6" fmla="*/ 31 w 33"/>
                <a:gd name="T7" fmla="*/ 14 h 33"/>
                <a:gd name="T8" fmla="*/ 14 w 33"/>
                <a:gd name="T9" fmla="*/ 1 h 33"/>
              </a:gdLst>
              <a:ahLst/>
              <a:cxnLst>
                <a:cxn ang="0">
                  <a:pos x="T0" y="T1"/>
                </a:cxn>
                <a:cxn ang="0">
                  <a:pos x="T2" y="T3"/>
                </a:cxn>
                <a:cxn ang="0">
                  <a:pos x="T4" y="T5"/>
                </a:cxn>
                <a:cxn ang="0">
                  <a:pos x="T6" y="T7"/>
                </a:cxn>
                <a:cxn ang="0">
                  <a:pos x="T8" y="T9"/>
                </a:cxn>
              </a:cxnLst>
              <a:rect l="0" t="0" r="r" b="b"/>
              <a:pathLst>
                <a:path w="33" h="33">
                  <a:moveTo>
                    <a:pt x="14" y="1"/>
                  </a:moveTo>
                  <a:cubicBezTo>
                    <a:pt x="5" y="3"/>
                    <a:pt x="0" y="10"/>
                    <a:pt x="1" y="19"/>
                  </a:cubicBezTo>
                  <a:cubicBezTo>
                    <a:pt x="2" y="27"/>
                    <a:pt x="10" y="33"/>
                    <a:pt x="18" y="32"/>
                  </a:cubicBezTo>
                  <a:cubicBezTo>
                    <a:pt x="27" y="31"/>
                    <a:pt x="33" y="23"/>
                    <a:pt x="31" y="14"/>
                  </a:cubicBezTo>
                  <a:cubicBezTo>
                    <a:pt x="30" y="6"/>
                    <a:pt x="22" y="0"/>
                    <a:pt x="14" y="1"/>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0" name="Freeform 1170"/>
            <p:cNvSpPr>
              <a:spLocks/>
            </p:cNvSpPr>
            <p:nvPr/>
          </p:nvSpPr>
          <p:spPr bwMode="auto">
            <a:xfrm>
              <a:off x="3798888" y="2536826"/>
              <a:ext cx="123825" cy="76200"/>
            </a:xfrm>
            <a:custGeom>
              <a:avLst/>
              <a:gdLst>
                <a:gd name="T0" fmla="*/ 0 w 78"/>
                <a:gd name="T1" fmla="*/ 32 h 48"/>
                <a:gd name="T2" fmla="*/ 15 w 78"/>
                <a:gd name="T3" fmla="*/ 37 h 48"/>
                <a:gd name="T4" fmla="*/ 11 w 78"/>
                <a:gd name="T5" fmla="*/ 4 h 48"/>
                <a:gd name="T6" fmla="*/ 29 w 78"/>
                <a:gd name="T7" fmla="*/ 34 h 48"/>
                <a:gd name="T8" fmla="*/ 33 w 78"/>
                <a:gd name="T9" fmla="*/ 16 h 48"/>
                <a:gd name="T10" fmla="*/ 39 w 78"/>
                <a:gd name="T11" fmla="*/ 33 h 48"/>
                <a:gd name="T12" fmla="*/ 51 w 78"/>
                <a:gd name="T13" fmla="*/ 0 h 48"/>
                <a:gd name="T14" fmla="*/ 52 w 78"/>
                <a:gd name="T15" fmla="*/ 34 h 48"/>
                <a:gd name="T16" fmla="*/ 59 w 78"/>
                <a:gd name="T17" fmla="*/ 27 h 48"/>
                <a:gd name="T18" fmla="*/ 57 w 78"/>
                <a:gd name="T19" fmla="*/ 36 h 48"/>
                <a:gd name="T20" fmla="*/ 78 w 78"/>
                <a:gd name="T21" fmla="*/ 29 h 48"/>
                <a:gd name="T22" fmla="*/ 52 w 78"/>
                <a:gd name="T23" fmla="*/ 47 h 48"/>
                <a:gd name="T24" fmla="*/ 53 w 78"/>
                <a:gd name="T25" fmla="*/ 39 h 48"/>
                <a:gd name="T26" fmla="*/ 47 w 78"/>
                <a:gd name="T27" fmla="*/ 43 h 48"/>
                <a:gd name="T28" fmla="*/ 45 w 78"/>
                <a:gd name="T29" fmla="*/ 34 h 48"/>
                <a:gd name="T30" fmla="*/ 39 w 78"/>
                <a:gd name="T31" fmla="*/ 43 h 48"/>
                <a:gd name="T32" fmla="*/ 34 w 78"/>
                <a:gd name="T33" fmla="*/ 36 h 48"/>
                <a:gd name="T34" fmla="*/ 31 w 78"/>
                <a:gd name="T35" fmla="*/ 45 h 48"/>
                <a:gd name="T36" fmla="*/ 22 w 78"/>
                <a:gd name="T37" fmla="*/ 34 h 48"/>
                <a:gd name="T38" fmla="*/ 23 w 78"/>
                <a:gd name="T39" fmla="*/ 48 h 48"/>
                <a:gd name="T40" fmla="*/ 0 w 78"/>
                <a:gd name="T41"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48">
                  <a:moveTo>
                    <a:pt x="0" y="32"/>
                  </a:moveTo>
                  <a:lnTo>
                    <a:pt x="15" y="37"/>
                  </a:lnTo>
                  <a:lnTo>
                    <a:pt x="11" y="4"/>
                  </a:lnTo>
                  <a:lnTo>
                    <a:pt x="29" y="34"/>
                  </a:lnTo>
                  <a:lnTo>
                    <a:pt x="33" y="16"/>
                  </a:lnTo>
                  <a:lnTo>
                    <a:pt x="39" y="33"/>
                  </a:lnTo>
                  <a:lnTo>
                    <a:pt x="51" y="0"/>
                  </a:lnTo>
                  <a:lnTo>
                    <a:pt x="52" y="34"/>
                  </a:lnTo>
                  <a:lnTo>
                    <a:pt x="59" y="27"/>
                  </a:lnTo>
                  <a:lnTo>
                    <a:pt x="57" y="36"/>
                  </a:lnTo>
                  <a:lnTo>
                    <a:pt x="78" y="29"/>
                  </a:lnTo>
                  <a:lnTo>
                    <a:pt x="52" y="47"/>
                  </a:lnTo>
                  <a:lnTo>
                    <a:pt x="53" y="39"/>
                  </a:lnTo>
                  <a:lnTo>
                    <a:pt x="47" y="43"/>
                  </a:lnTo>
                  <a:lnTo>
                    <a:pt x="45" y="34"/>
                  </a:lnTo>
                  <a:lnTo>
                    <a:pt x="39" y="43"/>
                  </a:lnTo>
                  <a:lnTo>
                    <a:pt x="34" y="36"/>
                  </a:lnTo>
                  <a:lnTo>
                    <a:pt x="31" y="45"/>
                  </a:lnTo>
                  <a:lnTo>
                    <a:pt x="22" y="34"/>
                  </a:lnTo>
                  <a:lnTo>
                    <a:pt x="23" y="48"/>
                  </a:lnTo>
                  <a:lnTo>
                    <a:pt x="0" y="32"/>
                  </a:ln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1" name="Freeform 1171"/>
            <p:cNvSpPr>
              <a:spLocks/>
            </p:cNvSpPr>
            <p:nvPr/>
          </p:nvSpPr>
          <p:spPr bwMode="auto">
            <a:xfrm>
              <a:off x="3783013" y="2630488"/>
              <a:ext cx="39688" cy="41275"/>
            </a:xfrm>
            <a:custGeom>
              <a:avLst/>
              <a:gdLst>
                <a:gd name="T0" fmla="*/ 19 w 33"/>
                <a:gd name="T1" fmla="*/ 1 h 33"/>
                <a:gd name="T2" fmla="*/ 32 w 33"/>
                <a:gd name="T3" fmla="*/ 19 h 33"/>
                <a:gd name="T4" fmla="*/ 15 w 33"/>
                <a:gd name="T5" fmla="*/ 32 h 33"/>
                <a:gd name="T6" fmla="*/ 2 w 33"/>
                <a:gd name="T7" fmla="*/ 14 h 33"/>
                <a:gd name="T8" fmla="*/ 19 w 33"/>
                <a:gd name="T9" fmla="*/ 1 h 33"/>
              </a:gdLst>
              <a:ahLst/>
              <a:cxnLst>
                <a:cxn ang="0">
                  <a:pos x="T0" y="T1"/>
                </a:cxn>
                <a:cxn ang="0">
                  <a:pos x="T2" y="T3"/>
                </a:cxn>
                <a:cxn ang="0">
                  <a:pos x="T4" y="T5"/>
                </a:cxn>
                <a:cxn ang="0">
                  <a:pos x="T6" y="T7"/>
                </a:cxn>
                <a:cxn ang="0">
                  <a:pos x="T8" y="T9"/>
                </a:cxn>
              </a:cxnLst>
              <a:rect l="0" t="0" r="r" b="b"/>
              <a:pathLst>
                <a:path w="33" h="33">
                  <a:moveTo>
                    <a:pt x="19" y="1"/>
                  </a:moveTo>
                  <a:cubicBezTo>
                    <a:pt x="28" y="3"/>
                    <a:pt x="33" y="10"/>
                    <a:pt x="32" y="19"/>
                  </a:cubicBezTo>
                  <a:cubicBezTo>
                    <a:pt x="31" y="27"/>
                    <a:pt x="23" y="33"/>
                    <a:pt x="15" y="32"/>
                  </a:cubicBezTo>
                  <a:cubicBezTo>
                    <a:pt x="6" y="31"/>
                    <a:pt x="0" y="23"/>
                    <a:pt x="2" y="14"/>
                  </a:cubicBezTo>
                  <a:cubicBezTo>
                    <a:pt x="3" y="6"/>
                    <a:pt x="11" y="0"/>
                    <a:pt x="19" y="1"/>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102" name="Group 101"/>
          <p:cNvGrpSpPr>
            <a:grpSpLocks noChangeAspect="1"/>
          </p:cNvGrpSpPr>
          <p:nvPr/>
        </p:nvGrpSpPr>
        <p:grpSpPr>
          <a:xfrm>
            <a:off x="7207384" y="2963874"/>
            <a:ext cx="393949" cy="362156"/>
            <a:chOff x="4273551" y="3722688"/>
            <a:chExt cx="153988" cy="153988"/>
          </a:xfrm>
        </p:grpSpPr>
        <p:sp>
          <p:nvSpPr>
            <p:cNvPr id="103" name="Rectangle 1294"/>
            <p:cNvSpPr>
              <a:spLocks noChangeArrowheads="1"/>
            </p:cNvSpPr>
            <p:nvPr/>
          </p:nvSpPr>
          <p:spPr bwMode="auto">
            <a:xfrm>
              <a:off x="4273551" y="3775076"/>
              <a:ext cx="153988" cy="4603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4" name="Rectangle 1295"/>
            <p:cNvSpPr>
              <a:spLocks noChangeArrowheads="1"/>
            </p:cNvSpPr>
            <p:nvPr/>
          </p:nvSpPr>
          <p:spPr bwMode="auto">
            <a:xfrm>
              <a:off x="4273551" y="3822701"/>
              <a:ext cx="153988" cy="3175"/>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5" name="Freeform 1296"/>
            <p:cNvSpPr>
              <a:spLocks/>
            </p:cNvSpPr>
            <p:nvPr/>
          </p:nvSpPr>
          <p:spPr bwMode="auto">
            <a:xfrm>
              <a:off x="4273551" y="3822701"/>
              <a:ext cx="153988" cy="3175"/>
            </a:xfrm>
            <a:custGeom>
              <a:avLst/>
              <a:gdLst>
                <a:gd name="T0" fmla="*/ 97 w 97"/>
                <a:gd name="T1" fmla="*/ 0 h 2"/>
                <a:gd name="T2" fmla="*/ 0 w 97"/>
                <a:gd name="T3" fmla="*/ 0 h 2"/>
                <a:gd name="T4" fmla="*/ 0 w 97"/>
                <a:gd name="T5" fmla="*/ 2 h 2"/>
                <a:gd name="T6" fmla="*/ 97 w 97"/>
                <a:gd name="T7" fmla="*/ 2 h 2"/>
              </a:gdLst>
              <a:ahLst/>
              <a:cxnLst>
                <a:cxn ang="0">
                  <a:pos x="T0" y="T1"/>
                </a:cxn>
                <a:cxn ang="0">
                  <a:pos x="T2" y="T3"/>
                </a:cxn>
                <a:cxn ang="0">
                  <a:pos x="T4" y="T5"/>
                </a:cxn>
                <a:cxn ang="0">
                  <a:pos x="T6" y="T7"/>
                </a:cxn>
              </a:cxnLst>
              <a:rect l="0" t="0" r="r" b="b"/>
              <a:pathLst>
                <a:path w="97" h="2">
                  <a:moveTo>
                    <a:pt x="97" y="0"/>
                  </a:moveTo>
                  <a:lnTo>
                    <a:pt x="0" y="0"/>
                  </a:lnTo>
                  <a:lnTo>
                    <a:pt x="0" y="2"/>
                  </a:lnTo>
                  <a:lnTo>
                    <a:pt x="9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6" name="Rectangle 1297"/>
            <p:cNvSpPr>
              <a:spLocks noChangeArrowheads="1"/>
            </p:cNvSpPr>
            <p:nvPr/>
          </p:nvSpPr>
          <p:spPr bwMode="auto">
            <a:xfrm>
              <a:off x="4273551" y="3770707"/>
              <a:ext cx="153988" cy="2847"/>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7" name="Freeform 1298"/>
            <p:cNvSpPr>
              <a:spLocks/>
            </p:cNvSpPr>
            <p:nvPr/>
          </p:nvSpPr>
          <p:spPr bwMode="auto">
            <a:xfrm>
              <a:off x="4273551" y="3768726"/>
              <a:ext cx="153988" cy="3175"/>
            </a:xfrm>
            <a:custGeom>
              <a:avLst/>
              <a:gdLst>
                <a:gd name="T0" fmla="*/ 97 w 97"/>
                <a:gd name="T1" fmla="*/ 0 h 2"/>
                <a:gd name="T2" fmla="*/ 0 w 97"/>
                <a:gd name="T3" fmla="*/ 0 h 2"/>
                <a:gd name="T4" fmla="*/ 0 w 97"/>
                <a:gd name="T5" fmla="*/ 2 h 2"/>
                <a:gd name="T6" fmla="*/ 97 w 97"/>
                <a:gd name="T7" fmla="*/ 2 h 2"/>
              </a:gdLst>
              <a:ahLst/>
              <a:cxnLst>
                <a:cxn ang="0">
                  <a:pos x="T0" y="T1"/>
                </a:cxn>
                <a:cxn ang="0">
                  <a:pos x="T2" y="T3"/>
                </a:cxn>
                <a:cxn ang="0">
                  <a:pos x="T4" y="T5"/>
                </a:cxn>
                <a:cxn ang="0">
                  <a:pos x="T6" y="T7"/>
                </a:cxn>
              </a:cxnLst>
              <a:rect l="0" t="0" r="r" b="b"/>
              <a:pathLst>
                <a:path w="97" h="2">
                  <a:moveTo>
                    <a:pt x="97" y="0"/>
                  </a:moveTo>
                  <a:lnTo>
                    <a:pt x="0" y="0"/>
                  </a:lnTo>
                  <a:lnTo>
                    <a:pt x="0" y="2"/>
                  </a:lnTo>
                  <a:lnTo>
                    <a:pt x="9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8" name="Rectangle 1299"/>
            <p:cNvSpPr>
              <a:spLocks noChangeArrowheads="1"/>
            </p:cNvSpPr>
            <p:nvPr/>
          </p:nvSpPr>
          <p:spPr bwMode="auto">
            <a:xfrm>
              <a:off x="4392613" y="3795713"/>
              <a:ext cx="23813"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9" name="Freeform 1300"/>
            <p:cNvSpPr>
              <a:spLocks/>
            </p:cNvSpPr>
            <p:nvPr/>
          </p:nvSpPr>
          <p:spPr bwMode="auto">
            <a:xfrm>
              <a:off x="4392613" y="3795713"/>
              <a:ext cx="23813" cy="3175"/>
            </a:xfrm>
            <a:custGeom>
              <a:avLst/>
              <a:gdLst>
                <a:gd name="T0" fmla="*/ 15 w 15"/>
                <a:gd name="T1" fmla="*/ 0 h 2"/>
                <a:gd name="T2" fmla="*/ 0 w 15"/>
                <a:gd name="T3" fmla="*/ 0 h 2"/>
                <a:gd name="T4" fmla="*/ 0 w 15"/>
                <a:gd name="T5" fmla="*/ 2 h 2"/>
                <a:gd name="T6" fmla="*/ 15 w 15"/>
                <a:gd name="T7" fmla="*/ 2 h 2"/>
              </a:gdLst>
              <a:ahLst/>
              <a:cxnLst>
                <a:cxn ang="0">
                  <a:pos x="T0" y="T1"/>
                </a:cxn>
                <a:cxn ang="0">
                  <a:pos x="T2" y="T3"/>
                </a:cxn>
                <a:cxn ang="0">
                  <a:pos x="T4" y="T5"/>
                </a:cxn>
                <a:cxn ang="0">
                  <a:pos x="T6" y="T7"/>
                </a:cxn>
              </a:cxnLst>
              <a:rect l="0" t="0" r="r" b="b"/>
              <a:pathLst>
                <a:path w="15" h="2">
                  <a:moveTo>
                    <a:pt x="15" y="0"/>
                  </a:moveTo>
                  <a:lnTo>
                    <a:pt x="0" y="0"/>
                  </a:lnTo>
                  <a:lnTo>
                    <a:pt x="0" y="2"/>
                  </a:lnTo>
                  <a:lnTo>
                    <a:pt x="15"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0" name="Rectangle 1301"/>
            <p:cNvSpPr>
              <a:spLocks noChangeArrowheads="1"/>
            </p:cNvSpPr>
            <p:nvPr/>
          </p:nvSpPr>
          <p:spPr bwMode="auto">
            <a:xfrm>
              <a:off x="4335463" y="3795713"/>
              <a:ext cx="285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1" name="Rectangle 1302"/>
            <p:cNvSpPr>
              <a:spLocks noChangeArrowheads="1"/>
            </p:cNvSpPr>
            <p:nvPr/>
          </p:nvSpPr>
          <p:spPr bwMode="auto">
            <a:xfrm>
              <a:off x="4284663" y="3795713"/>
              <a:ext cx="23813"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2" name="Freeform 1303"/>
            <p:cNvSpPr>
              <a:spLocks/>
            </p:cNvSpPr>
            <p:nvPr/>
          </p:nvSpPr>
          <p:spPr bwMode="auto">
            <a:xfrm>
              <a:off x="4284663" y="3795713"/>
              <a:ext cx="23813" cy="3175"/>
            </a:xfrm>
            <a:custGeom>
              <a:avLst/>
              <a:gdLst>
                <a:gd name="T0" fmla="*/ 15 w 15"/>
                <a:gd name="T1" fmla="*/ 0 h 2"/>
                <a:gd name="T2" fmla="*/ 0 w 15"/>
                <a:gd name="T3" fmla="*/ 0 h 2"/>
                <a:gd name="T4" fmla="*/ 0 w 15"/>
                <a:gd name="T5" fmla="*/ 2 h 2"/>
                <a:gd name="T6" fmla="*/ 15 w 15"/>
                <a:gd name="T7" fmla="*/ 2 h 2"/>
              </a:gdLst>
              <a:ahLst/>
              <a:cxnLst>
                <a:cxn ang="0">
                  <a:pos x="T0" y="T1"/>
                </a:cxn>
                <a:cxn ang="0">
                  <a:pos x="T2" y="T3"/>
                </a:cxn>
                <a:cxn ang="0">
                  <a:pos x="T4" y="T5"/>
                </a:cxn>
                <a:cxn ang="0">
                  <a:pos x="T6" y="T7"/>
                </a:cxn>
              </a:cxnLst>
              <a:rect l="0" t="0" r="r" b="b"/>
              <a:pathLst>
                <a:path w="15" h="2">
                  <a:moveTo>
                    <a:pt x="15" y="0"/>
                  </a:moveTo>
                  <a:lnTo>
                    <a:pt x="0" y="0"/>
                  </a:lnTo>
                  <a:lnTo>
                    <a:pt x="0" y="2"/>
                  </a:lnTo>
                  <a:lnTo>
                    <a:pt x="15"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3" name="Rectangle 1304"/>
            <p:cNvSpPr>
              <a:spLocks noChangeArrowheads="1"/>
            </p:cNvSpPr>
            <p:nvPr/>
          </p:nvSpPr>
          <p:spPr bwMode="auto">
            <a:xfrm>
              <a:off x="4375151" y="3722688"/>
              <a:ext cx="3175"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4" name="Freeform 1305"/>
            <p:cNvSpPr>
              <a:spLocks/>
            </p:cNvSpPr>
            <p:nvPr/>
          </p:nvSpPr>
          <p:spPr bwMode="auto">
            <a:xfrm>
              <a:off x="4375151" y="3722688"/>
              <a:ext cx="3175" cy="153988"/>
            </a:xfrm>
            <a:custGeom>
              <a:avLst/>
              <a:gdLst>
                <a:gd name="T0" fmla="*/ 0 w 2"/>
                <a:gd name="T1" fmla="*/ 0 h 97"/>
                <a:gd name="T2" fmla="*/ 0 w 2"/>
                <a:gd name="T3" fmla="*/ 97 h 97"/>
                <a:gd name="T4" fmla="*/ 2 w 2"/>
                <a:gd name="T5" fmla="*/ 97 h 97"/>
                <a:gd name="T6" fmla="*/ 2 w 2"/>
                <a:gd name="T7" fmla="*/ 0 h 97"/>
              </a:gdLst>
              <a:ahLst/>
              <a:cxnLst>
                <a:cxn ang="0">
                  <a:pos x="T0" y="T1"/>
                </a:cxn>
                <a:cxn ang="0">
                  <a:pos x="T2" y="T3"/>
                </a:cxn>
                <a:cxn ang="0">
                  <a:pos x="T4" y="T5"/>
                </a:cxn>
                <a:cxn ang="0">
                  <a:pos x="T6" y="T7"/>
                </a:cxn>
              </a:cxnLst>
              <a:rect l="0" t="0" r="r" b="b"/>
              <a:pathLst>
                <a:path w="2" h="97">
                  <a:moveTo>
                    <a:pt x="0" y="0"/>
                  </a:moveTo>
                  <a:lnTo>
                    <a:pt x="0" y="97"/>
                  </a:lnTo>
                  <a:lnTo>
                    <a:pt x="2" y="97"/>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5" name="Rectangle 1306"/>
            <p:cNvSpPr>
              <a:spLocks noChangeArrowheads="1"/>
            </p:cNvSpPr>
            <p:nvPr/>
          </p:nvSpPr>
          <p:spPr bwMode="auto">
            <a:xfrm>
              <a:off x="4329113" y="3722688"/>
              <a:ext cx="44450"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6" name="Rectangle 1307"/>
            <p:cNvSpPr>
              <a:spLocks noChangeArrowheads="1"/>
            </p:cNvSpPr>
            <p:nvPr/>
          </p:nvSpPr>
          <p:spPr bwMode="auto">
            <a:xfrm flipH="1">
              <a:off x="4324351" y="3722688"/>
              <a:ext cx="2346"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7" name="Freeform 1308"/>
            <p:cNvSpPr>
              <a:spLocks/>
            </p:cNvSpPr>
            <p:nvPr/>
          </p:nvSpPr>
          <p:spPr bwMode="auto">
            <a:xfrm>
              <a:off x="4322763" y="3722688"/>
              <a:ext cx="1588" cy="153988"/>
            </a:xfrm>
            <a:custGeom>
              <a:avLst/>
              <a:gdLst>
                <a:gd name="T0" fmla="*/ 0 w 1"/>
                <a:gd name="T1" fmla="*/ 0 h 97"/>
                <a:gd name="T2" fmla="*/ 0 w 1"/>
                <a:gd name="T3" fmla="*/ 97 h 97"/>
                <a:gd name="T4" fmla="*/ 1 w 1"/>
                <a:gd name="T5" fmla="*/ 97 h 97"/>
                <a:gd name="T6" fmla="*/ 1 w 1"/>
                <a:gd name="T7" fmla="*/ 0 h 97"/>
              </a:gdLst>
              <a:ahLst/>
              <a:cxnLst>
                <a:cxn ang="0">
                  <a:pos x="T0" y="T1"/>
                </a:cxn>
                <a:cxn ang="0">
                  <a:pos x="T2" y="T3"/>
                </a:cxn>
                <a:cxn ang="0">
                  <a:pos x="T4" y="T5"/>
                </a:cxn>
                <a:cxn ang="0">
                  <a:pos x="T6" y="T7"/>
                </a:cxn>
              </a:cxnLst>
              <a:rect l="0" t="0" r="r" b="b"/>
              <a:pathLst>
                <a:path w="1" h="97">
                  <a:moveTo>
                    <a:pt x="0" y="0"/>
                  </a:moveTo>
                  <a:lnTo>
                    <a:pt x="0" y="97"/>
                  </a:lnTo>
                  <a:lnTo>
                    <a:pt x="1" y="97"/>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8" name="Rectangle 1309"/>
            <p:cNvSpPr>
              <a:spLocks noChangeArrowheads="1"/>
            </p:cNvSpPr>
            <p:nvPr/>
          </p:nvSpPr>
          <p:spPr bwMode="auto">
            <a:xfrm>
              <a:off x="4349751" y="3732213"/>
              <a:ext cx="31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9" name="Freeform 1310"/>
            <p:cNvSpPr>
              <a:spLocks/>
            </p:cNvSpPr>
            <p:nvPr/>
          </p:nvSpPr>
          <p:spPr bwMode="auto">
            <a:xfrm>
              <a:off x="4349751" y="3732213"/>
              <a:ext cx="3175" cy="25400"/>
            </a:xfrm>
            <a:custGeom>
              <a:avLst/>
              <a:gdLst>
                <a:gd name="T0" fmla="*/ 0 w 2"/>
                <a:gd name="T1" fmla="*/ 0 h 16"/>
                <a:gd name="T2" fmla="*/ 0 w 2"/>
                <a:gd name="T3" fmla="*/ 16 h 16"/>
                <a:gd name="T4" fmla="*/ 2 w 2"/>
                <a:gd name="T5" fmla="*/ 16 h 16"/>
                <a:gd name="T6" fmla="*/ 2 w 2"/>
                <a:gd name="T7" fmla="*/ 0 h 16"/>
              </a:gdLst>
              <a:ahLst/>
              <a:cxnLst>
                <a:cxn ang="0">
                  <a:pos x="T0" y="T1"/>
                </a:cxn>
                <a:cxn ang="0">
                  <a:pos x="T2" y="T3"/>
                </a:cxn>
                <a:cxn ang="0">
                  <a:pos x="T4" y="T5"/>
                </a:cxn>
                <a:cxn ang="0">
                  <a:pos x="T6" y="T7"/>
                </a:cxn>
              </a:cxnLst>
              <a:rect l="0" t="0" r="r" b="b"/>
              <a:pathLst>
                <a:path w="2" h="16">
                  <a:moveTo>
                    <a:pt x="0" y="0"/>
                  </a:moveTo>
                  <a:lnTo>
                    <a:pt x="0" y="16"/>
                  </a:lnTo>
                  <a:lnTo>
                    <a:pt x="2" y="1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0" name="Rectangle 1311"/>
            <p:cNvSpPr>
              <a:spLocks noChangeArrowheads="1"/>
            </p:cNvSpPr>
            <p:nvPr/>
          </p:nvSpPr>
          <p:spPr bwMode="auto">
            <a:xfrm>
              <a:off x="4349751" y="3784601"/>
              <a:ext cx="31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1" name="Rectangle 1312"/>
            <p:cNvSpPr>
              <a:spLocks noChangeArrowheads="1"/>
            </p:cNvSpPr>
            <p:nvPr/>
          </p:nvSpPr>
          <p:spPr bwMode="auto">
            <a:xfrm>
              <a:off x="4349751" y="3840163"/>
              <a:ext cx="31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2" name="Freeform 1313"/>
            <p:cNvSpPr>
              <a:spLocks/>
            </p:cNvSpPr>
            <p:nvPr/>
          </p:nvSpPr>
          <p:spPr bwMode="auto">
            <a:xfrm>
              <a:off x="4349751" y="3840163"/>
              <a:ext cx="3175" cy="25400"/>
            </a:xfrm>
            <a:custGeom>
              <a:avLst/>
              <a:gdLst>
                <a:gd name="T0" fmla="*/ 0 w 2"/>
                <a:gd name="T1" fmla="*/ 0 h 16"/>
                <a:gd name="T2" fmla="*/ 0 w 2"/>
                <a:gd name="T3" fmla="*/ 16 h 16"/>
                <a:gd name="T4" fmla="*/ 2 w 2"/>
                <a:gd name="T5" fmla="*/ 16 h 16"/>
                <a:gd name="T6" fmla="*/ 2 w 2"/>
                <a:gd name="T7" fmla="*/ 0 h 16"/>
              </a:gdLst>
              <a:ahLst/>
              <a:cxnLst>
                <a:cxn ang="0">
                  <a:pos x="T0" y="T1"/>
                </a:cxn>
                <a:cxn ang="0">
                  <a:pos x="T2" y="T3"/>
                </a:cxn>
                <a:cxn ang="0">
                  <a:pos x="T4" y="T5"/>
                </a:cxn>
                <a:cxn ang="0">
                  <a:pos x="T6" y="T7"/>
                </a:cxn>
              </a:cxnLst>
              <a:rect l="0" t="0" r="r" b="b"/>
              <a:pathLst>
                <a:path w="2" h="16">
                  <a:moveTo>
                    <a:pt x="0" y="0"/>
                  </a:moveTo>
                  <a:lnTo>
                    <a:pt x="0" y="16"/>
                  </a:lnTo>
                  <a:lnTo>
                    <a:pt x="2" y="1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3" name="Rectangle 1314"/>
            <p:cNvSpPr>
              <a:spLocks noChangeArrowheads="1"/>
            </p:cNvSpPr>
            <p:nvPr/>
          </p:nvSpPr>
          <p:spPr bwMode="auto">
            <a:xfrm>
              <a:off x="4392613" y="3795713"/>
              <a:ext cx="25400"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4" name="Freeform 1315"/>
            <p:cNvSpPr>
              <a:spLocks/>
            </p:cNvSpPr>
            <p:nvPr/>
          </p:nvSpPr>
          <p:spPr bwMode="auto">
            <a:xfrm>
              <a:off x="4392613" y="3795713"/>
              <a:ext cx="25400" cy="3175"/>
            </a:xfrm>
            <a:custGeom>
              <a:avLst/>
              <a:gdLst>
                <a:gd name="T0" fmla="*/ 16 w 16"/>
                <a:gd name="T1" fmla="*/ 0 h 2"/>
                <a:gd name="T2" fmla="*/ 0 w 16"/>
                <a:gd name="T3" fmla="*/ 0 h 2"/>
                <a:gd name="T4" fmla="*/ 0 w 16"/>
                <a:gd name="T5" fmla="*/ 2 h 2"/>
                <a:gd name="T6" fmla="*/ 16 w 16"/>
                <a:gd name="T7" fmla="*/ 2 h 2"/>
              </a:gdLst>
              <a:ahLst/>
              <a:cxnLst>
                <a:cxn ang="0">
                  <a:pos x="T0" y="T1"/>
                </a:cxn>
                <a:cxn ang="0">
                  <a:pos x="T2" y="T3"/>
                </a:cxn>
                <a:cxn ang="0">
                  <a:pos x="T4" y="T5"/>
                </a:cxn>
                <a:cxn ang="0">
                  <a:pos x="T6" y="T7"/>
                </a:cxn>
              </a:cxnLst>
              <a:rect l="0" t="0" r="r" b="b"/>
              <a:pathLst>
                <a:path w="16" h="2">
                  <a:moveTo>
                    <a:pt x="16" y="0"/>
                  </a:moveTo>
                  <a:lnTo>
                    <a:pt x="0" y="0"/>
                  </a:lnTo>
                  <a:lnTo>
                    <a:pt x="0" y="2"/>
                  </a:lnTo>
                  <a:lnTo>
                    <a:pt x="1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5" name="Rectangle 1316"/>
            <p:cNvSpPr>
              <a:spLocks noChangeArrowheads="1"/>
            </p:cNvSpPr>
            <p:nvPr/>
          </p:nvSpPr>
          <p:spPr bwMode="auto">
            <a:xfrm>
              <a:off x="4337051" y="3795713"/>
              <a:ext cx="285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6" name="Rectangle 1317"/>
            <p:cNvSpPr>
              <a:spLocks noChangeArrowheads="1"/>
            </p:cNvSpPr>
            <p:nvPr/>
          </p:nvSpPr>
          <p:spPr bwMode="auto">
            <a:xfrm>
              <a:off x="4284663" y="3795713"/>
              <a:ext cx="25400"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7" name="Freeform 1318"/>
            <p:cNvSpPr>
              <a:spLocks/>
            </p:cNvSpPr>
            <p:nvPr/>
          </p:nvSpPr>
          <p:spPr bwMode="auto">
            <a:xfrm>
              <a:off x="4284663" y="3795713"/>
              <a:ext cx="25400" cy="3175"/>
            </a:xfrm>
            <a:custGeom>
              <a:avLst/>
              <a:gdLst>
                <a:gd name="T0" fmla="*/ 16 w 16"/>
                <a:gd name="T1" fmla="*/ 0 h 2"/>
                <a:gd name="T2" fmla="*/ 0 w 16"/>
                <a:gd name="T3" fmla="*/ 0 h 2"/>
                <a:gd name="T4" fmla="*/ 0 w 16"/>
                <a:gd name="T5" fmla="*/ 2 h 2"/>
                <a:gd name="T6" fmla="*/ 16 w 16"/>
                <a:gd name="T7" fmla="*/ 2 h 2"/>
              </a:gdLst>
              <a:ahLst/>
              <a:cxnLst>
                <a:cxn ang="0">
                  <a:pos x="T0" y="T1"/>
                </a:cxn>
                <a:cxn ang="0">
                  <a:pos x="T2" y="T3"/>
                </a:cxn>
                <a:cxn ang="0">
                  <a:pos x="T4" y="T5"/>
                </a:cxn>
                <a:cxn ang="0">
                  <a:pos x="T6" y="T7"/>
                </a:cxn>
              </a:cxnLst>
              <a:rect l="0" t="0" r="r" b="b"/>
              <a:pathLst>
                <a:path w="16" h="2">
                  <a:moveTo>
                    <a:pt x="16" y="0"/>
                  </a:moveTo>
                  <a:lnTo>
                    <a:pt x="0" y="0"/>
                  </a:lnTo>
                  <a:lnTo>
                    <a:pt x="0" y="2"/>
                  </a:lnTo>
                  <a:lnTo>
                    <a:pt x="1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148" name="Group 147"/>
          <p:cNvGrpSpPr/>
          <p:nvPr/>
        </p:nvGrpSpPr>
        <p:grpSpPr>
          <a:xfrm rot="2625681">
            <a:off x="3305826" y="2741492"/>
            <a:ext cx="512149" cy="728416"/>
            <a:chOff x="79375" y="1974850"/>
            <a:chExt cx="3165478" cy="4745038"/>
          </a:xfrm>
        </p:grpSpPr>
        <p:sp>
          <p:nvSpPr>
            <p:cNvPr id="149" name="Freeform 23"/>
            <p:cNvSpPr>
              <a:spLocks noEditPoints="1"/>
            </p:cNvSpPr>
            <p:nvPr/>
          </p:nvSpPr>
          <p:spPr bwMode="auto">
            <a:xfrm>
              <a:off x="968376" y="1974850"/>
              <a:ext cx="2276477" cy="3301999"/>
            </a:xfrm>
            <a:custGeom>
              <a:avLst/>
              <a:gdLst>
                <a:gd name="T0" fmla="*/ 182 w 202"/>
                <a:gd name="T1" fmla="*/ 115 h 293"/>
                <a:gd name="T2" fmla="*/ 180 w 202"/>
                <a:gd name="T3" fmla="*/ 87 h 293"/>
                <a:gd name="T4" fmla="*/ 153 w 202"/>
                <a:gd name="T5" fmla="*/ 56 h 293"/>
                <a:gd name="T6" fmla="*/ 96 w 202"/>
                <a:gd name="T7" fmla="*/ 14 h 293"/>
                <a:gd name="T8" fmla="*/ 97 w 202"/>
                <a:gd name="T9" fmla="*/ 7 h 293"/>
                <a:gd name="T10" fmla="*/ 146 w 202"/>
                <a:gd name="T11" fmla="*/ 14 h 293"/>
                <a:gd name="T12" fmla="*/ 42 w 202"/>
                <a:gd name="T13" fmla="*/ 42 h 293"/>
                <a:gd name="T14" fmla="*/ 30 w 202"/>
                <a:gd name="T15" fmla="*/ 85 h 293"/>
                <a:gd name="T16" fmla="*/ 30 w 202"/>
                <a:gd name="T17" fmla="*/ 104 h 293"/>
                <a:gd name="T18" fmla="*/ 24 w 202"/>
                <a:gd name="T19" fmla="*/ 136 h 293"/>
                <a:gd name="T20" fmla="*/ 3 w 202"/>
                <a:gd name="T21" fmla="*/ 242 h 293"/>
                <a:gd name="T22" fmla="*/ 123 w 202"/>
                <a:gd name="T23" fmla="*/ 290 h 293"/>
                <a:gd name="T24" fmla="*/ 171 w 202"/>
                <a:gd name="T25" fmla="*/ 168 h 293"/>
                <a:gd name="T26" fmla="*/ 173 w 202"/>
                <a:gd name="T27" fmla="*/ 162 h 293"/>
                <a:gd name="T28" fmla="*/ 198 w 202"/>
                <a:gd name="T29" fmla="*/ 136 h 293"/>
                <a:gd name="T30" fmla="*/ 83 w 202"/>
                <a:gd name="T31" fmla="*/ 7 h 293"/>
                <a:gd name="T32" fmla="*/ 49 w 202"/>
                <a:gd name="T33" fmla="*/ 33 h 293"/>
                <a:gd name="T34" fmla="*/ 46 w 202"/>
                <a:gd name="T35" fmla="*/ 115 h 293"/>
                <a:gd name="T36" fmla="*/ 63 w 202"/>
                <a:gd name="T37" fmla="*/ 75 h 293"/>
                <a:gd name="T38" fmla="*/ 169 w 202"/>
                <a:gd name="T39" fmla="*/ 111 h 293"/>
                <a:gd name="T40" fmla="*/ 143 w 202"/>
                <a:gd name="T41" fmla="*/ 146 h 293"/>
                <a:gd name="T42" fmla="*/ 46 w 202"/>
                <a:gd name="T43" fmla="*/ 115 h 293"/>
                <a:gd name="T44" fmla="*/ 39 w 202"/>
                <a:gd name="T45" fmla="*/ 97 h 293"/>
                <a:gd name="T46" fmla="*/ 40 w 202"/>
                <a:gd name="T47" fmla="*/ 137 h 293"/>
                <a:gd name="T48" fmla="*/ 25 w 202"/>
                <a:gd name="T49" fmla="*/ 161 h 293"/>
                <a:gd name="T50" fmla="*/ 15 w 202"/>
                <a:gd name="T51" fmla="*/ 234 h 293"/>
                <a:gd name="T52" fmla="*/ 23 w 202"/>
                <a:gd name="T53" fmla="*/ 170 h 293"/>
                <a:gd name="T54" fmla="*/ 24 w 202"/>
                <a:gd name="T55" fmla="*/ 221 h 293"/>
                <a:gd name="T56" fmla="*/ 15 w 202"/>
                <a:gd name="T57" fmla="*/ 234 h 293"/>
                <a:gd name="T58" fmla="*/ 136 w 202"/>
                <a:gd name="T59" fmla="*/ 270 h 293"/>
                <a:gd name="T60" fmla="*/ 23 w 202"/>
                <a:gd name="T61" fmla="*/ 257 h 293"/>
                <a:gd name="T62" fmla="*/ 20 w 202"/>
                <a:gd name="T63" fmla="*/ 239 h 293"/>
                <a:gd name="T64" fmla="*/ 30 w 202"/>
                <a:gd name="T65" fmla="*/ 239 h 293"/>
                <a:gd name="T66" fmla="*/ 135 w 202"/>
                <a:gd name="T67" fmla="*/ 258 h 293"/>
                <a:gd name="T68" fmla="*/ 148 w 202"/>
                <a:gd name="T69" fmla="*/ 258 h 293"/>
                <a:gd name="T70" fmla="*/ 142 w 202"/>
                <a:gd name="T71" fmla="*/ 258 h 293"/>
                <a:gd name="T72" fmla="*/ 150 w 202"/>
                <a:gd name="T73" fmla="*/ 195 h 293"/>
                <a:gd name="T74" fmla="*/ 148 w 202"/>
                <a:gd name="T75" fmla="*/ 258 h 293"/>
                <a:gd name="T76" fmla="*/ 162 w 202"/>
                <a:gd name="T77" fmla="*/ 188 h 293"/>
                <a:gd name="T78" fmla="*/ 157 w 202"/>
                <a:gd name="T79" fmla="*/ 160 h 293"/>
                <a:gd name="T80" fmla="*/ 172 w 202"/>
                <a:gd name="T81" fmla="*/ 124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 h="293">
                  <a:moveTo>
                    <a:pt x="186" y="116"/>
                  </a:moveTo>
                  <a:cubicBezTo>
                    <a:pt x="185" y="116"/>
                    <a:pt x="183" y="115"/>
                    <a:pt x="182" y="115"/>
                  </a:cubicBezTo>
                  <a:cubicBezTo>
                    <a:pt x="186" y="96"/>
                    <a:pt x="186" y="96"/>
                    <a:pt x="186" y="96"/>
                  </a:cubicBezTo>
                  <a:cubicBezTo>
                    <a:pt x="180" y="87"/>
                    <a:pt x="180" y="87"/>
                    <a:pt x="180" y="87"/>
                  </a:cubicBezTo>
                  <a:cubicBezTo>
                    <a:pt x="180" y="87"/>
                    <a:pt x="172" y="77"/>
                    <a:pt x="169" y="72"/>
                  </a:cubicBezTo>
                  <a:cubicBezTo>
                    <a:pt x="167" y="67"/>
                    <a:pt x="159" y="65"/>
                    <a:pt x="153" y="56"/>
                  </a:cubicBezTo>
                  <a:cubicBezTo>
                    <a:pt x="147" y="48"/>
                    <a:pt x="144" y="38"/>
                    <a:pt x="145" y="24"/>
                  </a:cubicBezTo>
                  <a:cubicBezTo>
                    <a:pt x="96" y="14"/>
                    <a:pt x="96" y="14"/>
                    <a:pt x="96" y="14"/>
                  </a:cubicBezTo>
                  <a:cubicBezTo>
                    <a:pt x="91" y="13"/>
                    <a:pt x="88" y="11"/>
                    <a:pt x="89" y="9"/>
                  </a:cubicBezTo>
                  <a:cubicBezTo>
                    <a:pt x="89" y="7"/>
                    <a:pt x="93" y="6"/>
                    <a:pt x="97" y="7"/>
                  </a:cubicBezTo>
                  <a:cubicBezTo>
                    <a:pt x="146" y="16"/>
                    <a:pt x="146" y="16"/>
                    <a:pt x="146" y="16"/>
                  </a:cubicBezTo>
                  <a:cubicBezTo>
                    <a:pt x="146" y="16"/>
                    <a:pt x="146" y="15"/>
                    <a:pt x="146" y="14"/>
                  </a:cubicBezTo>
                  <a:cubicBezTo>
                    <a:pt x="99" y="5"/>
                    <a:pt x="99" y="5"/>
                    <a:pt x="99" y="5"/>
                  </a:cubicBezTo>
                  <a:cubicBezTo>
                    <a:pt x="73" y="0"/>
                    <a:pt x="48" y="17"/>
                    <a:pt x="42" y="42"/>
                  </a:cubicBezTo>
                  <a:cubicBezTo>
                    <a:pt x="34" y="85"/>
                    <a:pt x="34" y="85"/>
                    <a:pt x="34" y="85"/>
                  </a:cubicBezTo>
                  <a:cubicBezTo>
                    <a:pt x="33" y="85"/>
                    <a:pt x="31" y="85"/>
                    <a:pt x="30" y="85"/>
                  </a:cubicBezTo>
                  <a:cubicBezTo>
                    <a:pt x="15" y="86"/>
                    <a:pt x="8" y="95"/>
                    <a:pt x="11" y="99"/>
                  </a:cubicBezTo>
                  <a:cubicBezTo>
                    <a:pt x="14" y="103"/>
                    <a:pt x="22" y="104"/>
                    <a:pt x="30" y="104"/>
                  </a:cubicBezTo>
                  <a:cubicBezTo>
                    <a:pt x="25" y="133"/>
                    <a:pt x="25" y="133"/>
                    <a:pt x="25" y="133"/>
                  </a:cubicBezTo>
                  <a:cubicBezTo>
                    <a:pt x="24" y="134"/>
                    <a:pt x="24" y="135"/>
                    <a:pt x="24" y="136"/>
                  </a:cubicBezTo>
                  <a:cubicBezTo>
                    <a:pt x="24" y="137"/>
                    <a:pt x="24" y="138"/>
                    <a:pt x="23" y="139"/>
                  </a:cubicBezTo>
                  <a:cubicBezTo>
                    <a:pt x="3" y="242"/>
                    <a:pt x="3" y="242"/>
                    <a:pt x="3" y="242"/>
                  </a:cubicBezTo>
                  <a:cubicBezTo>
                    <a:pt x="0" y="255"/>
                    <a:pt x="9" y="268"/>
                    <a:pt x="22" y="270"/>
                  </a:cubicBezTo>
                  <a:cubicBezTo>
                    <a:pt x="123" y="290"/>
                    <a:pt x="123" y="290"/>
                    <a:pt x="123" y="290"/>
                  </a:cubicBezTo>
                  <a:cubicBezTo>
                    <a:pt x="136" y="293"/>
                    <a:pt x="148" y="284"/>
                    <a:pt x="151" y="271"/>
                  </a:cubicBezTo>
                  <a:cubicBezTo>
                    <a:pt x="171" y="168"/>
                    <a:pt x="171" y="168"/>
                    <a:pt x="171" y="168"/>
                  </a:cubicBezTo>
                  <a:cubicBezTo>
                    <a:pt x="172" y="167"/>
                    <a:pt x="172" y="166"/>
                    <a:pt x="172" y="165"/>
                  </a:cubicBezTo>
                  <a:cubicBezTo>
                    <a:pt x="172" y="164"/>
                    <a:pt x="172" y="163"/>
                    <a:pt x="173" y="162"/>
                  </a:cubicBezTo>
                  <a:cubicBezTo>
                    <a:pt x="178" y="133"/>
                    <a:pt x="178" y="133"/>
                    <a:pt x="178" y="133"/>
                  </a:cubicBezTo>
                  <a:cubicBezTo>
                    <a:pt x="187" y="136"/>
                    <a:pt x="193" y="139"/>
                    <a:pt x="198" y="136"/>
                  </a:cubicBezTo>
                  <a:cubicBezTo>
                    <a:pt x="202" y="134"/>
                    <a:pt x="199" y="122"/>
                    <a:pt x="186" y="116"/>
                  </a:cubicBezTo>
                  <a:close/>
                  <a:moveTo>
                    <a:pt x="83" y="7"/>
                  </a:moveTo>
                  <a:cubicBezTo>
                    <a:pt x="86" y="14"/>
                    <a:pt x="83" y="23"/>
                    <a:pt x="75" y="30"/>
                  </a:cubicBezTo>
                  <a:cubicBezTo>
                    <a:pt x="67" y="38"/>
                    <a:pt x="55" y="39"/>
                    <a:pt x="49" y="33"/>
                  </a:cubicBezTo>
                  <a:cubicBezTo>
                    <a:pt x="55" y="19"/>
                    <a:pt x="68" y="9"/>
                    <a:pt x="83" y="7"/>
                  </a:cubicBezTo>
                  <a:close/>
                  <a:moveTo>
                    <a:pt x="46" y="115"/>
                  </a:moveTo>
                  <a:cubicBezTo>
                    <a:pt x="47" y="106"/>
                    <a:pt x="47" y="96"/>
                    <a:pt x="48" y="87"/>
                  </a:cubicBezTo>
                  <a:cubicBezTo>
                    <a:pt x="48" y="80"/>
                    <a:pt x="55" y="74"/>
                    <a:pt x="63" y="75"/>
                  </a:cubicBezTo>
                  <a:cubicBezTo>
                    <a:pt x="96" y="78"/>
                    <a:pt x="128" y="84"/>
                    <a:pt x="159" y="94"/>
                  </a:cubicBezTo>
                  <a:cubicBezTo>
                    <a:pt x="167" y="97"/>
                    <a:pt x="171" y="104"/>
                    <a:pt x="169" y="111"/>
                  </a:cubicBezTo>
                  <a:cubicBezTo>
                    <a:pt x="166" y="120"/>
                    <a:pt x="163" y="129"/>
                    <a:pt x="160" y="137"/>
                  </a:cubicBezTo>
                  <a:cubicBezTo>
                    <a:pt x="157" y="144"/>
                    <a:pt x="150" y="148"/>
                    <a:pt x="143" y="146"/>
                  </a:cubicBezTo>
                  <a:cubicBezTo>
                    <a:pt x="115" y="137"/>
                    <a:pt x="87" y="131"/>
                    <a:pt x="59" y="129"/>
                  </a:cubicBezTo>
                  <a:cubicBezTo>
                    <a:pt x="51" y="128"/>
                    <a:pt x="46" y="122"/>
                    <a:pt x="46" y="115"/>
                  </a:cubicBezTo>
                  <a:close/>
                  <a:moveTo>
                    <a:pt x="37" y="97"/>
                  </a:moveTo>
                  <a:cubicBezTo>
                    <a:pt x="38" y="93"/>
                    <a:pt x="39" y="93"/>
                    <a:pt x="39" y="97"/>
                  </a:cubicBezTo>
                  <a:cubicBezTo>
                    <a:pt x="41" y="121"/>
                    <a:pt x="41" y="121"/>
                    <a:pt x="41" y="121"/>
                  </a:cubicBezTo>
                  <a:cubicBezTo>
                    <a:pt x="41" y="126"/>
                    <a:pt x="41" y="133"/>
                    <a:pt x="40" y="137"/>
                  </a:cubicBezTo>
                  <a:cubicBezTo>
                    <a:pt x="35" y="163"/>
                    <a:pt x="35" y="163"/>
                    <a:pt x="35" y="163"/>
                  </a:cubicBezTo>
                  <a:cubicBezTo>
                    <a:pt x="25" y="161"/>
                    <a:pt x="25" y="161"/>
                    <a:pt x="25" y="161"/>
                  </a:cubicBezTo>
                  <a:lnTo>
                    <a:pt x="37" y="97"/>
                  </a:lnTo>
                  <a:close/>
                  <a:moveTo>
                    <a:pt x="15" y="234"/>
                  </a:moveTo>
                  <a:cubicBezTo>
                    <a:pt x="12" y="237"/>
                    <a:pt x="10" y="235"/>
                    <a:pt x="11" y="231"/>
                  </a:cubicBezTo>
                  <a:cubicBezTo>
                    <a:pt x="23" y="170"/>
                    <a:pt x="23" y="170"/>
                    <a:pt x="23" y="170"/>
                  </a:cubicBezTo>
                  <a:cubicBezTo>
                    <a:pt x="33" y="172"/>
                    <a:pt x="33" y="172"/>
                    <a:pt x="33" y="172"/>
                  </a:cubicBezTo>
                  <a:cubicBezTo>
                    <a:pt x="24" y="221"/>
                    <a:pt x="24" y="221"/>
                    <a:pt x="24" y="221"/>
                  </a:cubicBezTo>
                  <a:cubicBezTo>
                    <a:pt x="23" y="225"/>
                    <a:pt x="19" y="231"/>
                    <a:pt x="16" y="233"/>
                  </a:cubicBezTo>
                  <a:lnTo>
                    <a:pt x="15" y="234"/>
                  </a:lnTo>
                  <a:close/>
                  <a:moveTo>
                    <a:pt x="136" y="262"/>
                  </a:moveTo>
                  <a:cubicBezTo>
                    <a:pt x="136" y="264"/>
                    <a:pt x="136" y="267"/>
                    <a:pt x="136" y="270"/>
                  </a:cubicBezTo>
                  <a:cubicBezTo>
                    <a:pt x="135" y="274"/>
                    <a:pt x="131" y="278"/>
                    <a:pt x="127" y="277"/>
                  </a:cubicBezTo>
                  <a:cubicBezTo>
                    <a:pt x="91" y="275"/>
                    <a:pt x="57" y="268"/>
                    <a:pt x="23" y="257"/>
                  </a:cubicBezTo>
                  <a:cubicBezTo>
                    <a:pt x="19" y="255"/>
                    <a:pt x="16" y="251"/>
                    <a:pt x="18" y="247"/>
                  </a:cubicBezTo>
                  <a:cubicBezTo>
                    <a:pt x="19" y="244"/>
                    <a:pt x="20" y="241"/>
                    <a:pt x="20" y="239"/>
                  </a:cubicBezTo>
                  <a:cubicBezTo>
                    <a:pt x="21" y="237"/>
                    <a:pt x="22" y="236"/>
                    <a:pt x="23" y="235"/>
                  </a:cubicBezTo>
                  <a:cubicBezTo>
                    <a:pt x="24" y="237"/>
                    <a:pt x="26" y="239"/>
                    <a:pt x="30" y="239"/>
                  </a:cubicBezTo>
                  <a:cubicBezTo>
                    <a:pt x="128" y="259"/>
                    <a:pt x="128" y="259"/>
                    <a:pt x="128" y="259"/>
                  </a:cubicBezTo>
                  <a:cubicBezTo>
                    <a:pt x="131" y="259"/>
                    <a:pt x="134" y="259"/>
                    <a:pt x="135" y="258"/>
                  </a:cubicBezTo>
                  <a:cubicBezTo>
                    <a:pt x="136" y="259"/>
                    <a:pt x="136" y="260"/>
                    <a:pt x="136" y="262"/>
                  </a:cubicBezTo>
                  <a:close/>
                  <a:moveTo>
                    <a:pt x="148" y="258"/>
                  </a:moveTo>
                  <a:cubicBezTo>
                    <a:pt x="147" y="263"/>
                    <a:pt x="145" y="263"/>
                    <a:pt x="143" y="259"/>
                  </a:cubicBezTo>
                  <a:cubicBezTo>
                    <a:pt x="142" y="258"/>
                    <a:pt x="142" y="258"/>
                    <a:pt x="142" y="258"/>
                  </a:cubicBezTo>
                  <a:cubicBezTo>
                    <a:pt x="140" y="255"/>
                    <a:pt x="139" y="248"/>
                    <a:pt x="140" y="244"/>
                  </a:cubicBezTo>
                  <a:cubicBezTo>
                    <a:pt x="150" y="195"/>
                    <a:pt x="150" y="195"/>
                    <a:pt x="150" y="195"/>
                  </a:cubicBezTo>
                  <a:cubicBezTo>
                    <a:pt x="160" y="197"/>
                    <a:pt x="160" y="197"/>
                    <a:pt x="160" y="197"/>
                  </a:cubicBezTo>
                  <a:lnTo>
                    <a:pt x="148" y="258"/>
                  </a:lnTo>
                  <a:close/>
                  <a:moveTo>
                    <a:pt x="174" y="124"/>
                  </a:moveTo>
                  <a:cubicBezTo>
                    <a:pt x="162" y="188"/>
                    <a:pt x="162" y="188"/>
                    <a:pt x="162" y="188"/>
                  </a:cubicBezTo>
                  <a:cubicBezTo>
                    <a:pt x="152" y="186"/>
                    <a:pt x="152" y="186"/>
                    <a:pt x="152" y="186"/>
                  </a:cubicBezTo>
                  <a:cubicBezTo>
                    <a:pt x="157" y="160"/>
                    <a:pt x="157" y="160"/>
                    <a:pt x="157" y="160"/>
                  </a:cubicBezTo>
                  <a:cubicBezTo>
                    <a:pt x="158" y="156"/>
                    <a:pt x="160" y="149"/>
                    <a:pt x="162" y="145"/>
                  </a:cubicBezTo>
                  <a:cubicBezTo>
                    <a:pt x="172" y="124"/>
                    <a:pt x="172" y="124"/>
                    <a:pt x="172" y="124"/>
                  </a:cubicBezTo>
                  <a:cubicBezTo>
                    <a:pt x="174" y="120"/>
                    <a:pt x="175" y="120"/>
                    <a:pt x="174" y="124"/>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24"/>
            <p:cNvSpPr>
              <a:spLocks/>
            </p:cNvSpPr>
            <p:nvPr/>
          </p:nvSpPr>
          <p:spPr bwMode="auto">
            <a:xfrm>
              <a:off x="1487488" y="2809875"/>
              <a:ext cx="1408113" cy="833438"/>
            </a:xfrm>
            <a:custGeom>
              <a:avLst/>
              <a:gdLst>
                <a:gd name="T0" fmla="*/ 13 w 125"/>
                <a:gd name="T1" fmla="*/ 55 h 74"/>
                <a:gd name="T2" fmla="*/ 97 w 125"/>
                <a:gd name="T3" fmla="*/ 72 h 74"/>
                <a:gd name="T4" fmla="*/ 114 w 125"/>
                <a:gd name="T5" fmla="*/ 63 h 74"/>
                <a:gd name="T6" fmla="*/ 123 w 125"/>
                <a:gd name="T7" fmla="*/ 37 h 74"/>
                <a:gd name="T8" fmla="*/ 113 w 125"/>
                <a:gd name="T9" fmla="*/ 20 h 74"/>
                <a:gd name="T10" fmla="*/ 17 w 125"/>
                <a:gd name="T11" fmla="*/ 1 h 74"/>
                <a:gd name="T12" fmla="*/ 2 w 125"/>
                <a:gd name="T13" fmla="*/ 13 h 74"/>
                <a:gd name="T14" fmla="*/ 0 w 125"/>
                <a:gd name="T15" fmla="*/ 41 h 74"/>
                <a:gd name="T16" fmla="*/ 13 w 125"/>
                <a:gd name="T1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74">
                  <a:moveTo>
                    <a:pt x="13" y="55"/>
                  </a:moveTo>
                  <a:cubicBezTo>
                    <a:pt x="41" y="57"/>
                    <a:pt x="69" y="63"/>
                    <a:pt x="97" y="72"/>
                  </a:cubicBezTo>
                  <a:cubicBezTo>
                    <a:pt x="104" y="74"/>
                    <a:pt x="111" y="70"/>
                    <a:pt x="114" y="63"/>
                  </a:cubicBezTo>
                  <a:cubicBezTo>
                    <a:pt x="117" y="55"/>
                    <a:pt x="120" y="46"/>
                    <a:pt x="123" y="37"/>
                  </a:cubicBezTo>
                  <a:cubicBezTo>
                    <a:pt x="125" y="30"/>
                    <a:pt x="121" y="23"/>
                    <a:pt x="113" y="20"/>
                  </a:cubicBezTo>
                  <a:cubicBezTo>
                    <a:pt x="82" y="10"/>
                    <a:pt x="50" y="4"/>
                    <a:pt x="17" y="1"/>
                  </a:cubicBezTo>
                  <a:cubicBezTo>
                    <a:pt x="9" y="0"/>
                    <a:pt x="2" y="6"/>
                    <a:pt x="2" y="13"/>
                  </a:cubicBezTo>
                  <a:cubicBezTo>
                    <a:pt x="1" y="22"/>
                    <a:pt x="1" y="32"/>
                    <a:pt x="0" y="41"/>
                  </a:cubicBezTo>
                  <a:cubicBezTo>
                    <a:pt x="0" y="48"/>
                    <a:pt x="5" y="54"/>
                    <a:pt x="13"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25"/>
            <p:cNvSpPr>
              <a:spLocks/>
            </p:cNvSpPr>
            <p:nvPr/>
          </p:nvSpPr>
          <p:spPr bwMode="auto">
            <a:xfrm>
              <a:off x="1149350" y="4624388"/>
              <a:ext cx="1350963" cy="484188"/>
            </a:xfrm>
            <a:custGeom>
              <a:avLst/>
              <a:gdLst>
                <a:gd name="T0" fmla="*/ 112 w 120"/>
                <a:gd name="T1" fmla="*/ 24 h 43"/>
                <a:gd name="T2" fmla="*/ 14 w 120"/>
                <a:gd name="T3" fmla="*/ 4 h 43"/>
                <a:gd name="T4" fmla="*/ 7 w 120"/>
                <a:gd name="T5" fmla="*/ 0 h 43"/>
                <a:gd name="T6" fmla="*/ 4 w 120"/>
                <a:gd name="T7" fmla="*/ 4 h 43"/>
                <a:gd name="T8" fmla="*/ 2 w 120"/>
                <a:gd name="T9" fmla="*/ 12 h 43"/>
                <a:gd name="T10" fmla="*/ 7 w 120"/>
                <a:gd name="T11" fmla="*/ 22 h 43"/>
                <a:gd name="T12" fmla="*/ 111 w 120"/>
                <a:gd name="T13" fmla="*/ 42 h 43"/>
                <a:gd name="T14" fmla="*/ 120 w 120"/>
                <a:gd name="T15" fmla="*/ 35 h 43"/>
                <a:gd name="T16" fmla="*/ 120 w 120"/>
                <a:gd name="T17" fmla="*/ 27 h 43"/>
                <a:gd name="T18" fmla="*/ 119 w 120"/>
                <a:gd name="T19" fmla="*/ 23 h 43"/>
                <a:gd name="T20" fmla="*/ 112 w 120"/>
                <a:gd name="T21" fmla="*/ 2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3">
                  <a:moveTo>
                    <a:pt x="112" y="24"/>
                  </a:moveTo>
                  <a:cubicBezTo>
                    <a:pt x="14" y="4"/>
                    <a:pt x="14" y="4"/>
                    <a:pt x="14" y="4"/>
                  </a:cubicBezTo>
                  <a:cubicBezTo>
                    <a:pt x="10" y="4"/>
                    <a:pt x="8" y="2"/>
                    <a:pt x="7" y="0"/>
                  </a:cubicBezTo>
                  <a:cubicBezTo>
                    <a:pt x="6" y="1"/>
                    <a:pt x="5" y="2"/>
                    <a:pt x="4" y="4"/>
                  </a:cubicBezTo>
                  <a:cubicBezTo>
                    <a:pt x="4" y="6"/>
                    <a:pt x="3" y="9"/>
                    <a:pt x="2" y="12"/>
                  </a:cubicBezTo>
                  <a:cubicBezTo>
                    <a:pt x="0" y="16"/>
                    <a:pt x="3" y="20"/>
                    <a:pt x="7" y="22"/>
                  </a:cubicBezTo>
                  <a:cubicBezTo>
                    <a:pt x="41" y="33"/>
                    <a:pt x="75" y="40"/>
                    <a:pt x="111" y="42"/>
                  </a:cubicBezTo>
                  <a:cubicBezTo>
                    <a:pt x="115" y="43"/>
                    <a:pt x="119" y="39"/>
                    <a:pt x="120" y="35"/>
                  </a:cubicBezTo>
                  <a:cubicBezTo>
                    <a:pt x="120" y="32"/>
                    <a:pt x="120" y="29"/>
                    <a:pt x="120" y="27"/>
                  </a:cubicBezTo>
                  <a:cubicBezTo>
                    <a:pt x="120" y="25"/>
                    <a:pt x="120" y="24"/>
                    <a:pt x="119" y="23"/>
                  </a:cubicBezTo>
                  <a:cubicBezTo>
                    <a:pt x="118" y="24"/>
                    <a:pt x="115" y="24"/>
                    <a:pt x="112"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26"/>
            <p:cNvSpPr>
              <a:spLocks/>
            </p:cNvSpPr>
            <p:nvPr/>
          </p:nvSpPr>
          <p:spPr bwMode="auto">
            <a:xfrm>
              <a:off x="1960563" y="2043113"/>
              <a:ext cx="652463" cy="203200"/>
            </a:xfrm>
            <a:custGeom>
              <a:avLst/>
              <a:gdLst>
                <a:gd name="T0" fmla="*/ 58 w 58"/>
                <a:gd name="T1" fmla="*/ 10 h 18"/>
                <a:gd name="T2" fmla="*/ 9 w 58"/>
                <a:gd name="T3" fmla="*/ 1 h 18"/>
                <a:gd name="T4" fmla="*/ 1 w 58"/>
                <a:gd name="T5" fmla="*/ 3 h 18"/>
                <a:gd name="T6" fmla="*/ 8 w 58"/>
                <a:gd name="T7" fmla="*/ 8 h 18"/>
                <a:gd name="T8" fmla="*/ 57 w 58"/>
                <a:gd name="T9" fmla="*/ 18 h 18"/>
                <a:gd name="T10" fmla="*/ 57 w 58"/>
                <a:gd name="T11" fmla="*/ 17 h 18"/>
                <a:gd name="T12" fmla="*/ 58 w 58"/>
                <a:gd name="T13" fmla="*/ 10 h 18"/>
              </a:gdLst>
              <a:ahLst/>
              <a:cxnLst>
                <a:cxn ang="0">
                  <a:pos x="T0" y="T1"/>
                </a:cxn>
                <a:cxn ang="0">
                  <a:pos x="T2" y="T3"/>
                </a:cxn>
                <a:cxn ang="0">
                  <a:pos x="T4" y="T5"/>
                </a:cxn>
                <a:cxn ang="0">
                  <a:pos x="T6" y="T7"/>
                </a:cxn>
                <a:cxn ang="0">
                  <a:pos x="T8" y="T9"/>
                </a:cxn>
                <a:cxn ang="0">
                  <a:pos x="T10" y="T11"/>
                </a:cxn>
                <a:cxn ang="0">
                  <a:pos x="T12" y="T13"/>
                </a:cxn>
              </a:cxnLst>
              <a:rect l="0" t="0" r="r" b="b"/>
              <a:pathLst>
                <a:path w="58" h="18">
                  <a:moveTo>
                    <a:pt x="58" y="10"/>
                  </a:moveTo>
                  <a:cubicBezTo>
                    <a:pt x="9" y="1"/>
                    <a:pt x="9" y="1"/>
                    <a:pt x="9" y="1"/>
                  </a:cubicBezTo>
                  <a:cubicBezTo>
                    <a:pt x="5" y="0"/>
                    <a:pt x="1" y="1"/>
                    <a:pt x="1" y="3"/>
                  </a:cubicBezTo>
                  <a:cubicBezTo>
                    <a:pt x="0" y="5"/>
                    <a:pt x="3" y="7"/>
                    <a:pt x="8" y="8"/>
                  </a:cubicBezTo>
                  <a:cubicBezTo>
                    <a:pt x="57" y="18"/>
                    <a:pt x="57" y="18"/>
                    <a:pt x="57" y="18"/>
                  </a:cubicBezTo>
                  <a:cubicBezTo>
                    <a:pt x="57" y="18"/>
                    <a:pt x="57" y="17"/>
                    <a:pt x="57" y="17"/>
                  </a:cubicBezTo>
                  <a:cubicBezTo>
                    <a:pt x="58" y="15"/>
                    <a:pt x="58" y="12"/>
                    <a:pt x="58"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27"/>
            <p:cNvSpPr>
              <a:spLocks/>
            </p:cNvSpPr>
            <p:nvPr/>
          </p:nvSpPr>
          <p:spPr bwMode="auto">
            <a:xfrm>
              <a:off x="1520825" y="2054225"/>
              <a:ext cx="417513" cy="360363"/>
            </a:xfrm>
            <a:custGeom>
              <a:avLst/>
              <a:gdLst>
                <a:gd name="T0" fmla="*/ 26 w 37"/>
                <a:gd name="T1" fmla="*/ 23 h 32"/>
                <a:gd name="T2" fmla="*/ 34 w 37"/>
                <a:gd name="T3" fmla="*/ 0 h 32"/>
                <a:gd name="T4" fmla="*/ 0 w 37"/>
                <a:gd name="T5" fmla="*/ 26 h 32"/>
                <a:gd name="T6" fmla="*/ 26 w 37"/>
                <a:gd name="T7" fmla="*/ 23 h 32"/>
              </a:gdLst>
              <a:ahLst/>
              <a:cxnLst>
                <a:cxn ang="0">
                  <a:pos x="T0" y="T1"/>
                </a:cxn>
                <a:cxn ang="0">
                  <a:pos x="T2" y="T3"/>
                </a:cxn>
                <a:cxn ang="0">
                  <a:pos x="T4" y="T5"/>
                </a:cxn>
                <a:cxn ang="0">
                  <a:pos x="T6" y="T7"/>
                </a:cxn>
              </a:cxnLst>
              <a:rect l="0" t="0" r="r" b="b"/>
              <a:pathLst>
                <a:path w="37" h="32">
                  <a:moveTo>
                    <a:pt x="26" y="23"/>
                  </a:moveTo>
                  <a:cubicBezTo>
                    <a:pt x="34" y="16"/>
                    <a:pt x="37" y="7"/>
                    <a:pt x="34" y="0"/>
                  </a:cubicBezTo>
                  <a:cubicBezTo>
                    <a:pt x="19" y="2"/>
                    <a:pt x="6" y="12"/>
                    <a:pt x="0" y="26"/>
                  </a:cubicBezTo>
                  <a:cubicBezTo>
                    <a:pt x="6" y="32"/>
                    <a:pt x="18" y="31"/>
                    <a:pt x="26"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28"/>
            <p:cNvSpPr>
              <a:spLocks/>
            </p:cNvSpPr>
            <p:nvPr/>
          </p:nvSpPr>
          <p:spPr bwMode="auto">
            <a:xfrm>
              <a:off x="1250950" y="3024188"/>
              <a:ext cx="179388" cy="788988"/>
            </a:xfrm>
            <a:custGeom>
              <a:avLst/>
              <a:gdLst>
                <a:gd name="T0" fmla="*/ 15 w 16"/>
                <a:gd name="T1" fmla="*/ 44 h 70"/>
                <a:gd name="T2" fmla="*/ 16 w 16"/>
                <a:gd name="T3" fmla="*/ 28 h 70"/>
                <a:gd name="T4" fmla="*/ 14 w 16"/>
                <a:gd name="T5" fmla="*/ 4 h 70"/>
                <a:gd name="T6" fmla="*/ 12 w 16"/>
                <a:gd name="T7" fmla="*/ 4 h 70"/>
                <a:gd name="T8" fmla="*/ 0 w 16"/>
                <a:gd name="T9" fmla="*/ 68 h 70"/>
                <a:gd name="T10" fmla="*/ 10 w 16"/>
                <a:gd name="T11" fmla="*/ 70 h 70"/>
                <a:gd name="T12" fmla="*/ 15 w 16"/>
                <a:gd name="T13" fmla="*/ 44 h 70"/>
              </a:gdLst>
              <a:ahLst/>
              <a:cxnLst>
                <a:cxn ang="0">
                  <a:pos x="T0" y="T1"/>
                </a:cxn>
                <a:cxn ang="0">
                  <a:pos x="T2" y="T3"/>
                </a:cxn>
                <a:cxn ang="0">
                  <a:pos x="T4" y="T5"/>
                </a:cxn>
                <a:cxn ang="0">
                  <a:pos x="T6" y="T7"/>
                </a:cxn>
                <a:cxn ang="0">
                  <a:pos x="T8" y="T9"/>
                </a:cxn>
                <a:cxn ang="0">
                  <a:pos x="T10" y="T11"/>
                </a:cxn>
                <a:cxn ang="0">
                  <a:pos x="T12" y="T13"/>
                </a:cxn>
              </a:cxnLst>
              <a:rect l="0" t="0" r="r" b="b"/>
              <a:pathLst>
                <a:path w="16" h="70">
                  <a:moveTo>
                    <a:pt x="15" y="44"/>
                  </a:moveTo>
                  <a:cubicBezTo>
                    <a:pt x="16" y="40"/>
                    <a:pt x="16" y="33"/>
                    <a:pt x="16" y="28"/>
                  </a:cubicBezTo>
                  <a:cubicBezTo>
                    <a:pt x="14" y="4"/>
                    <a:pt x="14" y="4"/>
                    <a:pt x="14" y="4"/>
                  </a:cubicBezTo>
                  <a:cubicBezTo>
                    <a:pt x="14" y="0"/>
                    <a:pt x="13" y="0"/>
                    <a:pt x="12" y="4"/>
                  </a:cubicBezTo>
                  <a:cubicBezTo>
                    <a:pt x="0" y="68"/>
                    <a:pt x="0" y="68"/>
                    <a:pt x="0" y="68"/>
                  </a:cubicBezTo>
                  <a:cubicBezTo>
                    <a:pt x="10" y="70"/>
                    <a:pt x="10" y="70"/>
                    <a:pt x="10" y="70"/>
                  </a:cubicBezTo>
                  <a:lnTo>
                    <a:pt x="15"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29"/>
            <p:cNvSpPr>
              <a:spLocks/>
            </p:cNvSpPr>
            <p:nvPr/>
          </p:nvSpPr>
          <p:spPr bwMode="auto">
            <a:xfrm>
              <a:off x="1081088" y="3890963"/>
              <a:ext cx="258763" cy="755650"/>
            </a:xfrm>
            <a:custGeom>
              <a:avLst/>
              <a:gdLst>
                <a:gd name="T0" fmla="*/ 14 w 23"/>
                <a:gd name="T1" fmla="*/ 51 h 67"/>
                <a:gd name="T2" fmla="*/ 23 w 23"/>
                <a:gd name="T3" fmla="*/ 2 h 67"/>
                <a:gd name="T4" fmla="*/ 13 w 23"/>
                <a:gd name="T5" fmla="*/ 0 h 67"/>
                <a:gd name="T6" fmla="*/ 1 w 23"/>
                <a:gd name="T7" fmla="*/ 61 h 67"/>
                <a:gd name="T8" fmla="*/ 5 w 23"/>
                <a:gd name="T9" fmla="*/ 64 h 67"/>
                <a:gd name="T10" fmla="*/ 6 w 23"/>
                <a:gd name="T11" fmla="*/ 63 h 67"/>
                <a:gd name="T12" fmla="*/ 14 w 23"/>
                <a:gd name="T13" fmla="*/ 51 h 67"/>
              </a:gdLst>
              <a:ahLst/>
              <a:cxnLst>
                <a:cxn ang="0">
                  <a:pos x="T0" y="T1"/>
                </a:cxn>
                <a:cxn ang="0">
                  <a:pos x="T2" y="T3"/>
                </a:cxn>
                <a:cxn ang="0">
                  <a:pos x="T4" y="T5"/>
                </a:cxn>
                <a:cxn ang="0">
                  <a:pos x="T6" y="T7"/>
                </a:cxn>
                <a:cxn ang="0">
                  <a:pos x="T8" y="T9"/>
                </a:cxn>
                <a:cxn ang="0">
                  <a:pos x="T10" y="T11"/>
                </a:cxn>
                <a:cxn ang="0">
                  <a:pos x="T12" y="T13"/>
                </a:cxn>
              </a:cxnLst>
              <a:rect l="0" t="0" r="r" b="b"/>
              <a:pathLst>
                <a:path w="23" h="67">
                  <a:moveTo>
                    <a:pt x="14" y="51"/>
                  </a:moveTo>
                  <a:cubicBezTo>
                    <a:pt x="23" y="2"/>
                    <a:pt x="23" y="2"/>
                    <a:pt x="23" y="2"/>
                  </a:cubicBezTo>
                  <a:cubicBezTo>
                    <a:pt x="13" y="0"/>
                    <a:pt x="13" y="0"/>
                    <a:pt x="13" y="0"/>
                  </a:cubicBezTo>
                  <a:cubicBezTo>
                    <a:pt x="1" y="61"/>
                    <a:pt x="1" y="61"/>
                    <a:pt x="1" y="61"/>
                  </a:cubicBezTo>
                  <a:cubicBezTo>
                    <a:pt x="0" y="65"/>
                    <a:pt x="2" y="67"/>
                    <a:pt x="5" y="64"/>
                  </a:cubicBezTo>
                  <a:cubicBezTo>
                    <a:pt x="6" y="63"/>
                    <a:pt x="6" y="63"/>
                    <a:pt x="6" y="63"/>
                  </a:cubicBezTo>
                  <a:cubicBezTo>
                    <a:pt x="9" y="61"/>
                    <a:pt x="13" y="55"/>
                    <a:pt x="14"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30"/>
            <p:cNvSpPr>
              <a:spLocks/>
            </p:cNvSpPr>
            <p:nvPr/>
          </p:nvSpPr>
          <p:spPr bwMode="auto">
            <a:xfrm>
              <a:off x="2535238" y="4173538"/>
              <a:ext cx="236538" cy="765175"/>
            </a:xfrm>
            <a:custGeom>
              <a:avLst/>
              <a:gdLst>
                <a:gd name="T0" fmla="*/ 1 w 21"/>
                <a:gd name="T1" fmla="*/ 49 h 68"/>
                <a:gd name="T2" fmla="*/ 3 w 21"/>
                <a:gd name="T3" fmla="*/ 63 h 68"/>
                <a:gd name="T4" fmla="*/ 4 w 21"/>
                <a:gd name="T5" fmla="*/ 64 h 68"/>
                <a:gd name="T6" fmla="*/ 9 w 21"/>
                <a:gd name="T7" fmla="*/ 63 h 68"/>
                <a:gd name="T8" fmla="*/ 21 w 21"/>
                <a:gd name="T9" fmla="*/ 2 h 68"/>
                <a:gd name="T10" fmla="*/ 11 w 21"/>
                <a:gd name="T11" fmla="*/ 0 h 68"/>
                <a:gd name="T12" fmla="*/ 1 w 21"/>
                <a:gd name="T13" fmla="*/ 49 h 68"/>
              </a:gdLst>
              <a:ahLst/>
              <a:cxnLst>
                <a:cxn ang="0">
                  <a:pos x="T0" y="T1"/>
                </a:cxn>
                <a:cxn ang="0">
                  <a:pos x="T2" y="T3"/>
                </a:cxn>
                <a:cxn ang="0">
                  <a:pos x="T4" y="T5"/>
                </a:cxn>
                <a:cxn ang="0">
                  <a:pos x="T6" y="T7"/>
                </a:cxn>
                <a:cxn ang="0">
                  <a:pos x="T8" y="T9"/>
                </a:cxn>
                <a:cxn ang="0">
                  <a:pos x="T10" y="T11"/>
                </a:cxn>
                <a:cxn ang="0">
                  <a:pos x="T12" y="T13"/>
                </a:cxn>
              </a:cxnLst>
              <a:rect l="0" t="0" r="r" b="b"/>
              <a:pathLst>
                <a:path w="21" h="68">
                  <a:moveTo>
                    <a:pt x="1" y="49"/>
                  </a:moveTo>
                  <a:cubicBezTo>
                    <a:pt x="0" y="53"/>
                    <a:pt x="1" y="60"/>
                    <a:pt x="3" y="63"/>
                  </a:cubicBezTo>
                  <a:cubicBezTo>
                    <a:pt x="4" y="64"/>
                    <a:pt x="4" y="64"/>
                    <a:pt x="4" y="64"/>
                  </a:cubicBezTo>
                  <a:cubicBezTo>
                    <a:pt x="6" y="68"/>
                    <a:pt x="8" y="68"/>
                    <a:pt x="9" y="63"/>
                  </a:cubicBezTo>
                  <a:cubicBezTo>
                    <a:pt x="21" y="2"/>
                    <a:pt x="21" y="2"/>
                    <a:pt x="21" y="2"/>
                  </a:cubicBezTo>
                  <a:cubicBezTo>
                    <a:pt x="11" y="0"/>
                    <a:pt x="11" y="0"/>
                    <a:pt x="11" y="0"/>
                  </a:cubicBezTo>
                  <a:lnTo>
                    <a:pt x="1"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31"/>
            <p:cNvSpPr>
              <a:spLocks/>
            </p:cNvSpPr>
            <p:nvPr/>
          </p:nvSpPr>
          <p:spPr bwMode="auto">
            <a:xfrm>
              <a:off x="2681288" y="3327400"/>
              <a:ext cx="258763" cy="766763"/>
            </a:xfrm>
            <a:custGeom>
              <a:avLst/>
              <a:gdLst>
                <a:gd name="T0" fmla="*/ 20 w 23"/>
                <a:gd name="T1" fmla="*/ 4 h 68"/>
                <a:gd name="T2" fmla="*/ 10 w 23"/>
                <a:gd name="T3" fmla="*/ 25 h 68"/>
                <a:gd name="T4" fmla="*/ 5 w 23"/>
                <a:gd name="T5" fmla="*/ 40 h 68"/>
                <a:gd name="T6" fmla="*/ 0 w 23"/>
                <a:gd name="T7" fmla="*/ 66 h 68"/>
                <a:gd name="T8" fmla="*/ 10 w 23"/>
                <a:gd name="T9" fmla="*/ 68 h 68"/>
                <a:gd name="T10" fmla="*/ 22 w 23"/>
                <a:gd name="T11" fmla="*/ 4 h 68"/>
                <a:gd name="T12" fmla="*/ 20 w 23"/>
                <a:gd name="T13" fmla="*/ 4 h 68"/>
              </a:gdLst>
              <a:ahLst/>
              <a:cxnLst>
                <a:cxn ang="0">
                  <a:pos x="T0" y="T1"/>
                </a:cxn>
                <a:cxn ang="0">
                  <a:pos x="T2" y="T3"/>
                </a:cxn>
                <a:cxn ang="0">
                  <a:pos x="T4" y="T5"/>
                </a:cxn>
                <a:cxn ang="0">
                  <a:pos x="T6" y="T7"/>
                </a:cxn>
                <a:cxn ang="0">
                  <a:pos x="T8" y="T9"/>
                </a:cxn>
                <a:cxn ang="0">
                  <a:pos x="T10" y="T11"/>
                </a:cxn>
                <a:cxn ang="0">
                  <a:pos x="T12" y="T13"/>
                </a:cxn>
              </a:cxnLst>
              <a:rect l="0" t="0" r="r" b="b"/>
              <a:pathLst>
                <a:path w="23" h="68">
                  <a:moveTo>
                    <a:pt x="20" y="4"/>
                  </a:moveTo>
                  <a:cubicBezTo>
                    <a:pt x="10" y="25"/>
                    <a:pt x="10" y="25"/>
                    <a:pt x="10" y="25"/>
                  </a:cubicBezTo>
                  <a:cubicBezTo>
                    <a:pt x="8" y="29"/>
                    <a:pt x="6" y="36"/>
                    <a:pt x="5" y="40"/>
                  </a:cubicBezTo>
                  <a:cubicBezTo>
                    <a:pt x="0" y="66"/>
                    <a:pt x="0" y="66"/>
                    <a:pt x="0" y="66"/>
                  </a:cubicBezTo>
                  <a:cubicBezTo>
                    <a:pt x="10" y="68"/>
                    <a:pt x="10" y="68"/>
                    <a:pt x="10" y="68"/>
                  </a:cubicBezTo>
                  <a:cubicBezTo>
                    <a:pt x="22" y="4"/>
                    <a:pt x="22" y="4"/>
                    <a:pt x="22" y="4"/>
                  </a:cubicBezTo>
                  <a:cubicBezTo>
                    <a:pt x="23" y="0"/>
                    <a:pt x="22" y="0"/>
                    <a:pt x="2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32"/>
            <p:cNvSpPr>
              <a:spLocks/>
            </p:cNvSpPr>
            <p:nvPr/>
          </p:nvSpPr>
          <p:spPr bwMode="auto">
            <a:xfrm>
              <a:off x="879475" y="4613275"/>
              <a:ext cx="1868488" cy="2106613"/>
            </a:xfrm>
            <a:custGeom>
              <a:avLst/>
              <a:gdLst>
                <a:gd name="T0" fmla="*/ 0 w 166"/>
                <a:gd name="T1" fmla="*/ 186 h 187"/>
                <a:gd name="T2" fmla="*/ 29 w 166"/>
                <a:gd name="T3" fmla="*/ 182 h 187"/>
                <a:gd name="T4" fmla="*/ 60 w 166"/>
                <a:gd name="T5" fmla="*/ 169 h 187"/>
                <a:gd name="T6" fmla="*/ 117 w 166"/>
                <a:gd name="T7" fmla="*/ 123 h 187"/>
                <a:gd name="T8" fmla="*/ 155 w 166"/>
                <a:gd name="T9" fmla="*/ 61 h 187"/>
                <a:gd name="T10" fmla="*/ 164 w 166"/>
                <a:gd name="T11" fmla="*/ 29 h 187"/>
                <a:gd name="T12" fmla="*/ 164 w 166"/>
                <a:gd name="T13" fmla="*/ 0 h 187"/>
                <a:gd name="T14" fmla="*/ 153 w 166"/>
                <a:gd name="T15" fmla="*/ 38 h 187"/>
                <a:gd name="T16" fmla="*/ 141 w 166"/>
                <a:gd name="T17" fmla="*/ 68 h 187"/>
                <a:gd name="T18" fmla="*/ 109 w 166"/>
                <a:gd name="T19" fmla="*/ 116 h 187"/>
                <a:gd name="T20" fmla="*/ 65 w 166"/>
                <a:gd name="T21" fmla="*/ 154 h 187"/>
                <a:gd name="T22" fmla="*/ 36 w 166"/>
                <a:gd name="T23" fmla="*/ 170 h 187"/>
                <a:gd name="T24" fmla="*/ 0 w 166"/>
                <a:gd name="T25"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187">
                  <a:moveTo>
                    <a:pt x="0" y="186"/>
                  </a:moveTo>
                  <a:cubicBezTo>
                    <a:pt x="9" y="187"/>
                    <a:pt x="19" y="184"/>
                    <a:pt x="29" y="182"/>
                  </a:cubicBezTo>
                  <a:cubicBezTo>
                    <a:pt x="39" y="179"/>
                    <a:pt x="50" y="174"/>
                    <a:pt x="60" y="169"/>
                  </a:cubicBezTo>
                  <a:cubicBezTo>
                    <a:pt x="80" y="158"/>
                    <a:pt x="100" y="141"/>
                    <a:pt x="117" y="123"/>
                  </a:cubicBezTo>
                  <a:cubicBezTo>
                    <a:pt x="133" y="104"/>
                    <a:pt x="146" y="83"/>
                    <a:pt x="155" y="61"/>
                  </a:cubicBezTo>
                  <a:cubicBezTo>
                    <a:pt x="159" y="50"/>
                    <a:pt x="162" y="39"/>
                    <a:pt x="164" y="29"/>
                  </a:cubicBezTo>
                  <a:cubicBezTo>
                    <a:pt x="165" y="19"/>
                    <a:pt x="166" y="8"/>
                    <a:pt x="164" y="0"/>
                  </a:cubicBezTo>
                  <a:cubicBezTo>
                    <a:pt x="161" y="14"/>
                    <a:pt x="158" y="26"/>
                    <a:pt x="153" y="38"/>
                  </a:cubicBezTo>
                  <a:cubicBezTo>
                    <a:pt x="150" y="49"/>
                    <a:pt x="145" y="59"/>
                    <a:pt x="141" y="68"/>
                  </a:cubicBezTo>
                  <a:cubicBezTo>
                    <a:pt x="131" y="87"/>
                    <a:pt x="121" y="102"/>
                    <a:pt x="109" y="116"/>
                  </a:cubicBezTo>
                  <a:cubicBezTo>
                    <a:pt x="96" y="131"/>
                    <a:pt x="82" y="143"/>
                    <a:pt x="65" y="154"/>
                  </a:cubicBezTo>
                  <a:cubicBezTo>
                    <a:pt x="56" y="160"/>
                    <a:pt x="47" y="165"/>
                    <a:pt x="36" y="170"/>
                  </a:cubicBezTo>
                  <a:cubicBezTo>
                    <a:pt x="25" y="176"/>
                    <a:pt x="14" y="181"/>
                    <a:pt x="0" y="1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33"/>
            <p:cNvSpPr>
              <a:spLocks/>
            </p:cNvSpPr>
            <p:nvPr/>
          </p:nvSpPr>
          <p:spPr bwMode="auto">
            <a:xfrm>
              <a:off x="1419225" y="4725988"/>
              <a:ext cx="1454150" cy="1927225"/>
            </a:xfrm>
            <a:custGeom>
              <a:avLst/>
              <a:gdLst>
                <a:gd name="T0" fmla="*/ 0 w 129"/>
                <a:gd name="T1" fmla="*/ 171 h 171"/>
                <a:gd name="T2" fmla="*/ 11 w 129"/>
                <a:gd name="T3" fmla="*/ 170 h 171"/>
                <a:gd name="T4" fmla="*/ 23 w 129"/>
                <a:gd name="T5" fmla="*/ 166 h 171"/>
                <a:gd name="T6" fmla="*/ 36 w 129"/>
                <a:gd name="T7" fmla="*/ 159 h 171"/>
                <a:gd name="T8" fmla="*/ 49 w 129"/>
                <a:gd name="T9" fmla="*/ 150 h 171"/>
                <a:gd name="T10" fmla="*/ 73 w 129"/>
                <a:gd name="T11" fmla="*/ 128 h 171"/>
                <a:gd name="T12" fmla="*/ 92 w 129"/>
                <a:gd name="T13" fmla="*/ 107 h 171"/>
                <a:gd name="T14" fmla="*/ 101 w 129"/>
                <a:gd name="T15" fmla="*/ 94 h 171"/>
                <a:gd name="T16" fmla="*/ 110 w 129"/>
                <a:gd name="T17" fmla="*/ 81 h 171"/>
                <a:gd name="T18" fmla="*/ 123 w 129"/>
                <a:gd name="T19" fmla="*/ 52 h 171"/>
                <a:gd name="T20" fmla="*/ 129 w 129"/>
                <a:gd name="T21" fmla="*/ 23 h 171"/>
                <a:gd name="T22" fmla="*/ 129 w 129"/>
                <a:gd name="T23" fmla="*/ 10 h 171"/>
                <a:gd name="T24" fmla="*/ 127 w 129"/>
                <a:gd name="T25" fmla="*/ 0 h 171"/>
                <a:gd name="T26" fmla="*/ 126 w 129"/>
                <a:gd name="T27" fmla="*/ 2 h 171"/>
                <a:gd name="T28" fmla="*/ 123 w 129"/>
                <a:gd name="T29" fmla="*/ 20 h 171"/>
                <a:gd name="T30" fmla="*/ 119 w 129"/>
                <a:gd name="T31" fmla="*/ 36 h 171"/>
                <a:gd name="T32" fmla="*/ 111 w 129"/>
                <a:gd name="T33" fmla="*/ 62 h 171"/>
                <a:gd name="T34" fmla="*/ 102 w 129"/>
                <a:gd name="T35" fmla="*/ 84 h 171"/>
                <a:gd name="T36" fmla="*/ 97 w 129"/>
                <a:gd name="T37" fmla="*/ 94 h 171"/>
                <a:gd name="T38" fmla="*/ 90 w 129"/>
                <a:gd name="T39" fmla="*/ 105 h 171"/>
                <a:gd name="T40" fmla="*/ 73 w 129"/>
                <a:gd name="T41" fmla="*/ 125 h 171"/>
                <a:gd name="T42" fmla="*/ 54 w 129"/>
                <a:gd name="T43" fmla="*/ 139 h 171"/>
                <a:gd name="T44" fmla="*/ 44 w 129"/>
                <a:gd name="T45" fmla="*/ 146 h 171"/>
                <a:gd name="T46" fmla="*/ 32 w 129"/>
                <a:gd name="T47" fmla="*/ 153 h 171"/>
                <a:gd name="T48" fmla="*/ 19 w 129"/>
                <a:gd name="T49" fmla="*/ 160 h 171"/>
                <a:gd name="T50" fmla="*/ 2 w 129"/>
                <a:gd name="T51" fmla="*/ 169 h 171"/>
                <a:gd name="T52" fmla="*/ 0 w 129"/>
                <a:gd name="T53"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171">
                  <a:moveTo>
                    <a:pt x="0" y="171"/>
                  </a:moveTo>
                  <a:cubicBezTo>
                    <a:pt x="3" y="171"/>
                    <a:pt x="7" y="171"/>
                    <a:pt x="11" y="170"/>
                  </a:cubicBezTo>
                  <a:cubicBezTo>
                    <a:pt x="14" y="169"/>
                    <a:pt x="19" y="167"/>
                    <a:pt x="23" y="166"/>
                  </a:cubicBezTo>
                  <a:cubicBezTo>
                    <a:pt x="27" y="164"/>
                    <a:pt x="32" y="162"/>
                    <a:pt x="36" y="159"/>
                  </a:cubicBezTo>
                  <a:cubicBezTo>
                    <a:pt x="40" y="156"/>
                    <a:pt x="45" y="153"/>
                    <a:pt x="49" y="150"/>
                  </a:cubicBezTo>
                  <a:cubicBezTo>
                    <a:pt x="58" y="143"/>
                    <a:pt x="66" y="135"/>
                    <a:pt x="73" y="128"/>
                  </a:cubicBezTo>
                  <a:cubicBezTo>
                    <a:pt x="80" y="121"/>
                    <a:pt x="86" y="114"/>
                    <a:pt x="92" y="107"/>
                  </a:cubicBezTo>
                  <a:cubicBezTo>
                    <a:pt x="96" y="103"/>
                    <a:pt x="99" y="99"/>
                    <a:pt x="101" y="94"/>
                  </a:cubicBezTo>
                  <a:cubicBezTo>
                    <a:pt x="104" y="90"/>
                    <a:pt x="107" y="86"/>
                    <a:pt x="110" y="81"/>
                  </a:cubicBezTo>
                  <a:cubicBezTo>
                    <a:pt x="115" y="72"/>
                    <a:pt x="119" y="62"/>
                    <a:pt x="123" y="52"/>
                  </a:cubicBezTo>
                  <a:cubicBezTo>
                    <a:pt x="126" y="42"/>
                    <a:pt x="128" y="32"/>
                    <a:pt x="129" y="23"/>
                  </a:cubicBezTo>
                  <a:cubicBezTo>
                    <a:pt x="129" y="18"/>
                    <a:pt x="129" y="14"/>
                    <a:pt x="129" y="10"/>
                  </a:cubicBezTo>
                  <a:cubicBezTo>
                    <a:pt x="129" y="6"/>
                    <a:pt x="128" y="2"/>
                    <a:pt x="127" y="0"/>
                  </a:cubicBezTo>
                  <a:cubicBezTo>
                    <a:pt x="127" y="0"/>
                    <a:pt x="126" y="1"/>
                    <a:pt x="126" y="2"/>
                  </a:cubicBezTo>
                  <a:cubicBezTo>
                    <a:pt x="125" y="9"/>
                    <a:pt x="124" y="15"/>
                    <a:pt x="123" y="20"/>
                  </a:cubicBezTo>
                  <a:cubicBezTo>
                    <a:pt x="121" y="26"/>
                    <a:pt x="120" y="31"/>
                    <a:pt x="119" y="36"/>
                  </a:cubicBezTo>
                  <a:cubicBezTo>
                    <a:pt x="117" y="46"/>
                    <a:pt x="114" y="54"/>
                    <a:pt x="111" y="62"/>
                  </a:cubicBezTo>
                  <a:cubicBezTo>
                    <a:pt x="109" y="70"/>
                    <a:pt x="106" y="77"/>
                    <a:pt x="102" y="84"/>
                  </a:cubicBezTo>
                  <a:cubicBezTo>
                    <a:pt x="101" y="87"/>
                    <a:pt x="99" y="91"/>
                    <a:pt x="97" y="94"/>
                  </a:cubicBezTo>
                  <a:cubicBezTo>
                    <a:pt x="95" y="98"/>
                    <a:pt x="93" y="101"/>
                    <a:pt x="90" y="105"/>
                  </a:cubicBezTo>
                  <a:cubicBezTo>
                    <a:pt x="85" y="112"/>
                    <a:pt x="80" y="119"/>
                    <a:pt x="73" y="125"/>
                  </a:cubicBezTo>
                  <a:cubicBezTo>
                    <a:pt x="67" y="131"/>
                    <a:pt x="61" y="135"/>
                    <a:pt x="54" y="139"/>
                  </a:cubicBezTo>
                  <a:cubicBezTo>
                    <a:pt x="51" y="141"/>
                    <a:pt x="48" y="143"/>
                    <a:pt x="44" y="146"/>
                  </a:cubicBezTo>
                  <a:cubicBezTo>
                    <a:pt x="40" y="148"/>
                    <a:pt x="37" y="150"/>
                    <a:pt x="32" y="153"/>
                  </a:cubicBezTo>
                  <a:cubicBezTo>
                    <a:pt x="28" y="155"/>
                    <a:pt x="24" y="158"/>
                    <a:pt x="19" y="160"/>
                  </a:cubicBezTo>
                  <a:cubicBezTo>
                    <a:pt x="14" y="163"/>
                    <a:pt x="8" y="166"/>
                    <a:pt x="2" y="169"/>
                  </a:cubicBezTo>
                  <a:cubicBezTo>
                    <a:pt x="1" y="170"/>
                    <a:pt x="1" y="170"/>
                    <a:pt x="0" y="1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36"/>
            <p:cNvSpPr>
              <a:spLocks/>
            </p:cNvSpPr>
            <p:nvPr/>
          </p:nvSpPr>
          <p:spPr bwMode="auto">
            <a:xfrm>
              <a:off x="79375" y="3148013"/>
              <a:ext cx="1350963" cy="3255963"/>
            </a:xfrm>
            <a:custGeom>
              <a:avLst/>
              <a:gdLst>
                <a:gd name="T0" fmla="*/ 119 w 120"/>
                <a:gd name="T1" fmla="*/ 0 h 289"/>
                <a:gd name="T2" fmla="*/ 109 w 120"/>
                <a:gd name="T3" fmla="*/ 8 h 289"/>
                <a:gd name="T4" fmla="*/ 104 w 120"/>
                <a:gd name="T5" fmla="*/ 14 h 289"/>
                <a:gd name="T6" fmla="*/ 95 w 120"/>
                <a:gd name="T7" fmla="*/ 30 h 289"/>
                <a:gd name="T8" fmla="*/ 84 w 120"/>
                <a:gd name="T9" fmla="*/ 63 h 289"/>
                <a:gd name="T10" fmla="*/ 79 w 120"/>
                <a:gd name="T11" fmla="*/ 90 h 289"/>
                <a:gd name="T12" fmla="*/ 75 w 120"/>
                <a:gd name="T13" fmla="*/ 111 h 289"/>
                <a:gd name="T14" fmla="*/ 71 w 120"/>
                <a:gd name="T15" fmla="*/ 133 h 289"/>
                <a:gd name="T16" fmla="*/ 63 w 120"/>
                <a:gd name="T17" fmla="*/ 162 h 289"/>
                <a:gd name="T18" fmla="*/ 57 w 120"/>
                <a:gd name="T19" fmla="*/ 183 h 289"/>
                <a:gd name="T20" fmla="*/ 51 w 120"/>
                <a:gd name="T21" fmla="*/ 204 h 289"/>
                <a:gd name="T22" fmla="*/ 49 w 120"/>
                <a:gd name="T23" fmla="*/ 210 h 289"/>
                <a:gd name="T24" fmla="*/ 44 w 120"/>
                <a:gd name="T25" fmla="*/ 223 h 289"/>
                <a:gd name="T26" fmla="*/ 36 w 120"/>
                <a:gd name="T27" fmla="*/ 240 h 289"/>
                <a:gd name="T28" fmla="*/ 30 w 120"/>
                <a:gd name="T29" fmla="*/ 249 h 289"/>
                <a:gd name="T30" fmla="*/ 27 w 120"/>
                <a:gd name="T31" fmla="*/ 254 h 289"/>
                <a:gd name="T32" fmla="*/ 19 w 120"/>
                <a:gd name="T33" fmla="*/ 266 h 289"/>
                <a:gd name="T34" fmla="*/ 9 w 120"/>
                <a:gd name="T35" fmla="*/ 278 h 289"/>
                <a:gd name="T36" fmla="*/ 0 w 120"/>
                <a:gd name="T37" fmla="*/ 289 h 289"/>
                <a:gd name="T38" fmla="*/ 3 w 120"/>
                <a:gd name="T39" fmla="*/ 287 h 289"/>
                <a:gd name="T40" fmla="*/ 22 w 120"/>
                <a:gd name="T41" fmla="*/ 269 h 289"/>
                <a:gd name="T42" fmla="*/ 32 w 120"/>
                <a:gd name="T43" fmla="*/ 258 h 289"/>
                <a:gd name="T44" fmla="*/ 36 w 120"/>
                <a:gd name="T45" fmla="*/ 253 h 289"/>
                <a:gd name="T46" fmla="*/ 42 w 120"/>
                <a:gd name="T47" fmla="*/ 243 h 289"/>
                <a:gd name="T48" fmla="*/ 58 w 120"/>
                <a:gd name="T49" fmla="*/ 206 h 289"/>
                <a:gd name="T50" fmla="*/ 64 w 120"/>
                <a:gd name="T51" fmla="*/ 185 h 289"/>
                <a:gd name="T52" fmla="*/ 71 w 120"/>
                <a:gd name="T53" fmla="*/ 148 h 289"/>
                <a:gd name="T54" fmla="*/ 82 w 120"/>
                <a:gd name="T55" fmla="*/ 91 h 289"/>
                <a:gd name="T56" fmla="*/ 88 w 120"/>
                <a:gd name="T57" fmla="*/ 71 h 289"/>
                <a:gd name="T58" fmla="*/ 94 w 120"/>
                <a:gd name="T59" fmla="*/ 53 h 289"/>
                <a:gd name="T60" fmla="*/ 99 w 120"/>
                <a:gd name="T61" fmla="*/ 37 h 289"/>
                <a:gd name="T62" fmla="*/ 104 w 120"/>
                <a:gd name="T63" fmla="*/ 23 h 289"/>
                <a:gd name="T64" fmla="*/ 106 w 120"/>
                <a:gd name="T65" fmla="*/ 19 h 289"/>
                <a:gd name="T66" fmla="*/ 109 w 120"/>
                <a:gd name="T67" fmla="*/ 12 h 289"/>
                <a:gd name="T68" fmla="*/ 117 w 120"/>
                <a:gd name="T69" fmla="*/ 2 h 289"/>
                <a:gd name="T70" fmla="*/ 120 w 120"/>
                <a:gd name="T71"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289">
                  <a:moveTo>
                    <a:pt x="120" y="0"/>
                  </a:moveTo>
                  <a:cubicBezTo>
                    <a:pt x="120" y="0"/>
                    <a:pt x="120" y="0"/>
                    <a:pt x="119" y="0"/>
                  </a:cubicBezTo>
                  <a:cubicBezTo>
                    <a:pt x="119" y="0"/>
                    <a:pt x="118" y="0"/>
                    <a:pt x="117" y="1"/>
                  </a:cubicBezTo>
                  <a:cubicBezTo>
                    <a:pt x="114" y="2"/>
                    <a:pt x="111" y="4"/>
                    <a:pt x="109" y="8"/>
                  </a:cubicBezTo>
                  <a:cubicBezTo>
                    <a:pt x="108" y="8"/>
                    <a:pt x="107" y="9"/>
                    <a:pt x="106" y="10"/>
                  </a:cubicBezTo>
                  <a:cubicBezTo>
                    <a:pt x="106" y="11"/>
                    <a:pt x="105" y="12"/>
                    <a:pt x="104" y="14"/>
                  </a:cubicBezTo>
                  <a:cubicBezTo>
                    <a:pt x="103" y="16"/>
                    <a:pt x="101" y="18"/>
                    <a:pt x="100" y="21"/>
                  </a:cubicBezTo>
                  <a:cubicBezTo>
                    <a:pt x="98" y="24"/>
                    <a:pt x="97" y="27"/>
                    <a:pt x="95" y="30"/>
                  </a:cubicBezTo>
                  <a:cubicBezTo>
                    <a:pt x="94" y="33"/>
                    <a:pt x="92" y="36"/>
                    <a:pt x="91" y="40"/>
                  </a:cubicBezTo>
                  <a:cubicBezTo>
                    <a:pt x="89" y="47"/>
                    <a:pt x="86" y="55"/>
                    <a:pt x="84" y="63"/>
                  </a:cubicBezTo>
                  <a:cubicBezTo>
                    <a:pt x="83" y="68"/>
                    <a:pt x="82" y="72"/>
                    <a:pt x="81" y="76"/>
                  </a:cubicBezTo>
                  <a:cubicBezTo>
                    <a:pt x="80" y="81"/>
                    <a:pt x="79" y="85"/>
                    <a:pt x="79" y="90"/>
                  </a:cubicBezTo>
                  <a:cubicBezTo>
                    <a:pt x="78" y="95"/>
                    <a:pt x="77" y="99"/>
                    <a:pt x="76" y="104"/>
                  </a:cubicBezTo>
                  <a:cubicBezTo>
                    <a:pt x="76" y="107"/>
                    <a:pt x="76" y="109"/>
                    <a:pt x="75" y="111"/>
                  </a:cubicBezTo>
                  <a:cubicBezTo>
                    <a:pt x="75" y="114"/>
                    <a:pt x="74" y="116"/>
                    <a:pt x="74" y="119"/>
                  </a:cubicBezTo>
                  <a:cubicBezTo>
                    <a:pt x="73" y="123"/>
                    <a:pt x="72" y="128"/>
                    <a:pt x="71" y="133"/>
                  </a:cubicBezTo>
                  <a:cubicBezTo>
                    <a:pt x="69" y="138"/>
                    <a:pt x="68" y="143"/>
                    <a:pt x="67" y="148"/>
                  </a:cubicBezTo>
                  <a:cubicBezTo>
                    <a:pt x="66" y="152"/>
                    <a:pt x="64" y="157"/>
                    <a:pt x="63" y="162"/>
                  </a:cubicBezTo>
                  <a:cubicBezTo>
                    <a:pt x="62" y="167"/>
                    <a:pt x="61" y="172"/>
                    <a:pt x="59" y="176"/>
                  </a:cubicBezTo>
                  <a:cubicBezTo>
                    <a:pt x="59" y="179"/>
                    <a:pt x="58" y="181"/>
                    <a:pt x="57" y="183"/>
                  </a:cubicBezTo>
                  <a:cubicBezTo>
                    <a:pt x="57" y="186"/>
                    <a:pt x="56" y="188"/>
                    <a:pt x="55" y="190"/>
                  </a:cubicBezTo>
                  <a:cubicBezTo>
                    <a:pt x="54" y="195"/>
                    <a:pt x="52" y="199"/>
                    <a:pt x="51" y="204"/>
                  </a:cubicBezTo>
                  <a:cubicBezTo>
                    <a:pt x="51" y="205"/>
                    <a:pt x="50" y="206"/>
                    <a:pt x="50" y="207"/>
                  </a:cubicBezTo>
                  <a:cubicBezTo>
                    <a:pt x="49" y="208"/>
                    <a:pt x="49" y="209"/>
                    <a:pt x="49" y="210"/>
                  </a:cubicBezTo>
                  <a:cubicBezTo>
                    <a:pt x="48" y="212"/>
                    <a:pt x="47" y="214"/>
                    <a:pt x="46" y="217"/>
                  </a:cubicBezTo>
                  <a:cubicBezTo>
                    <a:pt x="46" y="219"/>
                    <a:pt x="45" y="221"/>
                    <a:pt x="44" y="223"/>
                  </a:cubicBezTo>
                  <a:cubicBezTo>
                    <a:pt x="43" y="225"/>
                    <a:pt x="42" y="227"/>
                    <a:pt x="41" y="229"/>
                  </a:cubicBezTo>
                  <a:cubicBezTo>
                    <a:pt x="40" y="232"/>
                    <a:pt x="38" y="236"/>
                    <a:pt x="36" y="240"/>
                  </a:cubicBezTo>
                  <a:cubicBezTo>
                    <a:pt x="35" y="241"/>
                    <a:pt x="34" y="243"/>
                    <a:pt x="33" y="245"/>
                  </a:cubicBezTo>
                  <a:cubicBezTo>
                    <a:pt x="32" y="246"/>
                    <a:pt x="31" y="248"/>
                    <a:pt x="30" y="249"/>
                  </a:cubicBezTo>
                  <a:cubicBezTo>
                    <a:pt x="30" y="250"/>
                    <a:pt x="29" y="251"/>
                    <a:pt x="29" y="252"/>
                  </a:cubicBezTo>
                  <a:cubicBezTo>
                    <a:pt x="28" y="253"/>
                    <a:pt x="28" y="253"/>
                    <a:pt x="27" y="254"/>
                  </a:cubicBezTo>
                  <a:cubicBezTo>
                    <a:pt x="26" y="255"/>
                    <a:pt x="25" y="257"/>
                    <a:pt x="25" y="258"/>
                  </a:cubicBezTo>
                  <a:cubicBezTo>
                    <a:pt x="23" y="261"/>
                    <a:pt x="21" y="264"/>
                    <a:pt x="19" y="266"/>
                  </a:cubicBezTo>
                  <a:cubicBezTo>
                    <a:pt x="17" y="268"/>
                    <a:pt x="15" y="271"/>
                    <a:pt x="14" y="273"/>
                  </a:cubicBezTo>
                  <a:cubicBezTo>
                    <a:pt x="12" y="275"/>
                    <a:pt x="10" y="277"/>
                    <a:pt x="9" y="278"/>
                  </a:cubicBezTo>
                  <a:cubicBezTo>
                    <a:pt x="6" y="282"/>
                    <a:pt x="4" y="284"/>
                    <a:pt x="2" y="286"/>
                  </a:cubicBezTo>
                  <a:cubicBezTo>
                    <a:pt x="1" y="288"/>
                    <a:pt x="0" y="289"/>
                    <a:pt x="0" y="289"/>
                  </a:cubicBezTo>
                  <a:cubicBezTo>
                    <a:pt x="1" y="289"/>
                    <a:pt x="1" y="289"/>
                    <a:pt x="1" y="289"/>
                  </a:cubicBezTo>
                  <a:cubicBezTo>
                    <a:pt x="1" y="289"/>
                    <a:pt x="2" y="288"/>
                    <a:pt x="3" y="287"/>
                  </a:cubicBezTo>
                  <a:cubicBezTo>
                    <a:pt x="5" y="285"/>
                    <a:pt x="8" y="283"/>
                    <a:pt x="11" y="280"/>
                  </a:cubicBezTo>
                  <a:cubicBezTo>
                    <a:pt x="14" y="277"/>
                    <a:pt x="18" y="274"/>
                    <a:pt x="22" y="269"/>
                  </a:cubicBezTo>
                  <a:cubicBezTo>
                    <a:pt x="25" y="267"/>
                    <a:pt x="27" y="264"/>
                    <a:pt x="29" y="262"/>
                  </a:cubicBezTo>
                  <a:cubicBezTo>
                    <a:pt x="30" y="260"/>
                    <a:pt x="31" y="259"/>
                    <a:pt x="32" y="258"/>
                  </a:cubicBezTo>
                  <a:cubicBezTo>
                    <a:pt x="33" y="257"/>
                    <a:pt x="33" y="256"/>
                    <a:pt x="34" y="255"/>
                  </a:cubicBezTo>
                  <a:cubicBezTo>
                    <a:pt x="35" y="255"/>
                    <a:pt x="35" y="254"/>
                    <a:pt x="36" y="253"/>
                  </a:cubicBezTo>
                  <a:cubicBezTo>
                    <a:pt x="37" y="251"/>
                    <a:pt x="38" y="250"/>
                    <a:pt x="39" y="248"/>
                  </a:cubicBezTo>
                  <a:cubicBezTo>
                    <a:pt x="40" y="247"/>
                    <a:pt x="41" y="245"/>
                    <a:pt x="42" y="243"/>
                  </a:cubicBezTo>
                  <a:cubicBezTo>
                    <a:pt x="44" y="239"/>
                    <a:pt x="46" y="236"/>
                    <a:pt x="48" y="232"/>
                  </a:cubicBezTo>
                  <a:cubicBezTo>
                    <a:pt x="52" y="224"/>
                    <a:pt x="55" y="215"/>
                    <a:pt x="58" y="206"/>
                  </a:cubicBezTo>
                  <a:cubicBezTo>
                    <a:pt x="59" y="202"/>
                    <a:pt x="61" y="197"/>
                    <a:pt x="62" y="192"/>
                  </a:cubicBezTo>
                  <a:cubicBezTo>
                    <a:pt x="63" y="190"/>
                    <a:pt x="63" y="187"/>
                    <a:pt x="64" y="185"/>
                  </a:cubicBezTo>
                  <a:cubicBezTo>
                    <a:pt x="64" y="183"/>
                    <a:pt x="65" y="180"/>
                    <a:pt x="65" y="178"/>
                  </a:cubicBezTo>
                  <a:cubicBezTo>
                    <a:pt x="68" y="168"/>
                    <a:pt x="69" y="158"/>
                    <a:pt x="71" y="148"/>
                  </a:cubicBezTo>
                  <a:cubicBezTo>
                    <a:pt x="73" y="139"/>
                    <a:pt x="74" y="129"/>
                    <a:pt x="76" y="119"/>
                  </a:cubicBezTo>
                  <a:cubicBezTo>
                    <a:pt x="78" y="109"/>
                    <a:pt x="80" y="100"/>
                    <a:pt x="82" y="91"/>
                  </a:cubicBezTo>
                  <a:cubicBezTo>
                    <a:pt x="84" y="86"/>
                    <a:pt x="85" y="82"/>
                    <a:pt x="86" y="78"/>
                  </a:cubicBezTo>
                  <a:cubicBezTo>
                    <a:pt x="87" y="75"/>
                    <a:pt x="88" y="73"/>
                    <a:pt x="88" y="71"/>
                  </a:cubicBezTo>
                  <a:cubicBezTo>
                    <a:pt x="89" y="69"/>
                    <a:pt x="89" y="67"/>
                    <a:pt x="90" y="65"/>
                  </a:cubicBezTo>
                  <a:cubicBezTo>
                    <a:pt x="91" y="61"/>
                    <a:pt x="92" y="57"/>
                    <a:pt x="94" y="53"/>
                  </a:cubicBezTo>
                  <a:cubicBezTo>
                    <a:pt x="95" y="49"/>
                    <a:pt x="96" y="46"/>
                    <a:pt x="97" y="42"/>
                  </a:cubicBezTo>
                  <a:cubicBezTo>
                    <a:pt x="98" y="40"/>
                    <a:pt x="98" y="39"/>
                    <a:pt x="99" y="37"/>
                  </a:cubicBezTo>
                  <a:cubicBezTo>
                    <a:pt x="99" y="35"/>
                    <a:pt x="100" y="34"/>
                    <a:pt x="100" y="32"/>
                  </a:cubicBezTo>
                  <a:cubicBezTo>
                    <a:pt x="102" y="29"/>
                    <a:pt x="103" y="26"/>
                    <a:pt x="104" y="23"/>
                  </a:cubicBezTo>
                  <a:cubicBezTo>
                    <a:pt x="104" y="22"/>
                    <a:pt x="105" y="22"/>
                    <a:pt x="105" y="21"/>
                  </a:cubicBezTo>
                  <a:cubicBezTo>
                    <a:pt x="105" y="20"/>
                    <a:pt x="105" y="20"/>
                    <a:pt x="106" y="19"/>
                  </a:cubicBezTo>
                  <a:cubicBezTo>
                    <a:pt x="106" y="18"/>
                    <a:pt x="107" y="17"/>
                    <a:pt x="107" y="16"/>
                  </a:cubicBezTo>
                  <a:cubicBezTo>
                    <a:pt x="108" y="14"/>
                    <a:pt x="109" y="13"/>
                    <a:pt x="109" y="12"/>
                  </a:cubicBezTo>
                  <a:cubicBezTo>
                    <a:pt x="110" y="11"/>
                    <a:pt x="110" y="10"/>
                    <a:pt x="111" y="9"/>
                  </a:cubicBezTo>
                  <a:cubicBezTo>
                    <a:pt x="113" y="6"/>
                    <a:pt x="116" y="3"/>
                    <a:pt x="117" y="2"/>
                  </a:cubicBezTo>
                  <a:cubicBezTo>
                    <a:pt x="118" y="1"/>
                    <a:pt x="119" y="1"/>
                    <a:pt x="119" y="1"/>
                  </a:cubicBezTo>
                  <a:cubicBezTo>
                    <a:pt x="120" y="1"/>
                    <a:pt x="120" y="1"/>
                    <a:pt x="120" y="0"/>
                  </a:cubicBezTo>
                  <a:cubicBezTo>
                    <a:pt x="120" y="0"/>
                    <a:pt x="120" y="0"/>
                    <a:pt x="1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p:cNvSpPr txBox="1"/>
          <p:nvPr/>
        </p:nvSpPr>
        <p:spPr>
          <a:xfrm>
            <a:off x="7085879" y="6376780"/>
            <a:ext cx="503613" cy="338554"/>
          </a:xfrm>
          <a:prstGeom prst="rect">
            <a:avLst/>
          </a:prstGeom>
          <a:noFill/>
        </p:spPr>
        <p:txBody>
          <a:bodyPr wrap="square" rtlCol="0">
            <a:spAutoFit/>
          </a:bodyPr>
          <a:lstStyle/>
          <a:p>
            <a:pPr algn="ctr"/>
            <a:r>
              <a:rPr lang="en-US" sz="1600" b="1" dirty="0" smtClean="0"/>
              <a:t>4%</a:t>
            </a:r>
            <a:endParaRPr lang="en-US" sz="1600" b="1" dirty="0"/>
          </a:p>
        </p:txBody>
      </p:sp>
      <p:cxnSp>
        <p:nvCxnSpPr>
          <p:cNvPr id="8" name="Straight Connector 7"/>
          <p:cNvCxnSpPr>
            <a:endCxn id="6" idx="0"/>
          </p:cNvCxnSpPr>
          <p:nvPr/>
        </p:nvCxnSpPr>
        <p:spPr>
          <a:xfrm>
            <a:off x="7337686" y="6172175"/>
            <a:ext cx="0" cy="2046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7589492" y="6119970"/>
            <a:ext cx="11841" cy="5953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7315175" y="6720809"/>
            <a:ext cx="804449" cy="338554"/>
          </a:xfrm>
          <a:prstGeom prst="rect">
            <a:avLst/>
          </a:prstGeom>
          <a:noFill/>
        </p:spPr>
        <p:txBody>
          <a:bodyPr wrap="square" rtlCol="0">
            <a:spAutoFit/>
          </a:bodyPr>
          <a:lstStyle/>
          <a:p>
            <a:pPr algn="ctr"/>
            <a:r>
              <a:rPr lang="en-US" sz="1600" b="1" dirty="0" smtClean="0"/>
              <a:t>0.7%</a:t>
            </a:r>
            <a:endParaRPr lang="en-US" sz="1600" b="1" dirty="0"/>
          </a:p>
        </p:txBody>
      </p:sp>
      <p:cxnSp>
        <p:nvCxnSpPr>
          <p:cNvPr id="15" name="Straight Connector 14"/>
          <p:cNvCxnSpPr/>
          <p:nvPr/>
        </p:nvCxnSpPr>
        <p:spPr>
          <a:xfrm>
            <a:off x="7860918" y="3525423"/>
            <a:ext cx="0" cy="1979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7576962" y="3703691"/>
            <a:ext cx="503613" cy="338554"/>
          </a:xfrm>
          <a:prstGeom prst="rect">
            <a:avLst/>
          </a:prstGeom>
          <a:noFill/>
        </p:spPr>
        <p:txBody>
          <a:bodyPr wrap="square" rtlCol="0">
            <a:spAutoFit/>
          </a:bodyPr>
          <a:lstStyle/>
          <a:p>
            <a:pPr algn="ctr"/>
            <a:r>
              <a:rPr lang="en-US" sz="1600" b="1" dirty="0" smtClean="0"/>
              <a:t>3%</a:t>
            </a:r>
            <a:endParaRPr lang="en-US" sz="1600" b="1" dirty="0"/>
          </a:p>
        </p:txBody>
      </p:sp>
      <p:cxnSp>
        <p:nvCxnSpPr>
          <p:cNvPr id="165" name="Straight Connector 164"/>
          <p:cNvCxnSpPr/>
          <p:nvPr/>
        </p:nvCxnSpPr>
        <p:spPr>
          <a:xfrm>
            <a:off x="8119624" y="3520444"/>
            <a:ext cx="0" cy="453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a:off x="7877084" y="3977639"/>
            <a:ext cx="626798" cy="338554"/>
          </a:xfrm>
          <a:prstGeom prst="rect">
            <a:avLst/>
          </a:prstGeom>
          <a:noFill/>
        </p:spPr>
        <p:txBody>
          <a:bodyPr wrap="square" rtlCol="0">
            <a:spAutoFit/>
          </a:bodyPr>
          <a:lstStyle/>
          <a:p>
            <a:pPr algn="ctr"/>
            <a:r>
              <a:rPr lang="en-US" sz="1600" b="1" dirty="0" smtClean="0"/>
              <a:t>0.7%</a:t>
            </a:r>
            <a:endParaRPr lang="en-US" sz="1600" b="1" dirty="0"/>
          </a:p>
        </p:txBody>
      </p:sp>
    </p:spTree>
    <p:extLst>
      <p:ext uri="{BB962C8B-B14F-4D97-AF65-F5344CB8AC3E}">
        <p14:creationId xmlns:p14="http://schemas.microsoft.com/office/powerpoint/2010/main" val="23908974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57200"/>
            <a:ext cx="9052560" cy="1295400"/>
          </a:xfrm>
        </p:spPr>
        <p:txBody>
          <a:bodyPr>
            <a:normAutofit/>
          </a:bodyPr>
          <a:lstStyle/>
          <a:p>
            <a:r>
              <a:rPr lang="en-US" dirty="0" smtClean="0"/>
              <a:t>Overrepresented Crash Types</a:t>
            </a:r>
            <a:endParaRPr lang="en-US" dirty="0"/>
          </a:p>
        </p:txBody>
      </p:sp>
      <p:sp>
        <p:nvSpPr>
          <p:cNvPr id="4" name="Rounded Rectangle 3"/>
          <p:cNvSpPr/>
          <p:nvPr/>
        </p:nvSpPr>
        <p:spPr>
          <a:xfrm>
            <a:off x="466725" y="2286000"/>
            <a:ext cx="4196720" cy="12954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3200" dirty="0" smtClean="0"/>
              <a:t>Single Vehicle</a:t>
            </a:r>
          </a:p>
          <a:p>
            <a:r>
              <a:rPr lang="en-US" sz="3200" dirty="0" smtClean="0"/>
              <a:t>Run Off Road</a:t>
            </a:r>
            <a:endParaRPr lang="en-US" sz="3200" dirty="0"/>
          </a:p>
        </p:txBody>
      </p:sp>
      <p:sp>
        <p:nvSpPr>
          <p:cNvPr id="8" name="Rounded Rectangle 7"/>
          <p:cNvSpPr/>
          <p:nvPr/>
        </p:nvSpPr>
        <p:spPr>
          <a:xfrm>
            <a:off x="6383068" y="5486400"/>
            <a:ext cx="3096212" cy="12954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3200" dirty="0" smtClean="0"/>
              <a:t>Head-On Collisions</a:t>
            </a:r>
            <a:endParaRPr lang="en-US" sz="3200" dirty="0"/>
          </a:p>
        </p:txBody>
      </p:sp>
      <p:grpSp>
        <p:nvGrpSpPr>
          <p:cNvPr id="10" name="Group 9"/>
          <p:cNvGrpSpPr/>
          <p:nvPr/>
        </p:nvGrpSpPr>
        <p:grpSpPr>
          <a:xfrm>
            <a:off x="8449888" y="5714980"/>
            <a:ext cx="791096" cy="616019"/>
            <a:chOff x="3759201" y="2536826"/>
            <a:chExt cx="193675" cy="150813"/>
          </a:xfrm>
        </p:grpSpPr>
        <p:sp>
          <p:nvSpPr>
            <p:cNvPr id="11" name="Rectangle 1166"/>
            <p:cNvSpPr>
              <a:spLocks noChangeArrowheads="1"/>
            </p:cNvSpPr>
            <p:nvPr/>
          </p:nvSpPr>
          <p:spPr bwMode="auto">
            <a:xfrm>
              <a:off x="3759201" y="2676526"/>
              <a:ext cx="193675" cy="11113"/>
            </a:xfrm>
            <a:prstGeom prst="rect">
              <a:avLst/>
            </a:prstGeom>
            <a:solidFill>
              <a:sysClr val="window" lastClr="FFFFFF">
                <a:lumMod val="7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 name="Freeform 1167"/>
            <p:cNvSpPr>
              <a:spLocks/>
            </p:cNvSpPr>
            <p:nvPr/>
          </p:nvSpPr>
          <p:spPr bwMode="auto">
            <a:xfrm>
              <a:off x="3857626" y="2584451"/>
              <a:ext cx="95250" cy="84138"/>
            </a:xfrm>
            <a:custGeom>
              <a:avLst/>
              <a:gdLst>
                <a:gd name="T0" fmla="*/ 6 w 76"/>
                <a:gd name="T1" fmla="*/ 65 h 68"/>
                <a:gd name="T2" fmla="*/ 12 w 76"/>
                <a:gd name="T3" fmla="*/ 68 h 68"/>
                <a:gd name="T4" fmla="*/ 25 w 76"/>
                <a:gd name="T5" fmla="*/ 66 h 68"/>
                <a:gd name="T6" fmla="*/ 26 w 76"/>
                <a:gd name="T7" fmla="*/ 66 h 68"/>
                <a:gd name="T8" fmla="*/ 22 w 76"/>
                <a:gd name="T9" fmla="*/ 57 h 68"/>
                <a:gd name="T10" fmla="*/ 38 w 76"/>
                <a:gd name="T11" fmla="*/ 35 h 68"/>
                <a:gd name="T12" fmla="*/ 60 w 76"/>
                <a:gd name="T13" fmla="*/ 52 h 68"/>
                <a:gd name="T14" fmla="*/ 60 w 76"/>
                <a:gd name="T15" fmla="*/ 61 h 68"/>
                <a:gd name="T16" fmla="*/ 60 w 76"/>
                <a:gd name="T17" fmla="*/ 61 h 68"/>
                <a:gd name="T18" fmla="*/ 60 w 76"/>
                <a:gd name="T19" fmla="*/ 61 h 68"/>
                <a:gd name="T20" fmla="*/ 76 w 76"/>
                <a:gd name="T21" fmla="*/ 59 h 68"/>
                <a:gd name="T22" fmla="*/ 76 w 76"/>
                <a:gd name="T23" fmla="*/ 0 h 68"/>
                <a:gd name="T24" fmla="*/ 55 w 76"/>
                <a:gd name="T25" fmla="*/ 9 h 68"/>
                <a:gd name="T26" fmla="*/ 10 w 76"/>
                <a:gd name="T27" fmla="*/ 37 h 68"/>
                <a:gd name="T28" fmla="*/ 4 w 76"/>
                <a:gd name="T29" fmla="*/ 43 h 68"/>
                <a:gd name="T30" fmla="*/ 6 w 76"/>
                <a:gd name="T31"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68">
                  <a:moveTo>
                    <a:pt x="6" y="65"/>
                  </a:moveTo>
                  <a:cubicBezTo>
                    <a:pt x="8" y="67"/>
                    <a:pt x="9" y="67"/>
                    <a:pt x="12" y="68"/>
                  </a:cubicBezTo>
                  <a:cubicBezTo>
                    <a:pt x="14" y="68"/>
                    <a:pt x="22" y="67"/>
                    <a:pt x="25" y="66"/>
                  </a:cubicBezTo>
                  <a:cubicBezTo>
                    <a:pt x="25" y="66"/>
                    <a:pt x="25" y="66"/>
                    <a:pt x="26" y="66"/>
                  </a:cubicBezTo>
                  <a:cubicBezTo>
                    <a:pt x="24" y="64"/>
                    <a:pt x="23" y="61"/>
                    <a:pt x="22" y="57"/>
                  </a:cubicBezTo>
                  <a:cubicBezTo>
                    <a:pt x="20" y="47"/>
                    <a:pt x="28" y="37"/>
                    <a:pt x="38" y="35"/>
                  </a:cubicBezTo>
                  <a:cubicBezTo>
                    <a:pt x="49" y="34"/>
                    <a:pt x="59" y="41"/>
                    <a:pt x="60" y="52"/>
                  </a:cubicBezTo>
                  <a:cubicBezTo>
                    <a:pt x="61" y="55"/>
                    <a:pt x="61" y="58"/>
                    <a:pt x="60" y="61"/>
                  </a:cubicBezTo>
                  <a:cubicBezTo>
                    <a:pt x="60" y="61"/>
                    <a:pt x="60" y="61"/>
                    <a:pt x="60" y="61"/>
                  </a:cubicBezTo>
                  <a:cubicBezTo>
                    <a:pt x="60" y="61"/>
                    <a:pt x="60" y="61"/>
                    <a:pt x="60" y="61"/>
                  </a:cubicBezTo>
                  <a:cubicBezTo>
                    <a:pt x="76" y="59"/>
                    <a:pt x="76" y="59"/>
                    <a:pt x="76" y="59"/>
                  </a:cubicBezTo>
                  <a:cubicBezTo>
                    <a:pt x="76" y="8"/>
                    <a:pt x="76" y="26"/>
                    <a:pt x="76" y="0"/>
                  </a:cubicBezTo>
                  <a:cubicBezTo>
                    <a:pt x="69" y="2"/>
                    <a:pt x="62" y="5"/>
                    <a:pt x="55" y="9"/>
                  </a:cubicBezTo>
                  <a:cubicBezTo>
                    <a:pt x="42" y="17"/>
                    <a:pt x="18" y="31"/>
                    <a:pt x="10" y="37"/>
                  </a:cubicBezTo>
                  <a:cubicBezTo>
                    <a:pt x="7" y="40"/>
                    <a:pt x="5" y="41"/>
                    <a:pt x="4" y="43"/>
                  </a:cubicBezTo>
                  <a:cubicBezTo>
                    <a:pt x="0" y="49"/>
                    <a:pt x="2" y="60"/>
                    <a:pt x="6" y="65"/>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3" name="Freeform 1168"/>
            <p:cNvSpPr>
              <a:spLocks/>
            </p:cNvSpPr>
            <p:nvPr/>
          </p:nvSpPr>
          <p:spPr bwMode="auto">
            <a:xfrm>
              <a:off x="3759201" y="2584451"/>
              <a:ext cx="95250" cy="84138"/>
            </a:xfrm>
            <a:custGeom>
              <a:avLst/>
              <a:gdLst>
                <a:gd name="T0" fmla="*/ 0 w 76"/>
                <a:gd name="T1" fmla="*/ 59 h 68"/>
                <a:gd name="T2" fmla="*/ 0 w 76"/>
                <a:gd name="T3" fmla="*/ 0 h 68"/>
                <a:gd name="T4" fmla="*/ 21 w 76"/>
                <a:gd name="T5" fmla="*/ 9 h 68"/>
                <a:gd name="T6" fmla="*/ 66 w 76"/>
                <a:gd name="T7" fmla="*/ 37 h 68"/>
                <a:gd name="T8" fmla="*/ 72 w 76"/>
                <a:gd name="T9" fmla="*/ 43 h 68"/>
                <a:gd name="T10" fmla="*/ 70 w 76"/>
                <a:gd name="T11" fmla="*/ 65 h 68"/>
                <a:gd name="T12" fmla="*/ 64 w 76"/>
                <a:gd name="T13" fmla="*/ 68 h 68"/>
                <a:gd name="T14" fmla="*/ 51 w 76"/>
                <a:gd name="T15" fmla="*/ 66 h 68"/>
                <a:gd name="T16" fmla="*/ 50 w 76"/>
                <a:gd name="T17" fmla="*/ 66 h 68"/>
                <a:gd name="T18" fmla="*/ 54 w 76"/>
                <a:gd name="T19" fmla="*/ 57 h 68"/>
                <a:gd name="T20" fmla="*/ 38 w 76"/>
                <a:gd name="T21" fmla="*/ 35 h 68"/>
                <a:gd name="T22" fmla="*/ 16 w 76"/>
                <a:gd name="T23" fmla="*/ 52 h 68"/>
                <a:gd name="T24" fmla="*/ 16 w 76"/>
                <a:gd name="T25" fmla="*/ 61 h 68"/>
                <a:gd name="T26" fmla="*/ 16 w 76"/>
                <a:gd name="T27" fmla="*/ 61 h 68"/>
                <a:gd name="T28" fmla="*/ 16 w 76"/>
                <a:gd name="T29" fmla="*/ 61 h 68"/>
                <a:gd name="T30" fmla="*/ 0 w 76"/>
                <a:gd name="T31"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68">
                  <a:moveTo>
                    <a:pt x="0" y="59"/>
                  </a:moveTo>
                  <a:cubicBezTo>
                    <a:pt x="0" y="9"/>
                    <a:pt x="0" y="25"/>
                    <a:pt x="0" y="0"/>
                  </a:cubicBezTo>
                  <a:cubicBezTo>
                    <a:pt x="7" y="2"/>
                    <a:pt x="14" y="5"/>
                    <a:pt x="21" y="9"/>
                  </a:cubicBezTo>
                  <a:cubicBezTo>
                    <a:pt x="34" y="17"/>
                    <a:pt x="58" y="31"/>
                    <a:pt x="66" y="37"/>
                  </a:cubicBezTo>
                  <a:cubicBezTo>
                    <a:pt x="69" y="40"/>
                    <a:pt x="71" y="41"/>
                    <a:pt x="72" y="43"/>
                  </a:cubicBezTo>
                  <a:cubicBezTo>
                    <a:pt x="76" y="49"/>
                    <a:pt x="74" y="60"/>
                    <a:pt x="70" y="65"/>
                  </a:cubicBezTo>
                  <a:cubicBezTo>
                    <a:pt x="68" y="67"/>
                    <a:pt x="67" y="67"/>
                    <a:pt x="64" y="68"/>
                  </a:cubicBezTo>
                  <a:cubicBezTo>
                    <a:pt x="62" y="68"/>
                    <a:pt x="54" y="67"/>
                    <a:pt x="51" y="66"/>
                  </a:cubicBezTo>
                  <a:cubicBezTo>
                    <a:pt x="51" y="66"/>
                    <a:pt x="51" y="66"/>
                    <a:pt x="50" y="66"/>
                  </a:cubicBezTo>
                  <a:cubicBezTo>
                    <a:pt x="52" y="64"/>
                    <a:pt x="53" y="61"/>
                    <a:pt x="54" y="57"/>
                  </a:cubicBezTo>
                  <a:cubicBezTo>
                    <a:pt x="56" y="47"/>
                    <a:pt x="48" y="37"/>
                    <a:pt x="38" y="35"/>
                  </a:cubicBezTo>
                  <a:cubicBezTo>
                    <a:pt x="27" y="34"/>
                    <a:pt x="17" y="41"/>
                    <a:pt x="16" y="52"/>
                  </a:cubicBezTo>
                  <a:cubicBezTo>
                    <a:pt x="15" y="55"/>
                    <a:pt x="15" y="58"/>
                    <a:pt x="16" y="61"/>
                  </a:cubicBezTo>
                  <a:cubicBezTo>
                    <a:pt x="16" y="61"/>
                    <a:pt x="16" y="61"/>
                    <a:pt x="16" y="61"/>
                  </a:cubicBezTo>
                  <a:cubicBezTo>
                    <a:pt x="16" y="61"/>
                    <a:pt x="16" y="61"/>
                    <a:pt x="16" y="61"/>
                  </a:cubicBezTo>
                  <a:lnTo>
                    <a:pt x="0" y="59"/>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4" name="Freeform 1169"/>
            <p:cNvSpPr>
              <a:spLocks/>
            </p:cNvSpPr>
            <p:nvPr/>
          </p:nvSpPr>
          <p:spPr bwMode="auto">
            <a:xfrm>
              <a:off x="3889376" y="2630488"/>
              <a:ext cx="41275" cy="41275"/>
            </a:xfrm>
            <a:custGeom>
              <a:avLst/>
              <a:gdLst>
                <a:gd name="T0" fmla="*/ 14 w 33"/>
                <a:gd name="T1" fmla="*/ 1 h 33"/>
                <a:gd name="T2" fmla="*/ 1 w 33"/>
                <a:gd name="T3" fmla="*/ 19 h 33"/>
                <a:gd name="T4" fmla="*/ 18 w 33"/>
                <a:gd name="T5" fmla="*/ 32 h 33"/>
                <a:gd name="T6" fmla="*/ 31 w 33"/>
                <a:gd name="T7" fmla="*/ 14 h 33"/>
                <a:gd name="T8" fmla="*/ 14 w 33"/>
                <a:gd name="T9" fmla="*/ 1 h 33"/>
              </a:gdLst>
              <a:ahLst/>
              <a:cxnLst>
                <a:cxn ang="0">
                  <a:pos x="T0" y="T1"/>
                </a:cxn>
                <a:cxn ang="0">
                  <a:pos x="T2" y="T3"/>
                </a:cxn>
                <a:cxn ang="0">
                  <a:pos x="T4" y="T5"/>
                </a:cxn>
                <a:cxn ang="0">
                  <a:pos x="T6" y="T7"/>
                </a:cxn>
                <a:cxn ang="0">
                  <a:pos x="T8" y="T9"/>
                </a:cxn>
              </a:cxnLst>
              <a:rect l="0" t="0" r="r" b="b"/>
              <a:pathLst>
                <a:path w="33" h="33">
                  <a:moveTo>
                    <a:pt x="14" y="1"/>
                  </a:moveTo>
                  <a:cubicBezTo>
                    <a:pt x="5" y="3"/>
                    <a:pt x="0" y="10"/>
                    <a:pt x="1" y="19"/>
                  </a:cubicBezTo>
                  <a:cubicBezTo>
                    <a:pt x="2" y="27"/>
                    <a:pt x="10" y="33"/>
                    <a:pt x="18" y="32"/>
                  </a:cubicBezTo>
                  <a:cubicBezTo>
                    <a:pt x="27" y="31"/>
                    <a:pt x="33" y="23"/>
                    <a:pt x="31" y="14"/>
                  </a:cubicBezTo>
                  <a:cubicBezTo>
                    <a:pt x="30" y="6"/>
                    <a:pt x="22" y="0"/>
                    <a:pt x="14" y="1"/>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5" name="Freeform 1170"/>
            <p:cNvSpPr>
              <a:spLocks/>
            </p:cNvSpPr>
            <p:nvPr/>
          </p:nvSpPr>
          <p:spPr bwMode="auto">
            <a:xfrm>
              <a:off x="3798888" y="2536826"/>
              <a:ext cx="123825" cy="76200"/>
            </a:xfrm>
            <a:custGeom>
              <a:avLst/>
              <a:gdLst>
                <a:gd name="T0" fmla="*/ 0 w 78"/>
                <a:gd name="T1" fmla="*/ 32 h 48"/>
                <a:gd name="T2" fmla="*/ 15 w 78"/>
                <a:gd name="T3" fmla="*/ 37 h 48"/>
                <a:gd name="T4" fmla="*/ 11 w 78"/>
                <a:gd name="T5" fmla="*/ 4 h 48"/>
                <a:gd name="T6" fmla="*/ 29 w 78"/>
                <a:gd name="T7" fmla="*/ 34 h 48"/>
                <a:gd name="T8" fmla="*/ 33 w 78"/>
                <a:gd name="T9" fmla="*/ 16 h 48"/>
                <a:gd name="T10" fmla="*/ 39 w 78"/>
                <a:gd name="T11" fmla="*/ 33 h 48"/>
                <a:gd name="T12" fmla="*/ 51 w 78"/>
                <a:gd name="T13" fmla="*/ 0 h 48"/>
                <a:gd name="T14" fmla="*/ 52 w 78"/>
                <a:gd name="T15" fmla="*/ 34 h 48"/>
                <a:gd name="T16" fmla="*/ 59 w 78"/>
                <a:gd name="T17" fmla="*/ 27 h 48"/>
                <a:gd name="T18" fmla="*/ 57 w 78"/>
                <a:gd name="T19" fmla="*/ 36 h 48"/>
                <a:gd name="T20" fmla="*/ 78 w 78"/>
                <a:gd name="T21" fmla="*/ 29 h 48"/>
                <a:gd name="T22" fmla="*/ 52 w 78"/>
                <a:gd name="T23" fmla="*/ 47 h 48"/>
                <a:gd name="T24" fmla="*/ 53 w 78"/>
                <a:gd name="T25" fmla="*/ 39 h 48"/>
                <a:gd name="T26" fmla="*/ 47 w 78"/>
                <a:gd name="T27" fmla="*/ 43 h 48"/>
                <a:gd name="T28" fmla="*/ 45 w 78"/>
                <a:gd name="T29" fmla="*/ 34 h 48"/>
                <a:gd name="T30" fmla="*/ 39 w 78"/>
                <a:gd name="T31" fmla="*/ 43 h 48"/>
                <a:gd name="T32" fmla="*/ 34 w 78"/>
                <a:gd name="T33" fmla="*/ 36 h 48"/>
                <a:gd name="T34" fmla="*/ 31 w 78"/>
                <a:gd name="T35" fmla="*/ 45 h 48"/>
                <a:gd name="T36" fmla="*/ 22 w 78"/>
                <a:gd name="T37" fmla="*/ 34 h 48"/>
                <a:gd name="T38" fmla="*/ 23 w 78"/>
                <a:gd name="T39" fmla="*/ 48 h 48"/>
                <a:gd name="T40" fmla="*/ 0 w 78"/>
                <a:gd name="T41"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48">
                  <a:moveTo>
                    <a:pt x="0" y="32"/>
                  </a:moveTo>
                  <a:lnTo>
                    <a:pt x="15" y="37"/>
                  </a:lnTo>
                  <a:lnTo>
                    <a:pt x="11" y="4"/>
                  </a:lnTo>
                  <a:lnTo>
                    <a:pt x="29" y="34"/>
                  </a:lnTo>
                  <a:lnTo>
                    <a:pt x="33" y="16"/>
                  </a:lnTo>
                  <a:lnTo>
                    <a:pt x="39" y="33"/>
                  </a:lnTo>
                  <a:lnTo>
                    <a:pt x="51" y="0"/>
                  </a:lnTo>
                  <a:lnTo>
                    <a:pt x="52" y="34"/>
                  </a:lnTo>
                  <a:lnTo>
                    <a:pt x="59" y="27"/>
                  </a:lnTo>
                  <a:lnTo>
                    <a:pt x="57" y="36"/>
                  </a:lnTo>
                  <a:lnTo>
                    <a:pt x="78" y="29"/>
                  </a:lnTo>
                  <a:lnTo>
                    <a:pt x="52" y="47"/>
                  </a:lnTo>
                  <a:lnTo>
                    <a:pt x="53" y="39"/>
                  </a:lnTo>
                  <a:lnTo>
                    <a:pt x="47" y="43"/>
                  </a:lnTo>
                  <a:lnTo>
                    <a:pt x="45" y="34"/>
                  </a:lnTo>
                  <a:lnTo>
                    <a:pt x="39" y="43"/>
                  </a:lnTo>
                  <a:lnTo>
                    <a:pt x="34" y="36"/>
                  </a:lnTo>
                  <a:lnTo>
                    <a:pt x="31" y="45"/>
                  </a:lnTo>
                  <a:lnTo>
                    <a:pt x="22" y="34"/>
                  </a:lnTo>
                  <a:lnTo>
                    <a:pt x="23" y="48"/>
                  </a:lnTo>
                  <a:lnTo>
                    <a:pt x="0" y="32"/>
                  </a:ln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 name="Freeform 1171"/>
            <p:cNvSpPr>
              <a:spLocks/>
            </p:cNvSpPr>
            <p:nvPr/>
          </p:nvSpPr>
          <p:spPr bwMode="auto">
            <a:xfrm>
              <a:off x="3783013" y="2630488"/>
              <a:ext cx="39688" cy="41275"/>
            </a:xfrm>
            <a:custGeom>
              <a:avLst/>
              <a:gdLst>
                <a:gd name="T0" fmla="*/ 19 w 33"/>
                <a:gd name="T1" fmla="*/ 1 h 33"/>
                <a:gd name="T2" fmla="*/ 32 w 33"/>
                <a:gd name="T3" fmla="*/ 19 h 33"/>
                <a:gd name="T4" fmla="*/ 15 w 33"/>
                <a:gd name="T5" fmla="*/ 32 h 33"/>
                <a:gd name="T6" fmla="*/ 2 w 33"/>
                <a:gd name="T7" fmla="*/ 14 h 33"/>
                <a:gd name="T8" fmla="*/ 19 w 33"/>
                <a:gd name="T9" fmla="*/ 1 h 33"/>
              </a:gdLst>
              <a:ahLst/>
              <a:cxnLst>
                <a:cxn ang="0">
                  <a:pos x="T0" y="T1"/>
                </a:cxn>
                <a:cxn ang="0">
                  <a:pos x="T2" y="T3"/>
                </a:cxn>
                <a:cxn ang="0">
                  <a:pos x="T4" y="T5"/>
                </a:cxn>
                <a:cxn ang="0">
                  <a:pos x="T6" y="T7"/>
                </a:cxn>
                <a:cxn ang="0">
                  <a:pos x="T8" y="T9"/>
                </a:cxn>
              </a:cxnLst>
              <a:rect l="0" t="0" r="r" b="b"/>
              <a:pathLst>
                <a:path w="33" h="33">
                  <a:moveTo>
                    <a:pt x="19" y="1"/>
                  </a:moveTo>
                  <a:cubicBezTo>
                    <a:pt x="28" y="3"/>
                    <a:pt x="33" y="10"/>
                    <a:pt x="32" y="19"/>
                  </a:cubicBezTo>
                  <a:cubicBezTo>
                    <a:pt x="31" y="27"/>
                    <a:pt x="23" y="33"/>
                    <a:pt x="15" y="32"/>
                  </a:cubicBezTo>
                  <a:cubicBezTo>
                    <a:pt x="6" y="31"/>
                    <a:pt x="0" y="23"/>
                    <a:pt x="2" y="14"/>
                  </a:cubicBezTo>
                  <a:cubicBezTo>
                    <a:pt x="3" y="6"/>
                    <a:pt x="11" y="0"/>
                    <a:pt x="19" y="1"/>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3" name="Group 2"/>
          <p:cNvGrpSpPr/>
          <p:nvPr/>
        </p:nvGrpSpPr>
        <p:grpSpPr>
          <a:xfrm>
            <a:off x="3147065" y="3878566"/>
            <a:ext cx="3802354" cy="1287780"/>
            <a:chOff x="3604260" y="3878566"/>
            <a:chExt cx="3802354" cy="1287780"/>
          </a:xfrm>
          <a:solidFill>
            <a:schemeClr val="bg2">
              <a:lumMod val="75000"/>
            </a:schemeClr>
          </a:solidFill>
        </p:grpSpPr>
        <p:sp>
          <p:nvSpPr>
            <p:cNvPr id="5" name="Rounded Rectangle 4"/>
            <p:cNvSpPr/>
            <p:nvPr/>
          </p:nvSpPr>
          <p:spPr>
            <a:xfrm>
              <a:off x="3604260" y="3878566"/>
              <a:ext cx="3802354" cy="128778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3200" dirty="0" smtClean="0"/>
                <a:t>Crashes in Intersections</a:t>
              </a:r>
              <a:endParaRPr lang="en-US" sz="3200" dirty="0"/>
            </a:p>
          </p:txBody>
        </p:sp>
        <p:grpSp>
          <p:nvGrpSpPr>
            <p:cNvPr id="18" name="Group 17"/>
            <p:cNvGrpSpPr/>
            <p:nvPr/>
          </p:nvGrpSpPr>
          <p:grpSpPr>
            <a:xfrm>
              <a:off x="6181043" y="4039217"/>
              <a:ext cx="1014997" cy="1035690"/>
              <a:chOff x="4273551" y="3722688"/>
              <a:chExt cx="153988" cy="153988"/>
            </a:xfrm>
            <a:grpFill/>
          </p:grpSpPr>
          <p:sp>
            <p:nvSpPr>
              <p:cNvPr id="20" name="Rectangle 1294"/>
              <p:cNvSpPr>
                <a:spLocks noChangeArrowheads="1"/>
              </p:cNvSpPr>
              <p:nvPr/>
            </p:nvSpPr>
            <p:spPr bwMode="auto">
              <a:xfrm>
                <a:off x="4273551" y="3775076"/>
                <a:ext cx="15398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1" name="Rectangle 1295"/>
              <p:cNvSpPr>
                <a:spLocks noChangeArrowheads="1"/>
              </p:cNvSpPr>
              <p:nvPr/>
            </p:nvSpPr>
            <p:spPr bwMode="auto">
              <a:xfrm>
                <a:off x="4273551" y="3822701"/>
                <a:ext cx="1539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2" name="Freeform 1296"/>
              <p:cNvSpPr>
                <a:spLocks/>
              </p:cNvSpPr>
              <p:nvPr/>
            </p:nvSpPr>
            <p:spPr bwMode="auto">
              <a:xfrm>
                <a:off x="4273551" y="3822701"/>
                <a:ext cx="153988" cy="3175"/>
              </a:xfrm>
              <a:custGeom>
                <a:avLst/>
                <a:gdLst>
                  <a:gd name="T0" fmla="*/ 97 w 97"/>
                  <a:gd name="T1" fmla="*/ 0 h 2"/>
                  <a:gd name="T2" fmla="*/ 0 w 97"/>
                  <a:gd name="T3" fmla="*/ 0 h 2"/>
                  <a:gd name="T4" fmla="*/ 0 w 97"/>
                  <a:gd name="T5" fmla="*/ 2 h 2"/>
                  <a:gd name="T6" fmla="*/ 97 w 97"/>
                  <a:gd name="T7" fmla="*/ 2 h 2"/>
                </a:gdLst>
                <a:ahLst/>
                <a:cxnLst>
                  <a:cxn ang="0">
                    <a:pos x="T0" y="T1"/>
                  </a:cxn>
                  <a:cxn ang="0">
                    <a:pos x="T2" y="T3"/>
                  </a:cxn>
                  <a:cxn ang="0">
                    <a:pos x="T4" y="T5"/>
                  </a:cxn>
                  <a:cxn ang="0">
                    <a:pos x="T6" y="T7"/>
                  </a:cxn>
                </a:cxnLst>
                <a:rect l="0" t="0" r="r" b="b"/>
                <a:pathLst>
                  <a:path w="97" h="2">
                    <a:moveTo>
                      <a:pt x="97" y="0"/>
                    </a:moveTo>
                    <a:lnTo>
                      <a:pt x="0" y="0"/>
                    </a:lnTo>
                    <a:lnTo>
                      <a:pt x="0" y="2"/>
                    </a:lnTo>
                    <a:lnTo>
                      <a:pt x="97"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3" name="Rectangle 1297"/>
              <p:cNvSpPr>
                <a:spLocks noChangeArrowheads="1"/>
              </p:cNvSpPr>
              <p:nvPr/>
            </p:nvSpPr>
            <p:spPr bwMode="auto">
              <a:xfrm>
                <a:off x="4273551" y="3770707"/>
                <a:ext cx="153988" cy="28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4" name="Freeform 1298"/>
              <p:cNvSpPr>
                <a:spLocks/>
              </p:cNvSpPr>
              <p:nvPr/>
            </p:nvSpPr>
            <p:spPr bwMode="auto">
              <a:xfrm>
                <a:off x="4273551" y="3768726"/>
                <a:ext cx="153988" cy="3175"/>
              </a:xfrm>
              <a:custGeom>
                <a:avLst/>
                <a:gdLst>
                  <a:gd name="T0" fmla="*/ 97 w 97"/>
                  <a:gd name="T1" fmla="*/ 0 h 2"/>
                  <a:gd name="T2" fmla="*/ 0 w 97"/>
                  <a:gd name="T3" fmla="*/ 0 h 2"/>
                  <a:gd name="T4" fmla="*/ 0 w 97"/>
                  <a:gd name="T5" fmla="*/ 2 h 2"/>
                  <a:gd name="T6" fmla="*/ 97 w 97"/>
                  <a:gd name="T7" fmla="*/ 2 h 2"/>
                </a:gdLst>
                <a:ahLst/>
                <a:cxnLst>
                  <a:cxn ang="0">
                    <a:pos x="T0" y="T1"/>
                  </a:cxn>
                  <a:cxn ang="0">
                    <a:pos x="T2" y="T3"/>
                  </a:cxn>
                  <a:cxn ang="0">
                    <a:pos x="T4" y="T5"/>
                  </a:cxn>
                  <a:cxn ang="0">
                    <a:pos x="T6" y="T7"/>
                  </a:cxn>
                </a:cxnLst>
                <a:rect l="0" t="0" r="r" b="b"/>
                <a:pathLst>
                  <a:path w="97" h="2">
                    <a:moveTo>
                      <a:pt x="97" y="0"/>
                    </a:moveTo>
                    <a:lnTo>
                      <a:pt x="0" y="0"/>
                    </a:lnTo>
                    <a:lnTo>
                      <a:pt x="0" y="2"/>
                    </a:lnTo>
                    <a:lnTo>
                      <a:pt x="97"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5" name="Rectangle 1299"/>
              <p:cNvSpPr>
                <a:spLocks noChangeArrowheads="1"/>
              </p:cNvSpPr>
              <p:nvPr/>
            </p:nvSpPr>
            <p:spPr bwMode="auto">
              <a:xfrm>
                <a:off x="4392613" y="3795713"/>
                <a:ext cx="238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6" name="Freeform 1300"/>
              <p:cNvSpPr>
                <a:spLocks/>
              </p:cNvSpPr>
              <p:nvPr/>
            </p:nvSpPr>
            <p:spPr bwMode="auto">
              <a:xfrm>
                <a:off x="4392613" y="3795713"/>
                <a:ext cx="23813" cy="3175"/>
              </a:xfrm>
              <a:custGeom>
                <a:avLst/>
                <a:gdLst>
                  <a:gd name="T0" fmla="*/ 15 w 15"/>
                  <a:gd name="T1" fmla="*/ 0 h 2"/>
                  <a:gd name="T2" fmla="*/ 0 w 15"/>
                  <a:gd name="T3" fmla="*/ 0 h 2"/>
                  <a:gd name="T4" fmla="*/ 0 w 15"/>
                  <a:gd name="T5" fmla="*/ 2 h 2"/>
                  <a:gd name="T6" fmla="*/ 15 w 15"/>
                  <a:gd name="T7" fmla="*/ 2 h 2"/>
                </a:gdLst>
                <a:ahLst/>
                <a:cxnLst>
                  <a:cxn ang="0">
                    <a:pos x="T0" y="T1"/>
                  </a:cxn>
                  <a:cxn ang="0">
                    <a:pos x="T2" y="T3"/>
                  </a:cxn>
                  <a:cxn ang="0">
                    <a:pos x="T4" y="T5"/>
                  </a:cxn>
                  <a:cxn ang="0">
                    <a:pos x="T6" y="T7"/>
                  </a:cxn>
                </a:cxnLst>
                <a:rect l="0" t="0" r="r" b="b"/>
                <a:pathLst>
                  <a:path w="15" h="2">
                    <a:moveTo>
                      <a:pt x="15" y="0"/>
                    </a:moveTo>
                    <a:lnTo>
                      <a:pt x="0" y="0"/>
                    </a:lnTo>
                    <a:lnTo>
                      <a:pt x="0" y="2"/>
                    </a:lnTo>
                    <a:lnTo>
                      <a:pt x="15"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7" name="Rectangle 1301"/>
              <p:cNvSpPr>
                <a:spLocks noChangeArrowheads="1"/>
              </p:cNvSpPr>
              <p:nvPr/>
            </p:nvSpPr>
            <p:spPr bwMode="auto">
              <a:xfrm>
                <a:off x="4335463" y="3795713"/>
                <a:ext cx="28575"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8" name="Rectangle 1302"/>
              <p:cNvSpPr>
                <a:spLocks noChangeArrowheads="1"/>
              </p:cNvSpPr>
              <p:nvPr/>
            </p:nvSpPr>
            <p:spPr bwMode="auto">
              <a:xfrm>
                <a:off x="4284663" y="3795713"/>
                <a:ext cx="238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9" name="Freeform 1303"/>
              <p:cNvSpPr>
                <a:spLocks/>
              </p:cNvSpPr>
              <p:nvPr/>
            </p:nvSpPr>
            <p:spPr bwMode="auto">
              <a:xfrm>
                <a:off x="4284663" y="3795713"/>
                <a:ext cx="23813" cy="3175"/>
              </a:xfrm>
              <a:custGeom>
                <a:avLst/>
                <a:gdLst>
                  <a:gd name="T0" fmla="*/ 15 w 15"/>
                  <a:gd name="T1" fmla="*/ 0 h 2"/>
                  <a:gd name="T2" fmla="*/ 0 w 15"/>
                  <a:gd name="T3" fmla="*/ 0 h 2"/>
                  <a:gd name="T4" fmla="*/ 0 w 15"/>
                  <a:gd name="T5" fmla="*/ 2 h 2"/>
                  <a:gd name="T6" fmla="*/ 15 w 15"/>
                  <a:gd name="T7" fmla="*/ 2 h 2"/>
                </a:gdLst>
                <a:ahLst/>
                <a:cxnLst>
                  <a:cxn ang="0">
                    <a:pos x="T0" y="T1"/>
                  </a:cxn>
                  <a:cxn ang="0">
                    <a:pos x="T2" y="T3"/>
                  </a:cxn>
                  <a:cxn ang="0">
                    <a:pos x="T4" y="T5"/>
                  </a:cxn>
                  <a:cxn ang="0">
                    <a:pos x="T6" y="T7"/>
                  </a:cxn>
                </a:cxnLst>
                <a:rect l="0" t="0" r="r" b="b"/>
                <a:pathLst>
                  <a:path w="15" h="2">
                    <a:moveTo>
                      <a:pt x="15" y="0"/>
                    </a:moveTo>
                    <a:lnTo>
                      <a:pt x="0" y="0"/>
                    </a:lnTo>
                    <a:lnTo>
                      <a:pt x="0" y="2"/>
                    </a:lnTo>
                    <a:lnTo>
                      <a:pt x="15"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0" name="Rectangle 1304"/>
              <p:cNvSpPr>
                <a:spLocks noChangeArrowheads="1"/>
              </p:cNvSpPr>
              <p:nvPr/>
            </p:nvSpPr>
            <p:spPr bwMode="auto">
              <a:xfrm>
                <a:off x="4375151" y="3722688"/>
                <a:ext cx="3175" cy="153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1" name="Freeform 1305"/>
              <p:cNvSpPr>
                <a:spLocks/>
              </p:cNvSpPr>
              <p:nvPr/>
            </p:nvSpPr>
            <p:spPr bwMode="auto">
              <a:xfrm>
                <a:off x="4375151" y="3722688"/>
                <a:ext cx="3175" cy="153988"/>
              </a:xfrm>
              <a:custGeom>
                <a:avLst/>
                <a:gdLst>
                  <a:gd name="T0" fmla="*/ 0 w 2"/>
                  <a:gd name="T1" fmla="*/ 0 h 97"/>
                  <a:gd name="T2" fmla="*/ 0 w 2"/>
                  <a:gd name="T3" fmla="*/ 97 h 97"/>
                  <a:gd name="T4" fmla="*/ 2 w 2"/>
                  <a:gd name="T5" fmla="*/ 97 h 97"/>
                  <a:gd name="T6" fmla="*/ 2 w 2"/>
                  <a:gd name="T7" fmla="*/ 0 h 97"/>
                </a:gdLst>
                <a:ahLst/>
                <a:cxnLst>
                  <a:cxn ang="0">
                    <a:pos x="T0" y="T1"/>
                  </a:cxn>
                  <a:cxn ang="0">
                    <a:pos x="T2" y="T3"/>
                  </a:cxn>
                  <a:cxn ang="0">
                    <a:pos x="T4" y="T5"/>
                  </a:cxn>
                  <a:cxn ang="0">
                    <a:pos x="T6" y="T7"/>
                  </a:cxn>
                </a:cxnLst>
                <a:rect l="0" t="0" r="r" b="b"/>
                <a:pathLst>
                  <a:path w="2" h="97">
                    <a:moveTo>
                      <a:pt x="0" y="0"/>
                    </a:moveTo>
                    <a:lnTo>
                      <a:pt x="0" y="97"/>
                    </a:lnTo>
                    <a:lnTo>
                      <a:pt x="2" y="97"/>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2" name="Rectangle 1306"/>
              <p:cNvSpPr>
                <a:spLocks noChangeArrowheads="1"/>
              </p:cNvSpPr>
              <p:nvPr/>
            </p:nvSpPr>
            <p:spPr bwMode="auto">
              <a:xfrm>
                <a:off x="4329113" y="3722688"/>
                <a:ext cx="44450" cy="153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3" name="Rectangle 1307"/>
              <p:cNvSpPr>
                <a:spLocks noChangeArrowheads="1"/>
              </p:cNvSpPr>
              <p:nvPr/>
            </p:nvSpPr>
            <p:spPr bwMode="auto">
              <a:xfrm flipH="1">
                <a:off x="4324351" y="3722688"/>
                <a:ext cx="2346" cy="153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4" name="Freeform 1308"/>
              <p:cNvSpPr>
                <a:spLocks/>
              </p:cNvSpPr>
              <p:nvPr/>
            </p:nvSpPr>
            <p:spPr bwMode="auto">
              <a:xfrm>
                <a:off x="4322763" y="3722688"/>
                <a:ext cx="1588" cy="153988"/>
              </a:xfrm>
              <a:custGeom>
                <a:avLst/>
                <a:gdLst>
                  <a:gd name="T0" fmla="*/ 0 w 1"/>
                  <a:gd name="T1" fmla="*/ 0 h 97"/>
                  <a:gd name="T2" fmla="*/ 0 w 1"/>
                  <a:gd name="T3" fmla="*/ 97 h 97"/>
                  <a:gd name="T4" fmla="*/ 1 w 1"/>
                  <a:gd name="T5" fmla="*/ 97 h 97"/>
                  <a:gd name="T6" fmla="*/ 1 w 1"/>
                  <a:gd name="T7" fmla="*/ 0 h 97"/>
                </a:gdLst>
                <a:ahLst/>
                <a:cxnLst>
                  <a:cxn ang="0">
                    <a:pos x="T0" y="T1"/>
                  </a:cxn>
                  <a:cxn ang="0">
                    <a:pos x="T2" y="T3"/>
                  </a:cxn>
                  <a:cxn ang="0">
                    <a:pos x="T4" y="T5"/>
                  </a:cxn>
                  <a:cxn ang="0">
                    <a:pos x="T6" y="T7"/>
                  </a:cxn>
                </a:cxnLst>
                <a:rect l="0" t="0" r="r" b="b"/>
                <a:pathLst>
                  <a:path w="1" h="97">
                    <a:moveTo>
                      <a:pt x="0" y="0"/>
                    </a:moveTo>
                    <a:lnTo>
                      <a:pt x="0" y="97"/>
                    </a:lnTo>
                    <a:lnTo>
                      <a:pt x="1" y="97"/>
                    </a:lnTo>
                    <a:lnTo>
                      <a:pt x="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5" name="Rectangle 1309"/>
              <p:cNvSpPr>
                <a:spLocks noChangeArrowheads="1"/>
              </p:cNvSpPr>
              <p:nvPr/>
            </p:nvSpPr>
            <p:spPr bwMode="auto">
              <a:xfrm>
                <a:off x="4349751" y="3732213"/>
                <a:ext cx="31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6" name="Freeform 1310"/>
              <p:cNvSpPr>
                <a:spLocks/>
              </p:cNvSpPr>
              <p:nvPr/>
            </p:nvSpPr>
            <p:spPr bwMode="auto">
              <a:xfrm>
                <a:off x="4349751" y="3732213"/>
                <a:ext cx="3175" cy="25400"/>
              </a:xfrm>
              <a:custGeom>
                <a:avLst/>
                <a:gdLst>
                  <a:gd name="T0" fmla="*/ 0 w 2"/>
                  <a:gd name="T1" fmla="*/ 0 h 16"/>
                  <a:gd name="T2" fmla="*/ 0 w 2"/>
                  <a:gd name="T3" fmla="*/ 16 h 16"/>
                  <a:gd name="T4" fmla="*/ 2 w 2"/>
                  <a:gd name="T5" fmla="*/ 16 h 16"/>
                  <a:gd name="T6" fmla="*/ 2 w 2"/>
                  <a:gd name="T7" fmla="*/ 0 h 16"/>
                </a:gdLst>
                <a:ahLst/>
                <a:cxnLst>
                  <a:cxn ang="0">
                    <a:pos x="T0" y="T1"/>
                  </a:cxn>
                  <a:cxn ang="0">
                    <a:pos x="T2" y="T3"/>
                  </a:cxn>
                  <a:cxn ang="0">
                    <a:pos x="T4" y="T5"/>
                  </a:cxn>
                  <a:cxn ang="0">
                    <a:pos x="T6" y="T7"/>
                  </a:cxn>
                </a:cxnLst>
                <a:rect l="0" t="0" r="r" b="b"/>
                <a:pathLst>
                  <a:path w="2" h="16">
                    <a:moveTo>
                      <a:pt x="0" y="0"/>
                    </a:moveTo>
                    <a:lnTo>
                      <a:pt x="0" y="16"/>
                    </a:lnTo>
                    <a:lnTo>
                      <a:pt x="2" y="16"/>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7" name="Rectangle 1311"/>
              <p:cNvSpPr>
                <a:spLocks noChangeArrowheads="1"/>
              </p:cNvSpPr>
              <p:nvPr/>
            </p:nvSpPr>
            <p:spPr bwMode="auto">
              <a:xfrm>
                <a:off x="4349751" y="3784601"/>
                <a:ext cx="3175"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8" name="Rectangle 1312"/>
              <p:cNvSpPr>
                <a:spLocks noChangeArrowheads="1"/>
              </p:cNvSpPr>
              <p:nvPr/>
            </p:nvSpPr>
            <p:spPr bwMode="auto">
              <a:xfrm>
                <a:off x="4349751" y="3840163"/>
                <a:ext cx="31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9" name="Freeform 1313"/>
              <p:cNvSpPr>
                <a:spLocks/>
              </p:cNvSpPr>
              <p:nvPr/>
            </p:nvSpPr>
            <p:spPr bwMode="auto">
              <a:xfrm>
                <a:off x="4349751" y="3840163"/>
                <a:ext cx="3175" cy="25400"/>
              </a:xfrm>
              <a:custGeom>
                <a:avLst/>
                <a:gdLst>
                  <a:gd name="T0" fmla="*/ 0 w 2"/>
                  <a:gd name="T1" fmla="*/ 0 h 16"/>
                  <a:gd name="T2" fmla="*/ 0 w 2"/>
                  <a:gd name="T3" fmla="*/ 16 h 16"/>
                  <a:gd name="T4" fmla="*/ 2 w 2"/>
                  <a:gd name="T5" fmla="*/ 16 h 16"/>
                  <a:gd name="T6" fmla="*/ 2 w 2"/>
                  <a:gd name="T7" fmla="*/ 0 h 16"/>
                </a:gdLst>
                <a:ahLst/>
                <a:cxnLst>
                  <a:cxn ang="0">
                    <a:pos x="T0" y="T1"/>
                  </a:cxn>
                  <a:cxn ang="0">
                    <a:pos x="T2" y="T3"/>
                  </a:cxn>
                  <a:cxn ang="0">
                    <a:pos x="T4" y="T5"/>
                  </a:cxn>
                  <a:cxn ang="0">
                    <a:pos x="T6" y="T7"/>
                  </a:cxn>
                </a:cxnLst>
                <a:rect l="0" t="0" r="r" b="b"/>
                <a:pathLst>
                  <a:path w="2" h="16">
                    <a:moveTo>
                      <a:pt x="0" y="0"/>
                    </a:moveTo>
                    <a:lnTo>
                      <a:pt x="0" y="16"/>
                    </a:lnTo>
                    <a:lnTo>
                      <a:pt x="2" y="16"/>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0" name="Rectangle 1314"/>
              <p:cNvSpPr>
                <a:spLocks noChangeArrowheads="1"/>
              </p:cNvSpPr>
              <p:nvPr/>
            </p:nvSpPr>
            <p:spPr bwMode="auto">
              <a:xfrm>
                <a:off x="4392613" y="3795713"/>
                <a:ext cx="2540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1" name="Freeform 1315"/>
              <p:cNvSpPr>
                <a:spLocks/>
              </p:cNvSpPr>
              <p:nvPr/>
            </p:nvSpPr>
            <p:spPr bwMode="auto">
              <a:xfrm>
                <a:off x="4392613" y="3795713"/>
                <a:ext cx="25400" cy="3175"/>
              </a:xfrm>
              <a:custGeom>
                <a:avLst/>
                <a:gdLst>
                  <a:gd name="T0" fmla="*/ 16 w 16"/>
                  <a:gd name="T1" fmla="*/ 0 h 2"/>
                  <a:gd name="T2" fmla="*/ 0 w 16"/>
                  <a:gd name="T3" fmla="*/ 0 h 2"/>
                  <a:gd name="T4" fmla="*/ 0 w 16"/>
                  <a:gd name="T5" fmla="*/ 2 h 2"/>
                  <a:gd name="T6" fmla="*/ 16 w 16"/>
                  <a:gd name="T7" fmla="*/ 2 h 2"/>
                </a:gdLst>
                <a:ahLst/>
                <a:cxnLst>
                  <a:cxn ang="0">
                    <a:pos x="T0" y="T1"/>
                  </a:cxn>
                  <a:cxn ang="0">
                    <a:pos x="T2" y="T3"/>
                  </a:cxn>
                  <a:cxn ang="0">
                    <a:pos x="T4" y="T5"/>
                  </a:cxn>
                  <a:cxn ang="0">
                    <a:pos x="T6" y="T7"/>
                  </a:cxn>
                </a:cxnLst>
                <a:rect l="0" t="0" r="r" b="b"/>
                <a:pathLst>
                  <a:path w="16" h="2">
                    <a:moveTo>
                      <a:pt x="16" y="0"/>
                    </a:moveTo>
                    <a:lnTo>
                      <a:pt x="0" y="0"/>
                    </a:lnTo>
                    <a:lnTo>
                      <a:pt x="0" y="2"/>
                    </a:lnTo>
                    <a:lnTo>
                      <a:pt x="16"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2" name="Rectangle 1316"/>
              <p:cNvSpPr>
                <a:spLocks noChangeArrowheads="1"/>
              </p:cNvSpPr>
              <p:nvPr/>
            </p:nvSpPr>
            <p:spPr bwMode="auto">
              <a:xfrm>
                <a:off x="4337051" y="3795713"/>
                <a:ext cx="28575"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3" name="Rectangle 1317"/>
              <p:cNvSpPr>
                <a:spLocks noChangeArrowheads="1"/>
              </p:cNvSpPr>
              <p:nvPr/>
            </p:nvSpPr>
            <p:spPr bwMode="auto">
              <a:xfrm>
                <a:off x="4284663" y="3795713"/>
                <a:ext cx="2540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4" name="Freeform 1318"/>
              <p:cNvSpPr>
                <a:spLocks/>
              </p:cNvSpPr>
              <p:nvPr/>
            </p:nvSpPr>
            <p:spPr bwMode="auto">
              <a:xfrm>
                <a:off x="4284663" y="3795713"/>
                <a:ext cx="25400" cy="3175"/>
              </a:xfrm>
              <a:custGeom>
                <a:avLst/>
                <a:gdLst>
                  <a:gd name="T0" fmla="*/ 16 w 16"/>
                  <a:gd name="T1" fmla="*/ 0 h 2"/>
                  <a:gd name="T2" fmla="*/ 0 w 16"/>
                  <a:gd name="T3" fmla="*/ 0 h 2"/>
                  <a:gd name="T4" fmla="*/ 0 w 16"/>
                  <a:gd name="T5" fmla="*/ 2 h 2"/>
                  <a:gd name="T6" fmla="*/ 16 w 16"/>
                  <a:gd name="T7" fmla="*/ 2 h 2"/>
                </a:gdLst>
                <a:ahLst/>
                <a:cxnLst>
                  <a:cxn ang="0">
                    <a:pos x="T0" y="T1"/>
                  </a:cxn>
                  <a:cxn ang="0">
                    <a:pos x="T2" y="T3"/>
                  </a:cxn>
                  <a:cxn ang="0">
                    <a:pos x="T4" y="T5"/>
                  </a:cxn>
                  <a:cxn ang="0">
                    <a:pos x="T6" y="T7"/>
                  </a:cxn>
                </a:cxnLst>
                <a:rect l="0" t="0" r="r" b="b"/>
                <a:pathLst>
                  <a:path w="16" h="2">
                    <a:moveTo>
                      <a:pt x="16" y="0"/>
                    </a:moveTo>
                    <a:lnTo>
                      <a:pt x="0" y="0"/>
                    </a:lnTo>
                    <a:lnTo>
                      <a:pt x="0" y="2"/>
                    </a:lnTo>
                    <a:lnTo>
                      <a:pt x="16"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grpSp>
        <p:nvGrpSpPr>
          <p:cNvPr id="58" name="Group 57"/>
          <p:cNvGrpSpPr>
            <a:grpSpLocks noChangeAspect="1"/>
          </p:cNvGrpSpPr>
          <p:nvPr/>
        </p:nvGrpSpPr>
        <p:grpSpPr>
          <a:xfrm rot="2625681">
            <a:off x="3420026" y="2486782"/>
            <a:ext cx="686279" cy="976077"/>
            <a:chOff x="79375" y="1974850"/>
            <a:chExt cx="3165478" cy="4745038"/>
          </a:xfrm>
        </p:grpSpPr>
        <p:sp>
          <p:nvSpPr>
            <p:cNvPr id="59" name="Freeform 23"/>
            <p:cNvSpPr>
              <a:spLocks noEditPoints="1"/>
            </p:cNvSpPr>
            <p:nvPr/>
          </p:nvSpPr>
          <p:spPr bwMode="auto">
            <a:xfrm>
              <a:off x="968376" y="1974850"/>
              <a:ext cx="2276477" cy="3301999"/>
            </a:xfrm>
            <a:custGeom>
              <a:avLst/>
              <a:gdLst>
                <a:gd name="T0" fmla="*/ 182 w 202"/>
                <a:gd name="T1" fmla="*/ 115 h 293"/>
                <a:gd name="T2" fmla="*/ 180 w 202"/>
                <a:gd name="T3" fmla="*/ 87 h 293"/>
                <a:gd name="T4" fmla="*/ 153 w 202"/>
                <a:gd name="T5" fmla="*/ 56 h 293"/>
                <a:gd name="T6" fmla="*/ 96 w 202"/>
                <a:gd name="T7" fmla="*/ 14 h 293"/>
                <a:gd name="T8" fmla="*/ 97 w 202"/>
                <a:gd name="T9" fmla="*/ 7 h 293"/>
                <a:gd name="T10" fmla="*/ 146 w 202"/>
                <a:gd name="T11" fmla="*/ 14 h 293"/>
                <a:gd name="T12" fmla="*/ 42 w 202"/>
                <a:gd name="T13" fmla="*/ 42 h 293"/>
                <a:gd name="T14" fmla="*/ 30 w 202"/>
                <a:gd name="T15" fmla="*/ 85 h 293"/>
                <a:gd name="T16" fmla="*/ 30 w 202"/>
                <a:gd name="T17" fmla="*/ 104 h 293"/>
                <a:gd name="T18" fmla="*/ 24 w 202"/>
                <a:gd name="T19" fmla="*/ 136 h 293"/>
                <a:gd name="T20" fmla="*/ 3 w 202"/>
                <a:gd name="T21" fmla="*/ 242 h 293"/>
                <a:gd name="T22" fmla="*/ 123 w 202"/>
                <a:gd name="T23" fmla="*/ 290 h 293"/>
                <a:gd name="T24" fmla="*/ 171 w 202"/>
                <a:gd name="T25" fmla="*/ 168 h 293"/>
                <a:gd name="T26" fmla="*/ 173 w 202"/>
                <a:gd name="T27" fmla="*/ 162 h 293"/>
                <a:gd name="T28" fmla="*/ 198 w 202"/>
                <a:gd name="T29" fmla="*/ 136 h 293"/>
                <a:gd name="T30" fmla="*/ 83 w 202"/>
                <a:gd name="T31" fmla="*/ 7 h 293"/>
                <a:gd name="T32" fmla="*/ 49 w 202"/>
                <a:gd name="T33" fmla="*/ 33 h 293"/>
                <a:gd name="T34" fmla="*/ 46 w 202"/>
                <a:gd name="T35" fmla="*/ 115 h 293"/>
                <a:gd name="T36" fmla="*/ 63 w 202"/>
                <a:gd name="T37" fmla="*/ 75 h 293"/>
                <a:gd name="T38" fmla="*/ 169 w 202"/>
                <a:gd name="T39" fmla="*/ 111 h 293"/>
                <a:gd name="T40" fmla="*/ 143 w 202"/>
                <a:gd name="T41" fmla="*/ 146 h 293"/>
                <a:gd name="T42" fmla="*/ 46 w 202"/>
                <a:gd name="T43" fmla="*/ 115 h 293"/>
                <a:gd name="T44" fmla="*/ 39 w 202"/>
                <a:gd name="T45" fmla="*/ 97 h 293"/>
                <a:gd name="T46" fmla="*/ 40 w 202"/>
                <a:gd name="T47" fmla="*/ 137 h 293"/>
                <a:gd name="T48" fmla="*/ 25 w 202"/>
                <a:gd name="T49" fmla="*/ 161 h 293"/>
                <a:gd name="T50" fmla="*/ 15 w 202"/>
                <a:gd name="T51" fmla="*/ 234 h 293"/>
                <a:gd name="T52" fmla="*/ 23 w 202"/>
                <a:gd name="T53" fmla="*/ 170 h 293"/>
                <a:gd name="T54" fmla="*/ 24 w 202"/>
                <a:gd name="T55" fmla="*/ 221 h 293"/>
                <a:gd name="T56" fmla="*/ 15 w 202"/>
                <a:gd name="T57" fmla="*/ 234 h 293"/>
                <a:gd name="T58" fmla="*/ 136 w 202"/>
                <a:gd name="T59" fmla="*/ 270 h 293"/>
                <a:gd name="T60" fmla="*/ 23 w 202"/>
                <a:gd name="T61" fmla="*/ 257 h 293"/>
                <a:gd name="T62" fmla="*/ 20 w 202"/>
                <a:gd name="T63" fmla="*/ 239 h 293"/>
                <a:gd name="T64" fmla="*/ 30 w 202"/>
                <a:gd name="T65" fmla="*/ 239 h 293"/>
                <a:gd name="T66" fmla="*/ 135 w 202"/>
                <a:gd name="T67" fmla="*/ 258 h 293"/>
                <a:gd name="T68" fmla="*/ 148 w 202"/>
                <a:gd name="T69" fmla="*/ 258 h 293"/>
                <a:gd name="T70" fmla="*/ 142 w 202"/>
                <a:gd name="T71" fmla="*/ 258 h 293"/>
                <a:gd name="T72" fmla="*/ 150 w 202"/>
                <a:gd name="T73" fmla="*/ 195 h 293"/>
                <a:gd name="T74" fmla="*/ 148 w 202"/>
                <a:gd name="T75" fmla="*/ 258 h 293"/>
                <a:gd name="T76" fmla="*/ 162 w 202"/>
                <a:gd name="T77" fmla="*/ 188 h 293"/>
                <a:gd name="T78" fmla="*/ 157 w 202"/>
                <a:gd name="T79" fmla="*/ 160 h 293"/>
                <a:gd name="T80" fmla="*/ 172 w 202"/>
                <a:gd name="T81" fmla="*/ 124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 h="293">
                  <a:moveTo>
                    <a:pt x="186" y="116"/>
                  </a:moveTo>
                  <a:cubicBezTo>
                    <a:pt x="185" y="116"/>
                    <a:pt x="183" y="115"/>
                    <a:pt x="182" y="115"/>
                  </a:cubicBezTo>
                  <a:cubicBezTo>
                    <a:pt x="186" y="96"/>
                    <a:pt x="186" y="96"/>
                    <a:pt x="186" y="96"/>
                  </a:cubicBezTo>
                  <a:cubicBezTo>
                    <a:pt x="180" y="87"/>
                    <a:pt x="180" y="87"/>
                    <a:pt x="180" y="87"/>
                  </a:cubicBezTo>
                  <a:cubicBezTo>
                    <a:pt x="180" y="87"/>
                    <a:pt x="172" y="77"/>
                    <a:pt x="169" y="72"/>
                  </a:cubicBezTo>
                  <a:cubicBezTo>
                    <a:pt x="167" y="67"/>
                    <a:pt x="159" y="65"/>
                    <a:pt x="153" y="56"/>
                  </a:cubicBezTo>
                  <a:cubicBezTo>
                    <a:pt x="147" y="48"/>
                    <a:pt x="144" y="38"/>
                    <a:pt x="145" y="24"/>
                  </a:cubicBezTo>
                  <a:cubicBezTo>
                    <a:pt x="96" y="14"/>
                    <a:pt x="96" y="14"/>
                    <a:pt x="96" y="14"/>
                  </a:cubicBezTo>
                  <a:cubicBezTo>
                    <a:pt x="91" y="13"/>
                    <a:pt x="88" y="11"/>
                    <a:pt x="89" y="9"/>
                  </a:cubicBezTo>
                  <a:cubicBezTo>
                    <a:pt x="89" y="7"/>
                    <a:pt x="93" y="6"/>
                    <a:pt x="97" y="7"/>
                  </a:cubicBezTo>
                  <a:cubicBezTo>
                    <a:pt x="146" y="16"/>
                    <a:pt x="146" y="16"/>
                    <a:pt x="146" y="16"/>
                  </a:cubicBezTo>
                  <a:cubicBezTo>
                    <a:pt x="146" y="16"/>
                    <a:pt x="146" y="15"/>
                    <a:pt x="146" y="14"/>
                  </a:cubicBezTo>
                  <a:cubicBezTo>
                    <a:pt x="99" y="5"/>
                    <a:pt x="99" y="5"/>
                    <a:pt x="99" y="5"/>
                  </a:cubicBezTo>
                  <a:cubicBezTo>
                    <a:pt x="73" y="0"/>
                    <a:pt x="48" y="17"/>
                    <a:pt x="42" y="42"/>
                  </a:cubicBezTo>
                  <a:cubicBezTo>
                    <a:pt x="34" y="85"/>
                    <a:pt x="34" y="85"/>
                    <a:pt x="34" y="85"/>
                  </a:cubicBezTo>
                  <a:cubicBezTo>
                    <a:pt x="33" y="85"/>
                    <a:pt x="31" y="85"/>
                    <a:pt x="30" y="85"/>
                  </a:cubicBezTo>
                  <a:cubicBezTo>
                    <a:pt x="15" y="86"/>
                    <a:pt x="8" y="95"/>
                    <a:pt x="11" y="99"/>
                  </a:cubicBezTo>
                  <a:cubicBezTo>
                    <a:pt x="14" y="103"/>
                    <a:pt x="22" y="104"/>
                    <a:pt x="30" y="104"/>
                  </a:cubicBezTo>
                  <a:cubicBezTo>
                    <a:pt x="25" y="133"/>
                    <a:pt x="25" y="133"/>
                    <a:pt x="25" y="133"/>
                  </a:cubicBezTo>
                  <a:cubicBezTo>
                    <a:pt x="24" y="134"/>
                    <a:pt x="24" y="135"/>
                    <a:pt x="24" y="136"/>
                  </a:cubicBezTo>
                  <a:cubicBezTo>
                    <a:pt x="24" y="137"/>
                    <a:pt x="24" y="138"/>
                    <a:pt x="23" y="139"/>
                  </a:cubicBezTo>
                  <a:cubicBezTo>
                    <a:pt x="3" y="242"/>
                    <a:pt x="3" y="242"/>
                    <a:pt x="3" y="242"/>
                  </a:cubicBezTo>
                  <a:cubicBezTo>
                    <a:pt x="0" y="255"/>
                    <a:pt x="9" y="268"/>
                    <a:pt x="22" y="270"/>
                  </a:cubicBezTo>
                  <a:cubicBezTo>
                    <a:pt x="123" y="290"/>
                    <a:pt x="123" y="290"/>
                    <a:pt x="123" y="290"/>
                  </a:cubicBezTo>
                  <a:cubicBezTo>
                    <a:pt x="136" y="293"/>
                    <a:pt x="148" y="284"/>
                    <a:pt x="151" y="271"/>
                  </a:cubicBezTo>
                  <a:cubicBezTo>
                    <a:pt x="171" y="168"/>
                    <a:pt x="171" y="168"/>
                    <a:pt x="171" y="168"/>
                  </a:cubicBezTo>
                  <a:cubicBezTo>
                    <a:pt x="172" y="167"/>
                    <a:pt x="172" y="166"/>
                    <a:pt x="172" y="165"/>
                  </a:cubicBezTo>
                  <a:cubicBezTo>
                    <a:pt x="172" y="164"/>
                    <a:pt x="172" y="163"/>
                    <a:pt x="173" y="162"/>
                  </a:cubicBezTo>
                  <a:cubicBezTo>
                    <a:pt x="178" y="133"/>
                    <a:pt x="178" y="133"/>
                    <a:pt x="178" y="133"/>
                  </a:cubicBezTo>
                  <a:cubicBezTo>
                    <a:pt x="187" y="136"/>
                    <a:pt x="193" y="139"/>
                    <a:pt x="198" y="136"/>
                  </a:cubicBezTo>
                  <a:cubicBezTo>
                    <a:pt x="202" y="134"/>
                    <a:pt x="199" y="122"/>
                    <a:pt x="186" y="116"/>
                  </a:cubicBezTo>
                  <a:close/>
                  <a:moveTo>
                    <a:pt x="83" y="7"/>
                  </a:moveTo>
                  <a:cubicBezTo>
                    <a:pt x="86" y="14"/>
                    <a:pt x="83" y="23"/>
                    <a:pt x="75" y="30"/>
                  </a:cubicBezTo>
                  <a:cubicBezTo>
                    <a:pt x="67" y="38"/>
                    <a:pt x="55" y="39"/>
                    <a:pt x="49" y="33"/>
                  </a:cubicBezTo>
                  <a:cubicBezTo>
                    <a:pt x="55" y="19"/>
                    <a:pt x="68" y="9"/>
                    <a:pt x="83" y="7"/>
                  </a:cubicBezTo>
                  <a:close/>
                  <a:moveTo>
                    <a:pt x="46" y="115"/>
                  </a:moveTo>
                  <a:cubicBezTo>
                    <a:pt x="47" y="106"/>
                    <a:pt x="47" y="96"/>
                    <a:pt x="48" y="87"/>
                  </a:cubicBezTo>
                  <a:cubicBezTo>
                    <a:pt x="48" y="80"/>
                    <a:pt x="55" y="74"/>
                    <a:pt x="63" y="75"/>
                  </a:cubicBezTo>
                  <a:cubicBezTo>
                    <a:pt x="96" y="78"/>
                    <a:pt x="128" y="84"/>
                    <a:pt x="159" y="94"/>
                  </a:cubicBezTo>
                  <a:cubicBezTo>
                    <a:pt x="167" y="97"/>
                    <a:pt x="171" y="104"/>
                    <a:pt x="169" y="111"/>
                  </a:cubicBezTo>
                  <a:cubicBezTo>
                    <a:pt x="166" y="120"/>
                    <a:pt x="163" y="129"/>
                    <a:pt x="160" y="137"/>
                  </a:cubicBezTo>
                  <a:cubicBezTo>
                    <a:pt x="157" y="144"/>
                    <a:pt x="150" y="148"/>
                    <a:pt x="143" y="146"/>
                  </a:cubicBezTo>
                  <a:cubicBezTo>
                    <a:pt x="115" y="137"/>
                    <a:pt x="87" y="131"/>
                    <a:pt x="59" y="129"/>
                  </a:cubicBezTo>
                  <a:cubicBezTo>
                    <a:pt x="51" y="128"/>
                    <a:pt x="46" y="122"/>
                    <a:pt x="46" y="115"/>
                  </a:cubicBezTo>
                  <a:close/>
                  <a:moveTo>
                    <a:pt x="37" y="97"/>
                  </a:moveTo>
                  <a:cubicBezTo>
                    <a:pt x="38" y="93"/>
                    <a:pt x="39" y="93"/>
                    <a:pt x="39" y="97"/>
                  </a:cubicBezTo>
                  <a:cubicBezTo>
                    <a:pt x="41" y="121"/>
                    <a:pt x="41" y="121"/>
                    <a:pt x="41" y="121"/>
                  </a:cubicBezTo>
                  <a:cubicBezTo>
                    <a:pt x="41" y="126"/>
                    <a:pt x="41" y="133"/>
                    <a:pt x="40" y="137"/>
                  </a:cubicBezTo>
                  <a:cubicBezTo>
                    <a:pt x="35" y="163"/>
                    <a:pt x="35" y="163"/>
                    <a:pt x="35" y="163"/>
                  </a:cubicBezTo>
                  <a:cubicBezTo>
                    <a:pt x="25" y="161"/>
                    <a:pt x="25" y="161"/>
                    <a:pt x="25" y="161"/>
                  </a:cubicBezTo>
                  <a:lnTo>
                    <a:pt x="37" y="97"/>
                  </a:lnTo>
                  <a:close/>
                  <a:moveTo>
                    <a:pt x="15" y="234"/>
                  </a:moveTo>
                  <a:cubicBezTo>
                    <a:pt x="12" y="237"/>
                    <a:pt x="10" y="235"/>
                    <a:pt x="11" y="231"/>
                  </a:cubicBezTo>
                  <a:cubicBezTo>
                    <a:pt x="23" y="170"/>
                    <a:pt x="23" y="170"/>
                    <a:pt x="23" y="170"/>
                  </a:cubicBezTo>
                  <a:cubicBezTo>
                    <a:pt x="33" y="172"/>
                    <a:pt x="33" y="172"/>
                    <a:pt x="33" y="172"/>
                  </a:cubicBezTo>
                  <a:cubicBezTo>
                    <a:pt x="24" y="221"/>
                    <a:pt x="24" y="221"/>
                    <a:pt x="24" y="221"/>
                  </a:cubicBezTo>
                  <a:cubicBezTo>
                    <a:pt x="23" y="225"/>
                    <a:pt x="19" y="231"/>
                    <a:pt x="16" y="233"/>
                  </a:cubicBezTo>
                  <a:lnTo>
                    <a:pt x="15" y="234"/>
                  </a:lnTo>
                  <a:close/>
                  <a:moveTo>
                    <a:pt x="136" y="262"/>
                  </a:moveTo>
                  <a:cubicBezTo>
                    <a:pt x="136" y="264"/>
                    <a:pt x="136" y="267"/>
                    <a:pt x="136" y="270"/>
                  </a:cubicBezTo>
                  <a:cubicBezTo>
                    <a:pt x="135" y="274"/>
                    <a:pt x="131" y="278"/>
                    <a:pt x="127" y="277"/>
                  </a:cubicBezTo>
                  <a:cubicBezTo>
                    <a:pt x="91" y="275"/>
                    <a:pt x="57" y="268"/>
                    <a:pt x="23" y="257"/>
                  </a:cubicBezTo>
                  <a:cubicBezTo>
                    <a:pt x="19" y="255"/>
                    <a:pt x="16" y="251"/>
                    <a:pt x="18" y="247"/>
                  </a:cubicBezTo>
                  <a:cubicBezTo>
                    <a:pt x="19" y="244"/>
                    <a:pt x="20" y="241"/>
                    <a:pt x="20" y="239"/>
                  </a:cubicBezTo>
                  <a:cubicBezTo>
                    <a:pt x="21" y="237"/>
                    <a:pt x="22" y="236"/>
                    <a:pt x="23" y="235"/>
                  </a:cubicBezTo>
                  <a:cubicBezTo>
                    <a:pt x="24" y="237"/>
                    <a:pt x="26" y="239"/>
                    <a:pt x="30" y="239"/>
                  </a:cubicBezTo>
                  <a:cubicBezTo>
                    <a:pt x="128" y="259"/>
                    <a:pt x="128" y="259"/>
                    <a:pt x="128" y="259"/>
                  </a:cubicBezTo>
                  <a:cubicBezTo>
                    <a:pt x="131" y="259"/>
                    <a:pt x="134" y="259"/>
                    <a:pt x="135" y="258"/>
                  </a:cubicBezTo>
                  <a:cubicBezTo>
                    <a:pt x="136" y="259"/>
                    <a:pt x="136" y="260"/>
                    <a:pt x="136" y="262"/>
                  </a:cubicBezTo>
                  <a:close/>
                  <a:moveTo>
                    <a:pt x="148" y="258"/>
                  </a:moveTo>
                  <a:cubicBezTo>
                    <a:pt x="147" y="263"/>
                    <a:pt x="145" y="263"/>
                    <a:pt x="143" y="259"/>
                  </a:cubicBezTo>
                  <a:cubicBezTo>
                    <a:pt x="142" y="258"/>
                    <a:pt x="142" y="258"/>
                    <a:pt x="142" y="258"/>
                  </a:cubicBezTo>
                  <a:cubicBezTo>
                    <a:pt x="140" y="255"/>
                    <a:pt x="139" y="248"/>
                    <a:pt x="140" y="244"/>
                  </a:cubicBezTo>
                  <a:cubicBezTo>
                    <a:pt x="150" y="195"/>
                    <a:pt x="150" y="195"/>
                    <a:pt x="150" y="195"/>
                  </a:cubicBezTo>
                  <a:cubicBezTo>
                    <a:pt x="160" y="197"/>
                    <a:pt x="160" y="197"/>
                    <a:pt x="160" y="197"/>
                  </a:cubicBezTo>
                  <a:lnTo>
                    <a:pt x="148" y="258"/>
                  </a:lnTo>
                  <a:close/>
                  <a:moveTo>
                    <a:pt x="174" y="124"/>
                  </a:moveTo>
                  <a:cubicBezTo>
                    <a:pt x="162" y="188"/>
                    <a:pt x="162" y="188"/>
                    <a:pt x="162" y="188"/>
                  </a:cubicBezTo>
                  <a:cubicBezTo>
                    <a:pt x="152" y="186"/>
                    <a:pt x="152" y="186"/>
                    <a:pt x="152" y="186"/>
                  </a:cubicBezTo>
                  <a:cubicBezTo>
                    <a:pt x="157" y="160"/>
                    <a:pt x="157" y="160"/>
                    <a:pt x="157" y="160"/>
                  </a:cubicBezTo>
                  <a:cubicBezTo>
                    <a:pt x="158" y="156"/>
                    <a:pt x="160" y="149"/>
                    <a:pt x="162" y="145"/>
                  </a:cubicBezTo>
                  <a:cubicBezTo>
                    <a:pt x="172" y="124"/>
                    <a:pt x="172" y="124"/>
                    <a:pt x="172" y="124"/>
                  </a:cubicBezTo>
                  <a:cubicBezTo>
                    <a:pt x="174" y="120"/>
                    <a:pt x="175" y="120"/>
                    <a:pt x="174" y="124"/>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4"/>
            <p:cNvSpPr>
              <a:spLocks/>
            </p:cNvSpPr>
            <p:nvPr/>
          </p:nvSpPr>
          <p:spPr bwMode="auto">
            <a:xfrm>
              <a:off x="1487488" y="2809875"/>
              <a:ext cx="1408113" cy="833438"/>
            </a:xfrm>
            <a:custGeom>
              <a:avLst/>
              <a:gdLst>
                <a:gd name="T0" fmla="*/ 13 w 125"/>
                <a:gd name="T1" fmla="*/ 55 h 74"/>
                <a:gd name="T2" fmla="*/ 97 w 125"/>
                <a:gd name="T3" fmla="*/ 72 h 74"/>
                <a:gd name="T4" fmla="*/ 114 w 125"/>
                <a:gd name="T5" fmla="*/ 63 h 74"/>
                <a:gd name="T6" fmla="*/ 123 w 125"/>
                <a:gd name="T7" fmla="*/ 37 h 74"/>
                <a:gd name="T8" fmla="*/ 113 w 125"/>
                <a:gd name="T9" fmla="*/ 20 h 74"/>
                <a:gd name="T10" fmla="*/ 17 w 125"/>
                <a:gd name="T11" fmla="*/ 1 h 74"/>
                <a:gd name="T12" fmla="*/ 2 w 125"/>
                <a:gd name="T13" fmla="*/ 13 h 74"/>
                <a:gd name="T14" fmla="*/ 0 w 125"/>
                <a:gd name="T15" fmla="*/ 41 h 74"/>
                <a:gd name="T16" fmla="*/ 13 w 125"/>
                <a:gd name="T1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74">
                  <a:moveTo>
                    <a:pt x="13" y="55"/>
                  </a:moveTo>
                  <a:cubicBezTo>
                    <a:pt x="41" y="57"/>
                    <a:pt x="69" y="63"/>
                    <a:pt x="97" y="72"/>
                  </a:cubicBezTo>
                  <a:cubicBezTo>
                    <a:pt x="104" y="74"/>
                    <a:pt x="111" y="70"/>
                    <a:pt x="114" y="63"/>
                  </a:cubicBezTo>
                  <a:cubicBezTo>
                    <a:pt x="117" y="55"/>
                    <a:pt x="120" y="46"/>
                    <a:pt x="123" y="37"/>
                  </a:cubicBezTo>
                  <a:cubicBezTo>
                    <a:pt x="125" y="30"/>
                    <a:pt x="121" y="23"/>
                    <a:pt x="113" y="20"/>
                  </a:cubicBezTo>
                  <a:cubicBezTo>
                    <a:pt x="82" y="10"/>
                    <a:pt x="50" y="4"/>
                    <a:pt x="17" y="1"/>
                  </a:cubicBezTo>
                  <a:cubicBezTo>
                    <a:pt x="9" y="0"/>
                    <a:pt x="2" y="6"/>
                    <a:pt x="2" y="13"/>
                  </a:cubicBezTo>
                  <a:cubicBezTo>
                    <a:pt x="1" y="22"/>
                    <a:pt x="1" y="32"/>
                    <a:pt x="0" y="41"/>
                  </a:cubicBezTo>
                  <a:cubicBezTo>
                    <a:pt x="0" y="48"/>
                    <a:pt x="5" y="54"/>
                    <a:pt x="13"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5"/>
            <p:cNvSpPr>
              <a:spLocks/>
            </p:cNvSpPr>
            <p:nvPr/>
          </p:nvSpPr>
          <p:spPr bwMode="auto">
            <a:xfrm>
              <a:off x="1149350" y="4624388"/>
              <a:ext cx="1350963" cy="484188"/>
            </a:xfrm>
            <a:custGeom>
              <a:avLst/>
              <a:gdLst>
                <a:gd name="T0" fmla="*/ 112 w 120"/>
                <a:gd name="T1" fmla="*/ 24 h 43"/>
                <a:gd name="T2" fmla="*/ 14 w 120"/>
                <a:gd name="T3" fmla="*/ 4 h 43"/>
                <a:gd name="T4" fmla="*/ 7 w 120"/>
                <a:gd name="T5" fmla="*/ 0 h 43"/>
                <a:gd name="T6" fmla="*/ 4 w 120"/>
                <a:gd name="T7" fmla="*/ 4 h 43"/>
                <a:gd name="T8" fmla="*/ 2 w 120"/>
                <a:gd name="T9" fmla="*/ 12 h 43"/>
                <a:gd name="T10" fmla="*/ 7 w 120"/>
                <a:gd name="T11" fmla="*/ 22 h 43"/>
                <a:gd name="T12" fmla="*/ 111 w 120"/>
                <a:gd name="T13" fmla="*/ 42 h 43"/>
                <a:gd name="T14" fmla="*/ 120 w 120"/>
                <a:gd name="T15" fmla="*/ 35 h 43"/>
                <a:gd name="T16" fmla="*/ 120 w 120"/>
                <a:gd name="T17" fmla="*/ 27 h 43"/>
                <a:gd name="T18" fmla="*/ 119 w 120"/>
                <a:gd name="T19" fmla="*/ 23 h 43"/>
                <a:gd name="T20" fmla="*/ 112 w 120"/>
                <a:gd name="T21" fmla="*/ 2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3">
                  <a:moveTo>
                    <a:pt x="112" y="24"/>
                  </a:moveTo>
                  <a:cubicBezTo>
                    <a:pt x="14" y="4"/>
                    <a:pt x="14" y="4"/>
                    <a:pt x="14" y="4"/>
                  </a:cubicBezTo>
                  <a:cubicBezTo>
                    <a:pt x="10" y="4"/>
                    <a:pt x="8" y="2"/>
                    <a:pt x="7" y="0"/>
                  </a:cubicBezTo>
                  <a:cubicBezTo>
                    <a:pt x="6" y="1"/>
                    <a:pt x="5" y="2"/>
                    <a:pt x="4" y="4"/>
                  </a:cubicBezTo>
                  <a:cubicBezTo>
                    <a:pt x="4" y="6"/>
                    <a:pt x="3" y="9"/>
                    <a:pt x="2" y="12"/>
                  </a:cubicBezTo>
                  <a:cubicBezTo>
                    <a:pt x="0" y="16"/>
                    <a:pt x="3" y="20"/>
                    <a:pt x="7" y="22"/>
                  </a:cubicBezTo>
                  <a:cubicBezTo>
                    <a:pt x="41" y="33"/>
                    <a:pt x="75" y="40"/>
                    <a:pt x="111" y="42"/>
                  </a:cubicBezTo>
                  <a:cubicBezTo>
                    <a:pt x="115" y="43"/>
                    <a:pt x="119" y="39"/>
                    <a:pt x="120" y="35"/>
                  </a:cubicBezTo>
                  <a:cubicBezTo>
                    <a:pt x="120" y="32"/>
                    <a:pt x="120" y="29"/>
                    <a:pt x="120" y="27"/>
                  </a:cubicBezTo>
                  <a:cubicBezTo>
                    <a:pt x="120" y="25"/>
                    <a:pt x="120" y="24"/>
                    <a:pt x="119" y="23"/>
                  </a:cubicBezTo>
                  <a:cubicBezTo>
                    <a:pt x="118" y="24"/>
                    <a:pt x="115" y="24"/>
                    <a:pt x="112"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6"/>
            <p:cNvSpPr>
              <a:spLocks/>
            </p:cNvSpPr>
            <p:nvPr/>
          </p:nvSpPr>
          <p:spPr bwMode="auto">
            <a:xfrm>
              <a:off x="1960563" y="2043113"/>
              <a:ext cx="652463" cy="203200"/>
            </a:xfrm>
            <a:custGeom>
              <a:avLst/>
              <a:gdLst>
                <a:gd name="T0" fmla="*/ 58 w 58"/>
                <a:gd name="T1" fmla="*/ 10 h 18"/>
                <a:gd name="T2" fmla="*/ 9 w 58"/>
                <a:gd name="T3" fmla="*/ 1 h 18"/>
                <a:gd name="T4" fmla="*/ 1 w 58"/>
                <a:gd name="T5" fmla="*/ 3 h 18"/>
                <a:gd name="T6" fmla="*/ 8 w 58"/>
                <a:gd name="T7" fmla="*/ 8 h 18"/>
                <a:gd name="T8" fmla="*/ 57 w 58"/>
                <a:gd name="T9" fmla="*/ 18 h 18"/>
                <a:gd name="T10" fmla="*/ 57 w 58"/>
                <a:gd name="T11" fmla="*/ 17 h 18"/>
                <a:gd name="T12" fmla="*/ 58 w 58"/>
                <a:gd name="T13" fmla="*/ 10 h 18"/>
              </a:gdLst>
              <a:ahLst/>
              <a:cxnLst>
                <a:cxn ang="0">
                  <a:pos x="T0" y="T1"/>
                </a:cxn>
                <a:cxn ang="0">
                  <a:pos x="T2" y="T3"/>
                </a:cxn>
                <a:cxn ang="0">
                  <a:pos x="T4" y="T5"/>
                </a:cxn>
                <a:cxn ang="0">
                  <a:pos x="T6" y="T7"/>
                </a:cxn>
                <a:cxn ang="0">
                  <a:pos x="T8" y="T9"/>
                </a:cxn>
                <a:cxn ang="0">
                  <a:pos x="T10" y="T11"/>
                </a:cxn>
                <a:cxn ang="0">
                  <a:pos x="T12" y="T13"/>
                </a:cxn>
              </a:cxnLst>
              <a:rect l="0" t="0" r="r" b="b"/>
              <a:pathLst>
                <a:path w="58" h="18">
                  <a:moveTo>
                    <a:pt x="58" y="10"/>
                  </a:moveTo>
                  <a:cubicBezTo>
                    <a:pt x="9" y="1"/>
                    <a:pt x="9" y="1"/>
                    <a:pt x="9" y="1"/>
                  </a:cubicBezTo>
                  <a:cubicBezTo>
                    <a:pt x="5" y="0"/>
                    <a:pt x="1" y="1"/>
                    <a:pt x="1" y="3"/>
                  </a:cubicBezTo>
                  <a:cubicBezTo>
                    <a:pt x="0" y="5"/>
                    <a:pt x="3" y="7"/>
                    <a:pt x="8" y="8"/>
                  </a:cubicBezTo>
                  <a:cubicBezTo>
                    <a:pt x="57" y="18"/>
                    <a:pt x="57" y="18"/>
                    <a:pt x="57" y="18"/>
                  </a:cubicBezTo>
                  <a:cubicBezTo>
                    <a:pt x="57" y="18"/>
                    <a:pt x="57" y="17"/>
                    <a:pt x="57" y="17"/>
                  </a:cubicBezTo>
                  <a:cubicBezTo>
                    <a:pt x="58" y="15"/>
                    <a:pt x="58" y="12"/>
                    <a:pt x="58"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7"/>
            <p:cNvSpPr>
              <a:spLocks/>
            </p:cNvSpPr>
            <p:nvPr/>
          </p:nvSpPr>
          <p:spPr bwMode="auto">
            <a:xfrm>
              <a:off x="1520825" y="2054225"/>
              <a:ext cx="417513" cy="360363"/>
            </a:xfrm>
            <a:custGeom>
              <a:avLst/>
              <a:gdLst>
                <a:gd name="T0" fmla="*/ 26 w 37"/>
                <a:gd name="T1" fmla="*/ 23 h 32"/>
                <a:gd name="T2" fmla="*/ 34 w 37"/>
                <a:gd name="T3" fmla="*/ 0 h 32"/>
                <a:gd name="T4" fmla="*/ 0 w 37"/>
                <a:gd name="T5" fmla="*/ 26 h 32"/>
                <a:gd name="T6" fmla="*/ 26 w 37"/>
                <a:gd name="T7" fmla="*/ 23 h 32"/>
              </a:gdLst>
              <a:ahLst/>
              <a:cxnLst>
                <a:cxn ang="0">
                  <a:pos x="T0" y="T1"/>
                </a:cxn>
                <a:cxn ang="0">
                  <a:pos x="T2" y="T3"/>
                </a:cxn>
                <a:cxn ang="0">
                  <a:pos x="T4" y="T5"/>
                </a:cxn>
                <a:cxn ang="0">
                  <a:pos x="T6" y="T7"/>
                </a:cxn>
              </a:cxnLst>
              <a:rect l="0" t="0" r="r" b="b"/>
              <a:pathLst>
                <a:path w="37" h="32">
                  <a:moveTo>
                    <a:pt x="26" y="23"/>
                  </a:moveTo>
                  <a:cubicBezTo>
                    <a:pt x="34" y="16"/>
                    <a:pt x="37" y="7"/>
                    <a:pt x="34" y="0"/>
                  </a:cubicBezTo>
                  <a:cubicBezTo>
                    <a:pt x="19" y="2"/>
                    <a:pt x="6" y="12"/>
                    <a:pt x="0" y="26"/>
                  </a:cubicBezTo>
                  <a:cubicBezTo>
                    <a:pt x="6" y="32"/>
                    <a:pt x="18" y="31"/>
                    <a:pt x="26"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8"/>
            <p:cNvSpPr>
              <a:spLocks/>
            </p:cNvSpPr>
            <p:nvPr/>
          </p:nvSpPr>
          <p:spPr bwMode="auto">
            <a:xfrm>
              <a:off x="1250950" y="3024188"/>
              <a:ext cx="179388" cy="788988"/>
            </a:xfrm>
            <a:custGeom>
              <a:avLst/>
              <a:gdLst>
                <a:gd name="T0" fmla="*/ 15 w 16"/>
                <a:gd name="T1" fmla="*/ 44 h 70"/>
                <a:gd name="T2" fmla="*/ 16 w 16"/>
                <a:gd name="T3" fmla="*/ 28 h 70"/>
                <a:gd name="T4" fmla="*/ 14 w 16"/>
                <a:gd name="T5" fmla="*/ 4 h 70"/>
                <a:gd name="T6" fmla="*/ 12 w 16"/>
                <a:gd name="T7" fmla="*/ 4 h 70"/>
                <a:gd name="T8" fmla="*/ 0 w 16"/>
                <a:gd name="T9" fmla="*/ 68 h 70"/>
                <a:gd name="T10" fmla="*/ 10 w 16"/>
                <a:gd name="T11" fmla="*/ 70 h 70"/>
                <a:gd name="T12" fmla="*/ 15 w 16"/>
                <a:gd name="T13" fmla="*/ 44 h 70"/>
              </a:gdLst>
              <a:ahLst/>
              <a:cxnLst>
                <a:cxn ang="0">
                  <a:pos x="T0" y="T1"/>
                </a:cxn>
                <a:cxn ang="0">
                  <a:pos x="T2" y="T3"/>
                </a:cxn>
                <a:cxn ang="0">
                  <a:pos x="T4" y="T5"/>
                </a:cxn>
                <a:cxn ang="0">
                  <a:pos x="T6" y="T7"/>
                </a:cxn>
                <a:cxn ang="0">
                  <a:pos x="T8" y="T9"/>
                </a:cxn>
                <a:cxn ang="0">
                  <a:pos x="T10" y="T11"/>
                </a:cxn>
                <a:cxn ang="0">
                  <a:pos x="T12" y="T13"/>
                </a:cxn>
              </a:cxnLst>
              <a:rect l="0" t="0" r="r" b="b"/>
              <a:pathLst>
                <a:path w="16" h="70">
                  <a:moveTo>
                    <a:pt x="15" y="44"/>
                  </a:moveTo>
                  <a:cubicBezTo>
                    <a:pt x="16" y="40"/>
                    <a:pt x="16" y="33"/>
                    <a:pt x="16" y="28"/>
                  </a:cubicBezTo>
                  <a:cubicBezTo>
                    <a:pt x="14" y="4"/>
                    <a:pt x="14" y="4"/>
                    <a:pt x="14" y="4"/>
                  </a:cubicBezTo>
                  <a:cubicBezTo>
                    <a:pt x="14" y="0"/>
                    <a:pt x="13" y="0"/>
                    <a:pt x="12" y="4"/>
                  </a:cubicBezTo>
                  <a:cubicBezTo>
                    <a:pt x="0" y="68"/>
                    <a:pt x="0" y="68"/>
                    <a:pt x="0" y="68"/>
                  </a:cubicBezTo>
                  <a:cubicBezTo>
                    <a:pt x="10" y="70"/>
                    <a:pt x="10" y="70"/>
                    <a:pt x="10" y="70"/>
                  </a:cubicBezTo>
                  <a:lnTo>
                    <a:pt x="15"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9"/>
            <p:cNvSpPr>
              <a:spLocks/>
            </p:cNvSpPr>
            <p:nvPr/>
          </p:nvSpPr>
          <p:spPr bwMode="auto">
            <a:xfrm>
              <a:off x="1081088" y="3890963"/>
              <a:ext cx="258763" cy="755650"/>
            </a:xfrm>
            <a:custGeom>
              <a:avLst/>
              <a:gdLst>
                <a:gd name="T0" fmla="*/ 14 w 23"/>
                <a:gd name="T1" fmla="*/ 51 h 67"/>
                <a:gd name="T2" fmla="*/ 23 w 23"/>
                <a:gd name="T3" fmla="*/ 2 h 67"/>
                <a:gd name="T4" fmla="*/ 13 w 23"/>
                <a:gd name="T5" fmla="*/ 0 h 67"/>
                <a:gd name="T6" fmla="*/ 1 w 23"/>
                <a:gd name="T7" fmla="*/ 61 h 67"/>
                <a:gd name="T8" fmla="*/ 5 w 23"/>
                <a:gd name="T9" fmla="*/ 64 h 67"/>
                <a:gd name="T10" fmla="*/ 6 w 23"/>
                <a:gd name="T11" fmla="*/ 63 h 67"/>
                <a:gd name="T12" fmla="*/ 14 w 23"/>
                <a:gd name="T13" fmla="*/ 51 h 67"/>
              </a:gdLst>
              <a:ahLst/>
              <a:cxnLst>
                <a:cxn ang="0">
                  <a:pos x="T0" y="T1"/>
                </a:cxn>
                <a:cxn ang="0">
                  <a:pos x="T2" y="T3"/>
                </a:cxn>
                <a:cxn ang="0">
                  <a:pos x="T4" y="T5"/>
                </a:cxn>
                <a:cxn ang="0">
                  <a:pos x="T6" y="T7"/>
                </a:cxn>
                <a:cxn ang="0">
                  <a:pos x="T8" y="T9"/>
                </a:cxn>
                <a:cxn ang="0">
                  <a:pos x="T10" y="T11"/>
                </a:cxn>
                <a:cxn ang="0">
                  <a:pos x="T12" y="T13"/>
                </a:cxn>
              </a:cxnLst>
              <a:rect l="0" t="0" r="r" b="b"/>
              <a:pathLst>
                <a:path w="23" h="67">
                  <a:moveTo>
                    <a:pt x="14" y="51"/>
                  </a:moveTo>
                  <a:cubicBezTo>
                    <a:pt x="23" y="2"/>
                    <a:pt x="23" y="2"/>
                    <a:pt x="23" y="2"/>
                  </a:cubicBezTo>
                  <a:cubicBezTo>
                    <a:pt x="13" y="0"/>
                    <a:pt x="13" y="0"/>
                    <a:pt x="13" y="0"/>
                  </a:cubicBezTo>
                  <a:cubicBezTo>
                    <a:pt x="1" y="61"/>
                    <a:pt x="1" y="61"/>
                    <a:pt x="1" y="61"/>
                  </a:cubicBezTo>
                  <a:cubicBezTo>
                    <a:pt x="0" y="65"/>
                    <a:pt x="2" y="67"/>
                    <a:pt x="5" y="64"/>
                  </a:cubicBezTo>
                  <a:cubicBezTo>
                    <a:pt x="6" y="63"/>
                    <a:pt x="6" y="63"/>
                    <a:pt x="6" y="63"/>
                  </a:cubicBezTo>
                  <a:cubicBezTo>
                    <a:pt x="9" y="61"/>
                    <a:pt x="13" y="55"/>
                    <a:pt x="14"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0"/>
            <p:cNvSpPr>
              <a:spLocks/>
            </p:cNvSpPr>
            <p:nvPr/>
          </p:nvSpPr>
          <p:spPr bwMode="auto">
            <a:xfrm>
              <a:off x="2535238" y="4173538"/>
              <a:ext cx="236538" cy="765175"/>
            </a:xfrm>
            <a:custGeom>
              <a:avLst/>
              <a:gdLst>
                <a:gd name="T0" fmla="*/ 1 w 21"/>
                <a:gd name="T1" fmla="*/ 49 h 68"/>
                <a:gd name="T2" fmla="*/ 3 w 21"/>
                <a:gd name="T3" fmla="*/ 63 h 68"/>
                <a:gd name="T4" fmla="*/ 4 w 21"/>
                <a:gd name="T5" fmla="*/ 64 h 68"/>
                <a:gd name="T6" fmla="*/ 9 w 21"/>
                <a:gd name="T7" fmla="*/ 63 h 68"/>
                <a:gd name="T8" fmla="*/ 21 w 21"/>
                <a:gd name="T9" fmla="*/ 2 h 68"/>
                <a:gd name="T10" fmla="*/ 11 w 21"/>
                <a:gd name="T11" fmla="*/ 0 h 68"/>
                <a:gd name="T12" fmla="*/ 1 w 21"/>
                <a:gd name="T13" fmla="*/ 49 h 68"/>
              </a:gdLst>
              <a:ahLst/>
              <a:cxnLst>
                <a:cxn ang="0">
                  <a:pos x="T0" y="T1"/>
                </a:cxn>
                <a:cxn ang="0">
                  <a:pos x="T2" y="T3"/>
                </a:cxn>
                <a:cxn ang="0">
                  <a:pos x="T4" y="T5"/>
                </a:cxn>
                <a:cxn ang="0">
                  <a:pos x="T6" y="T7"/>
                </a:cxn>
                <a:cxn ang="0">
                  <a:pos x="T8" y="T9"/>
                </a:cxn>
                <a:cxn ang="0">
                  <a:pos x="T10" y="T11"/>
                </a:cxn>
                <a:cxn ang="0">
                  <a:pos x="T12" y="T13"/>
                </a:cxn>
              </a:cxnLst>
              <a:rect l="0" t="0" r="r" b="b"/>
              <a:pathLst>
                <a:path w="21" h="68">
                  <a:moveTo>
                    <a:pt x="1" y="49"/>
                  </a:moveTo>
                  <a:cubicBezTo>
                    <a:pt x="0" y="53"/>
                    <a:pt x="1" y="60"/>
                    <a:pt x="3" y="63"/>
                  </a:cubicBezTo>
                  <a:cubicBezTo>
                    <a:pt x="4" y="64"/>
                    <a:pt x="4" y="64"/>
                    <a:pt x="4" y="64"/>
                  </a:cubicBezTo>
                  <a:cubicBezTo>
                    <a:pt x="6" y="68"/>
                    <a:pt x="8" y="68"/>
                    <a:pt x="9" y="63"/>
                  </a:cubicBezTo>
                  <a:cubicBezTo>
                    <a:pt x="21" y="2"/>
                    <a:pt x="21" y="2"/>
                    <a:pt x="21" y="2"/>
                  </a:cubicBezTo>
                  <a:cubicBezTo>
                    <a:pt x="11" y="0"/>
                    <a:pt x="11" y="0"/>
                    <a:pt x="11" y="0"/>
                  </a:cubicBezTo>
                  <a:lnTo>
                    <a:pt x="1"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1"/>
            <p:cNvSpPr>
              <a:spLocks/>
            </p:cNvSpPr>
            <p:nvPr/>
          </p:nvSpPr>
          <p:spPr bwMode="auto">
            <a:xfrm>
              <a:off x="2681288" y="3327400"/>
              <a:ext cx="258763" cy="766763"/>
            </a:xfrm>
            <a:custGeom>
              <a:avLst/>
              <a:gdLst>
                <a:gd name="T0" fmla="*/ 20 w 23"/>
                <a:gd name="T1" fmla="*/ 4 h 68"/>
                <a:gd name="T2" fmla="*/ 10 w 23"/>
                <a:gd name="T3" fmla="*/ 25 h 68"/>
                <a:gd name="T4" fmla="*/ 5 w 23"/>
                <a:gd name="T5" fmla="*/ 40 h 68"/>
                <a:gd name="T6" fmla="*/ 0 w 23"/>
                <a:gd name="T7" fmla="*/ 66 h 68"/>
                <a:gd name="T8" fmla="*/ 10 w 23"/>
                <a:gd name="T9" fmla="*/ 68 h 68"/>
                <a:gd name="T10" fmla="*/ 22 w 23"/>
                <a:gd name="T11" fmla="*/ 4 h 68"/>
                <a:gd name="T12" fmla="*/ 20 w 23"/>
                <a:gd name="T13" fmla="*/ 4 h 68"/>
              </a:gdLst>
              <a:ahLst/>
              <a:cxnLst>
                <a:cxn ang="0">
                  <a:pos x="T0" y="T1"/>
                </a:cxn>
                <a:cxn ang="0">
                  <a:pos x="T2" y="T3"/>
                </a:cxn>
                <a:cxn ang="0">
                  <a:pos x="T4" y="T5"/>
                </a:cxn>
                <a:cxn ang="0">
                  <a:pos x="T6" y="T7"/>
                </a:cxn>
                <a:cxn ang="0">
                  <a:pos x="T8" y="T9"/>
                </a:cxn>
                <a:cxn ang="0">
                  <a:pos x="T10" y="T11"/>
                </a:cxn>
                <a:cxn ang="0">
                  <a:pos x="T12" y="T13"/>
                </a:cxn>
              </a:cxnLst>
              <a:rect l="0" t="0" r="r" b="b"/>
              <a:pathLst>
                <a:path w="23" h="68">
                  <a:moveTo>
                    <a:pt x="20" y="4"/>
                  </a:moveTo>
                  <a:cubicBezTo>
                    <a:pt x="10" y="25"/>
                    <a:pt x="10" y="25"/>
                    <a:pt x="10" y="25"/>
                  </a:cubicBezTo>
                  <a:cubicBezTo>
                    <a:pt x="8" y="29"/>
                    <a:pt x="6" y="36"/>
                    <a:pt x="5" y="40"/>
                  </a:cubicBezTo>
                  <a:cubicBezTo>
                    <a:pt x="0" y="66"/>
                    <a:pt x="0" y="66"/>
                    <a:pt x="0" y="66"/>
                  </a:cubicBezTo>
                  <a:cubicBezTo>
                    <a:pt x="10" y="68"/>
                    <a:pt x="10" y="68"/>
                    <a:pt x="10" y="68"/>
                  </a:cubicBezTo>
                  <a:cubicBezTo>
                    <a:pt x="22" y="4"/>
                    <a:pt x="22" y="4"/>
                    <a:pt x="22" y="4"/>
                  </a:cubicBezTo>
                  <a:cubicBezTo>
                    <a:pt x="23" y="0"/>
                    <a:pt x="22" y="0"/>
                    <a:pt x="2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p:cNvSpPr>
            <p:nvPr/>
          </p:nvSpPr>
          <p:spPr bwMode="auto">
            <a:xfrm>
              <a:off x="879475" y="4613275"/>
              <a:ext cx="1868488" cy="2106613"/>
            </a:xfrm>
            <a:custGeom>
              <a:avLst/>
              <a:gdLst>
                <a:gd name="T0" fmla="*/ 0 w 166"/>
                <a:gd name="T1" fmla="*/ 186 h 187"/>
                <a:gd name="T2" fmla="*/ 29 w 166"/>
                <a:gd name="T3" fmla="*/ 182 h 187"/>
                <a:gd name="T4" fmla="*/ 60 w 166"/>
                <a:gd name="T5" fmla="*/ 169 h 187"/>
                <a:gd name="T6" fmla="*/ 117 w 166"/>
                <a:gd name="T7" fmla="*/ 123 h 187"/>
                <a:gd name="T8" fmla="*/ 155 w 166"/>
                <a:gd name="T9" fmla="*/ 61 h 187"/>
                <a:gd name="T10" fmla="*/ 164 w 166"/>
                <a:gd name="T11" fmla="*/ 29 h 187"/>
                <a:gd name="T12" fmla="*/ 164 w 166"/>
                <a:gd name="T13" fmla="*/ 0 h 187"/>
                <a:gd name="T14" fmla="*/ 153 w 166"/>
                <a:gd name="T15" fmla="*/ 38 h 187"/>
                <a:gd name="T16" fmla="*/ 141 w 166"/>
                <a:gd name="T17" fmla="*/ 68 h 187"/>
                <a:gd name="T18" fmla="*/ 109 w 166"/>
                <a:gd name="T19" fmla="*/ 116 h 187"/>
                <a:gd name="T20" fmla="*/ 65 w 166"/>
                <a:gd name="T21" fmla="*/ 154 h 187"/>
                <a:gd name="T22" fmla="*/ 36 w 166"/>
                <a:gd name="T23" fmla="*/ 170 h 187"/>
                <a:gd name="T24" fmla="*/ 0 w 166"/>
                <a:gd name="T25"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187">
                  <a:moveTo>
                    <a:pt x="0" y="186"/>
                  </a:moveTo>
                  <a:cubicBezTo>
                    <a:pt x="9" y="187"/>
                    <a:pt x="19" y="184"/>
                    <a:pt x="29" y="182"/>
                  </a:cubicBezTo>
                  <a:cubicBezTo>
                    <a:pt x="39" y="179"/>
                    <a:pt x="50" y="174"/>
                    <a:pt x="60" y="169"/>
                  </a:cubicBezTo>
                  <a:cubicBezTo>
                    <a:pt x="80" y="158"/>
                    <a:pt x="100" y="141"/>
                    <a:pt x="117" y="123"/>
                  </a:cubicBezTo>
                  <a:cubicBezTo>
                    <a:pt x="133" y="104"/>
                    <a:pt x="146" y="83"/>
                    <a:pt x="155" y="61"/>
                  </a:cubicBezTo>
                  <a:cubicBezTo>
                    <a:pt x="159" y="50"/>
                    <a:pt x="162" y="39"/>
                    <a:pt x="164" y="29"/>
                  </a:cubicBezTo>
                  <a:cubicBezTo>
                    <a:pt x="165" y="19"/>
                    <a:pt x="166" y="8"/>
                    <a:pt x="164" y="0"/>
                  </a:cubicBezTo>
                  <a:cubicBezTo>
                    <a:pt x="161" y="14"/>
                    <a:pt x="158" y="26"/>
                    <a:pt x="153" y="38"/>
                  </a:cubicBezTo>
                  <a:cubicBezTo>
                    <a:pt x="150" y="49"/>
                    <a:pt x="145" y="59"/>
                    <a:pt x="141" y="68"/>
                  </a:cubicBezTo>
                  <a:cubicBezTo>
                    <a:pt x="131" y="87"/>
                    <a:pt x="121" y="102"/>
                    <a:pt x="109" y="116"/>
                  </a:cubicBezTo>
                  <a:cubicBezTo>
                    <a:pt x="96" y="131"/>
                    <a:pt x="82" y="143"/>
                    <a:pt x="65" y="154"/>
                  </a:cubicBezTo>
                  <a:cubicBezTo>
                    <a:pt x="56" y="160"/>
                    <a:pt x="47" y="165"/>
                    <a:pt x="36" y="170"/>
                  </a:cubicBezTo>
                  <a:cubicBezTo>
                    <a:pt x="25" y="176"/>
                    <a:pt x="14" y="181"/>
                    <a:pt x="0" y="1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3"/>
            <p:cNvSpPr>
              <a:spLocks/>
            </p:cNvSpPr>
            <p:nvPr/>
          </p:nvSpPr>
          <p:spPr bwMode="auto">
            <a:xfrm>
              <a:off x="1419225" y="4725988"/>
              <a:ext cx="1454150" cy="1927225"/>
            </a:xfrm>
            <a:custGeom>
              <a:avLst/>
              <a:gdLst>
                <a:gd name="T0" fmla="*/ 0 w 129"/>
                <a:gd name="T1" fmla="*/ 171 h 171"/>
                <a:gd name="T2" fmla="*/ 11 w 129"/>
                <a:gd name="T3" fmla="*/ 170 h 171"/>
                <a:gd name="T4" fmla="*/ 23 w 129"/>
                <a:gd name="T5" fmla="*/ 166 h 171"/>
                <a:gd name="T6" fmla="*/ 36 w 129"/>
                <a:gd name="T7" fmla="*/ 159 h 171"/>
                <a:gd name="T8" fmla="*/ 49 w 129"/>
                <a:gd name="T9" fmla="*/ 150 h 171"/>
                <a:gd name="T10" fmla="*/ 73 w 129"/>
                <a:gd name="T11" fmla="*/ 128 h 171"/>
                <a:gd name="T12" fmla="*/ 92 w 129"/>
                <a:gd name="T13" fmla="*/ 107 h 171"/>
                <a:gd name="T14" fmla="*/ 101 w 129"/>
                <a:gd name="T15" fmla="*/ 94 h 171"/>
                <a:gd name="T16" fmla="*/ 110 w 129"/>
                <a:gd name="T17" fmla="*/ 81 h 171"/>
                <a:gd name="T18" fmla="*/ 123 w 129"/>
                <a:gd name="T19" fmla="*/ 52 h 171"/>
                <a:gd name="T20" fmla="*/ 129 w 129"/>
                <a:gd name="T21" fmla="*/ 23 h 171"/>
                <a:gd name="T22" fmla="*/ 129 w 129"/>
                <a:gd name="T23" fmla="*/ 10 h 171"/>
                <a:gd name="T24" fmla="*/ 127 w 129"/>
                <a:gd name="T25" fmla="*/ 0 h 171"/>
                <a:gd name="T26" fmla="*/ 126 w 129"/>
                <a:gd name="T27" fmla="*/ 2 h 171"/>
                <a:gd name="T28" fmla="*/ 123 w 129"/>
                <a:gd name="T29" fmla="*/ 20 h 171"/>
                <a:gd name="T30" fmla="*/ 119 w 129"/>
                <a:gd name="T31" fmla="*/ 36 h 171"/>
                <a:gd name="T32" fmla="*/ 111 w 129"/>
                <a:gd name="T33" fmla="*/ 62 h 171"/>
                <a:gd name="T34" fmla="*/ 102 w 129"/>
                <a:gd name="T35" fmla="*/ 84 h 171"/>
                <a:gd name="T36" fmla="*/ 97 w 129"/>
                <a:gd name="T37" fmla="*/ 94 h 171"/>
                <a:gd name="T38" fmla="*/ 90 w 129"/>
                <a:gd name="T39" fmla="*/ 105 h 171"/>
                <a:gd name="T40" fmla="*/ 73 w 129"/>
                <a:gd name="T41" fmla="*/ 125 h 171"/>
                <a:gd name="T42" fmla="*/ 54 w 129"/>
                <a:gd name="T43" fmla="*/ 139 h 171"/>
                <a:gd name="T44" fmla="*/ 44 w 129"/>
                <a:gd name="T45" fmla="*/ 146 h 171"/>
                <a:gd name="T46" fmla="*/ 32 w 129"/>
                <a:gd name="T47" fmla="*/ 153 h 171"/>
                <a:gd name="T48" fmla="*/ 19 w 129"/>
                <a:gd name="T49" fmla="*/ 160 h 171"/>
                <a:gd name="T50" fmla="*/ 2 w 129"/>
                <a:gd name="T51" fmla="*/ 169 h 171"/>
                <a:gd name="T52" fmla="*/ 0 w 129"/>
                <a:gd name="T53"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171">
                  <a:moveTo>
                    <a:pt x="0" y="171"/>
                  </a:moveTo>
                  <a:cubicBezTo>
                    <a:pt x="3" y="171"/>
                    <a:pt x="7" y="171"/>
                    <a:pt x="11" y="170"/>
                  </a:cubicBezTo>
                  <a:cubicBezTo>
                    <a:pt x="14" y="169"/>
                    <a:pt x="19" y="167"/>
                    <a:pt x="23" y="166"/>
                  </a:cubicBezTo>
                  <a:cubicBezTo>
                    <a:pt x="27" y="164"/>
                    <a:pt x="32" y="162"/>
                    <a:pt x="36" y="159"/>
                  </a:cubicBezTo>
                  <a:cubicBezTo>
                    <a:pt x="40" y="156"/>
                    <a:pt x="45" y="153"/>
                    <a:pt x="49" y="150"/>
                  </a:cubicBezTo>
                  <a:cubicBezTo>
                    <a:pt x="58" y="143"/>
                    <a:pt x="66" y="135"/>
                    <a:pt x="73" y="128"/>
                  </a:cubicBezTo>
                  <a:cubicBezTo>
                    <a:pt x="80" y="121"/>
                    <a:pt x="86" y="114"/>
                    <a:pt x="92" y="107"/>
                  </a:cubicBezTo>
                  <a:cubicBezTo>
                    <a:pt x="96" y="103"/>
                    <a:pt x="99" y="99"/>
                    <a:pt x="101" y="94"/>
                  </a:cubicBezTo>
                  <a:cubicBezTo>
                    <a:pt x="104" y="90"/>
                    <a:pt x="107" y="86"/>
                    <a:pt x="110" y="81"/>
                  </a:cubicBezTo>
                  <a:cubicBezTo>
                    <a:pt x="115" y="72"/>
                    <a:pt x="119" y="62"/>
                    <a:pt x="123" y="52"/>
                  </a:cubicBezTo>
                  <a:cubicBezTo>
                    <a:pt x="126" y="42"/>
                    <a:pt x="128" y="32"/>
                    <a:pt x="129" y="23"/>
                  </a:cubicBezTo>
                  <a:cubicBezTo>
                    <a:pt x="129" y="18"/>
                    <a:pt x="129" y="14"/>
                    <a:pt x="129" y="10"/>
                  </a:cubicBezTo>
                  <a:cubicBezTo>
                    <a:pt x="129" y="6"/>
                    <a:pt x="128" y="2"/>
                    <a:pt x="127" y="0"/>
                  </a:cubicBezTo>
                  <a:cubicBezTo>
                    <a:pt x="127" y="0"/>
                    <a:pt x="126" y="1"/>
                    <a:pt x="126" y="2"/>
                  </a:cubicBezTo>
                  <a:cubicBezTo>
                    <a:pt x="125" y="9"/>
                    <a:pt x="124" y="15"/>
                    <a:pt x="123" y="20"/>
                  </a:cubicBezTo>
                  <a:cubicBezTo>
                    <a:pt x="121" y="26"/>
                    <a:pt x="120" y="31"/>
                    <a:pt x="119" y="36"/>
                  </a:cubicBezTo>
                  <a:cubicBezTo>
                    <a:pt x="117" y="46"/>
                    <a:pt x="114" y="54"/>
                    <a:pt x="111" y="62"/>
                  </a:cubicBezTo>
                  <a:cubicBezTo>
                    <a:pt x="109" y="70"/>
                    <a:pt x="106" y="77"/>
                    <a:pt x="102" y="84"/>
                  </a:cubicBezTo>
                  <a:cubicBezTo>
                    <a:pt x="101" y="87"/>
                    <a:pt x="99" y="91"/>
                    <a:pt x="97" y="94"/>
                  </a:cubicBezTo>
                  <a:cubicBezTo>
                    <a:pt x="95" y="98"/>
                    <a:pt x="93" y="101"/>
                    <a:pt x="90" y="105"/>
                  </a:cubicBezTo>
                  <a:cubicBezTo>
                    <a:pt x="85" y="112"/>
                    <a:pt x="80" y="119"/>
                    <a:pt x="73" y="125"/>
                  </a:cubicBezTo>
                  <a:cubicBezTo>
                    <a:pt x="67" y="131"/>
                    <a:pt x="61" y="135"/>
                    <a:pt x="54" y="139"/>
                  </a:cubicBezTo>
                  <a:cubicBezTo>
                    <a:pt x="51" y="141"/>
                    <a:pt x="48" y="143"/>
                    <a:pt x="44" y="146"/>
                  </a:cubicBezTo>
                  <a:cubicBezTo>
                    <a:pt x="40" y="148"/>
                    <a:pt x="37" y="150"/>
                    <a:pt x="32" y="153"/>
                  </a:cubicBezTo>
                  <a:cubicBezTo>
                    <a:pt x="28" y="155"/>
                    <a:pt x="24" y="158"/>
                    <a:pt x="19" y="160"/>
                  </a:cubicBezTo>
                  <a:cubicBezTo>
                    <a:pt x="14" y="163"/>
                    <a:pt x="8" y="166"/>
                    <a:pt x="2" y="169"/>
                  </a:cubicBezTo>
                  <a:cubicBezTo>
                    <a:pt x="1" y="170"/>
                    <a:pt x="1" y="170"/>
                    <a:pt x="0" y="1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6"/>
            <p:cNvSpPr>
              <a:spLocks/>
            </p:cNvSpPr>
            <p:nvPr/>
          </p:nvSpPr>
          <p:spPr bwMode="auto">
            <a:xfrm>
              <a:off x="79375" y="3148013"/>
              <a:ext cx="1350963" cy="3255963"/>
            </a:xfrm>
            <a:custGeom>
              <a:avLst/>
              <a:gdLst>
                <a:gd name="T0" fmla="*/ 119 w 120"/>
                <a:gd name="T1" fmla="*/ 0 h 289"/>
                <a:gd name="T2" fmla="*/ 109 w 120"/>
                <a:gd name="T3" fmla="*/ 8 h 289"/>
                <a:gd name="T4" fmla="*/ 104 w 120"/>
                <a:gd name="T5" fmla="*/ 14 h 289"/>
                <a:gd name="T6" fmla="*/ 95 w 120"/>
                <a:gd name="T7" fmla="*/ 30 h 289"/>
                <a:gd name="T8" fmla="*/ 84 w 120"/>
                <a:gd name="T9" fmla="*/ 63 h 289"/>
                <a:gd name="T10" fmla="*/ 79 w 120"/>
                <a:gd name="T11" fmla="*/ 90 h 289"/>
                <a:gd name="T12" fmla="*/ 75 w 120"/>
                <a:gd name="T13" fmla="*/ 111 h 289"/>
                <a:gd name="T14" fmla="*/ 71 w 120"/>
                <a:gd name="T15" fmla="*/ 133 h 289"/>
                <a:gd name="T16" fmla="*/ 63 w 120"/>
                <a:gd name="T17" fmla="*/ 162 h 289"/>
                <a:gd name="T18" fmla="*/ 57 w 120"/>
                <a:gd name="T19" fmla="*/ 183 h 289"/>
                <a:gd name="T20" fmla="*/ 51 w 120"/>
                <a:gd name="T21" fmla="*/ 204 h 289"/>
                <a:gd name="T22" fmla="*/ 49 w 120"/>
                <a:gd name="T23" fmla="*/ 210 h 289"/>
                <a:gd name="T24" fmla="*/ 44 w 120"/>
                <a:gd name="T25" fmla="*/ 223 h 289"/>
                <a:gd name="T26" fmla="*/ 36 w 120"/>
                <a:gd name="T27" fmla="*/ 240 h 289"/>
                <a:gd name="T28" fmla="*/ 30 w 120"/>
                <a:gd name="T29" fmla="*/ 249 h 289"/>
                <a:gd name="T30" fmla="*/ 27 w 120"/>
                <a:gd name="T31" fmla="*/ 254 h 289"/>
                <a:gd name="T32" fmla="*/ 19 w 120"/>
                <a:gd name="T33" fmla="*/ 266 h 289"/>
                <a:gd name="T34" fmla="*/ 9 w 120"/>
                <a:gd name="T35" fmla="*/ 278 h 289"/>
                <a:gd name="T36" fmla="*/ 0 w 120"/>
                <a:gd name="T37" fmla="*/ 289 h 289"/>
                <a:gd name="T38" fmla="*/ 3 w 120"/>
                <a:gd name="T39" fmla="*/ 287 h 289"/>
                <a:gd name="T40" fmla="*/ 22 w 120"/>
                <a:gd name="T41" fmla="*/ 269 h 289"/>
                <a:gd name="T42" fmla="*/ 32 w 120"/>
                <a:gd name="T43" fmla="*/ 258 h 289"/>
                <a:gd name="T44" fmla="*/ 36 w 120"/>
                <a:gd name="T45" fmla="*/ 253 h 289"/>
                <a:gd name="T46" fmla="*/ 42 w 120"/>
                <a:gd name="T47" fmla="*/ 243 h 289"/>
                <a:gd name="T48" fmla="*/ 58 w 120"/>
                <a:gd name="T49" fmla="*/ 206 h 289"/>
                <a:gd name="T50" fmla="*/ 64 w 120"/>
                <a:gd name="T51" fmla="*/ 185 h 289"/>
                <a:gd name="T52" fmla="*/ 71 w 120"/>
                <a:gd name="T53" fmla="*/ 148 h 289"/>
                <a:gd name="T54" fmla="*/ 82 w 120"/>
                <a:gd name="T55" fmla="*/ 91 h 289"/>
                <a:gd name="T56" fmla="*/ 88 w 120"/>
                <a:gd name="T57" fmla="*/ 71 h 289"/>
                <a:gd name="T58" fmla="*/ 94 w 120"/>
                <a:gd name="T59" fmla="*/ 53 h 289"/>
                <a:gd name="T60" fmla="*/ 99 w 120"/>
                <a:gd name="T61" fmla="*/ 37 h 289"/>
                <a:gd name="T62" fmla="*/ 104 w 120"/>
                <a:gd name="T63" fmla="*/ 23 h 289"/>
                <a:gd name="T64" fmla="*/ 106 w 120"/>
                <a:gd name="T65" fmla="*/ 19 h 289"/>
                <a:gd name="T66" fmla="*/ 109 w 120"/>
                <a:gd name="T67" fmla="*/ 12 h 289"/>
                <a:gd name="T68" fmla="*/ 117 w 120"/>
                <a:gd name="T69" fmla="*/ 2 h 289"/>
                <a:gd name="T70" fmla="*/ 120 w 120"/>
                <a:gd name="T71"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289">
                  <a:moveTo>
                    <a:pt x="120" y="0"/>
                  </a:moveTo>
                  <a:cubicBezTo>
                    <a:pt x="120" y="0"/>
                    <a:pt x="120" y="0"/>
                    <a:pt x="119" y="0"/>
                  </a:cubicBezTo>
                  <a:cubicBezTo>
                    <a:pt x="119" y="0"/>
                    <a:pt x="118" y="0"/>
                    <a:pt x="117" y="1"/>
                  </a:cubicBezTo>
                  <a:cubicBezTo>
                    <a:pt x="114" y="2"/>
                    <a:pt x="111" y="4"/>
                    <a:pt x="109" y="8"/>
                  </a:cubicBezTo>
                  <a:cubicBezTo>
                    <a:pt x="108" y="8"/>
                    <a:pt x="107" y="9"/>
                    <a:pt x="106" y="10"/>
                  </a:cubicBezTo>
                  <a:cubicBezTo>
                    <a:pt x="106" y="11"/>
                    <a:pt x="105" y="12"/>
                    <a:pt x="104" y="14"/>
                  </a:cubicBezTo>
                  <a:cubicBezTo>
                    <a:pt x="103" y="16"/>
                    <a:pt x="101" y="18"/>
                    <a:pt x="100" y="21"/>
                  </a:cubicBezTo>
                  <a:cubicBezTo>
                    <a:pt x="98" y="24"/>
                    <a:pt x="97" y="27"/>
                    <a:pt x="95" y="30"/>
                  </a:cubicBezTo>
                  <a:cubicBezTo>
                    <a:pt x="94" y="33"/>
                    <a:pt x="92" y="36"/>
                    <a:pt x="91" y="40"/>
                  </a:cubicBezTo>
                  <a:cubicBezTo>
                    <a:pt x="89" y="47"/>
                    <a:pt x="86" y="55"/>
                    <a:pt x="84" y="63"/>
                  </a:cubicBezTo>
                  <a:cubicBezTo>
                    <a:pt x="83" y="68"/>
                    <a:pt x="82" y="72"/>
                    <a:pt x="81" y="76"/>
                  </a:cubicBezTo>
                  <a:cubicBezTo>
                    <a:pt x="80" y="81"/>
                    <a:pt x="79" y="85"/>
                    <a:pt x="79" y="90"/>
                  </a:cubicBezTo>
                  <a:cubicBezTo>
                    <a:pt x="78" y="95"/>
                    <a:pt x="77" y="99"/>
                    <a:pt x="76" y="104"/>
                  </a:cubicBezTo>
                  <a:cubicBezTo>
                    <a:pt x="76" y="107"/>
                    <a:pt x="76" y="109"/>
                    <a:pt x="75" y="111"/>
                  </a:cubicBezTo>
                  <a:cubicBezTo>
                    <a:pt x="75" y="114"/>
                    <a:pt x="74" y="116"/>
                    <a:pt x="74" y="119"/>
                  </a:cubicBezTo>
                  <a:cubicBezTo>
                    <a:pt x="73" y="123"/>
                    <a:pt x="72" y="128"/>
                    <a:pt x="71" y="133"/>
                  </a:cubicBezTo>
                  <a:cubicBezTo>
                    <a:pt x="69" y="138"/>
                    <a:pt x="68" y="143"/>
                    <a:pt x="67" y="148"/>
                  </a:cubicBezTo>
                  <a:cubicBezTo>
                    <a:pt x="66" y="152"/>
                    <a:pt x="64" y="157"/>
                    <a:pt x="63" y="162"/>
                  </a:cubicBezTo>
                  <a:cubicBezTo>
                    <a:pt x="62" y="167"/>
                    <a:pt x="61" y="172"/>
                    <a:pt x="59" y="176"/>
                  </a:cubicBezTo>
                  <a:cubicBezTo>
                    <a:pt x="59" y="179"/>
                    <a:pt x="58" y="181"/>
                    <a:pt x="57" y="183"/>
                  </a:cubicBezTo>
                  <a:cubicBezTo>
                    <a:pt x="57" y="186"/>
                    <a:pt x="56" y="188"/>
                    <a:pt x="55" y="190"/>
                  </a:cubicBezTo>
                  <a:cubicBezTo>
                    <a:pt x="54" y="195"/>
                    <a:pt x="52" y="199"/>
                    <a:pt x="51" y="204"/>
                  </a:cubicBezTo>
                  <a:cubicBezTo>
                    <a:pt x="51" y="205"/>
                    <a:pt x="50" y="206"/>
                    <a:pt x="50" y="207"/>
                  </a:cubicBezTo>
                  <a:cubicBezTo>
                    <a:pt x="49" y="208"/>
                    <a:pt x="49" y="209"/>
                    <a:pt x="49" y="210"/>
                  </a:cubicBezTo>
                  <a:cubicBezTo>
                    <a:pt x="48" y="212"/>
                    <a:pt x="47" y="214"/>
                    <a:pt x="46" y="217"/>
                  </a:cubicBezTo>
                  <a:cubicBezTo>
                    <a:pt x="46" y="219"/>
                    <a:pt x="45" y="221"/>
                    <a:pt x="44" y="223"/>
                  </a:cubicBezTo>
                  <a:cubicBezTo>
                    <a:pt x="43" y="225"/>
                    <a:pt x="42" y="227"/>
                    <a:pt x="41" y="229"/>
                  </a:cubicBezTo>
                  <a:cubicBezTo>
                    <a:pt x="40" y="232"/>
                    <a:pt x="38" y="236"/>
                    <a:pt x="36" y="240"/>
                  </a:cubicBezTo>
                  <a:cubicBezTo>
                    <a:pt x="35" y="241"/>
                    <a:pt x="34" y="243"/>
                    <a:pt x="33" y="245"/>
                  </a:cubicBezTo>
                  <a:cubicBezTo>
                    <a:pt x="32" y="246"/>
                    <a:pt x="31" y="248"/>
                    <a:pt x="30" y="249"/>
                  </a:cubicBezTo>
                  <a:cubicBezTo>
                    <a:pt x="30" y="250"/>
                    <a:pt x="29" y="251"/>
                    <a:pt x="29" y="252"/>
                  </a:cubicBezTo>
                  <a:cubicBezTo>
                    <a:pt x="28" y="253"/>
                    <a:pt x="28" y="253"/>
                    <a:pt x="27" y="254"/>
                  </a:cubicBezTo>
                  <a:cubicBezTo>
                    <a:pt x="26" y="255"/>
                    <a:pt x="25" y="257"/>
                    <a:pt x="25" y="258"/>
                  </a:cubicBezTo>
                  <a:cubicBezTo>
                    <a:pt x="23" y="261"/>
                    <a:pt x="21" y="264"/>
                    <a:pt x="19" y="266"/>
                  </a:cubicBezTo>
                  <a:cubicBezTo>
                    <a:pt x="17" y="268"/>
                    <a:pt x="15" y="271"/>
                    <a:pt x="14" y="273"/>
                  </a:cubicBezTo>
                  <a:cubicBezTo>
                    <a:pt x="12" y="275"/>
                    <a:pt x="10" y="277"/>
                    <a:pt x="9" y="278"/>
                  </a:cubicBezTo>
                  <a:cubicBezTo>
                    <a:pt x="6" y="282"/>
                    <a:pt x="4" y="284"/>
                    <a:pt x="2" y="286"/>
                  </a:cubicBezTo>
                  <a:cubicBezTo>
                    <a:pt x="1" y="288"/>
                    <a:pt x="0" y="289"/>
                    <a:pt x="0" y="289"/>
                  </a:cubicBezTo>
                  <a:cubicBezTo>
                    <a:pt x="1" y="289"/>
                    <a:pt x="1" y="289"/>
                    <a:pt x="1" y="289"/>
                  </a:cubicBezTo>
                  <a:cubicBezTo>
                    <a:pt x="1" y="289"/>
                    <a:pt x="2" y="288"/>
                    <a:pt x="3" y="287"/>
                  </a:cubicBezTo>
                  <a:cubicBezTo>
                    <a:pt x="5" y="285"/>
                    <a:pt x="8" y="283"/>
                    <a:pt x="11" y="280"/>
                  </a:cubicBezTo>
                  <a:cubicBezTo>
                    <a:pt x="14" y="277"/>
                    <a:pt x="18" y="274"/>
                    <a:pt x="22" y="269"/>
                  </a:cubicBezTo>
                  <a:cubicBezTo>
                    <a:pt x="25" y="267"/>
                    <a:pt x="27" y="264"/>
                    <a:pt x="29" y="262"/>
                  </a:cubicBezTo>
                  <a:cubicBezTo>
                    <a:pt x="30" y="260"/>
                    <a:pt x="31" y="259"/>
                    <a:pt x="32" y="258"/>
                  </a:cubicBezTo>
                  <a:cubicBezTo>
                    <a:pt x="33" y="257"/>
                    <a:pt x="33" y="256"/>
                    <a:pt x="34" y="255"/>
                  </a:cubicBezTo>
                  <a:cubicBezTo>
                    <a:pt x="35" y="255"/>
                    <a:pt x="35" y="254"/>
                    <a:pt x="36" y="253"/>
                  </a:cubicBezTo>
                  <a:cubicBezTo>
                    <a:pt x="37" y="251"/>
                    <a:pt x="38" y="250"/>
                    <a:pt x="39" y="248"/>
                  </a:cubicBezTo>
                  <a:cubicBezTo>
                    <a:pt x="40" y="247"/>
                    <a:pt x="41" y="245"/>
                    <a:pt x="42" y="243"/>
                  </a:cubicBezTo>
                  <a:cubicBezTo>
                    <a:pt x="44" y="239"/>
                    <a:pt x="46" y="236"/>
                    <a:pt x="48" y="232"/>
                  </a:cubicBezTo>
                  <a:cubicBezTo>
                    <a:pt x="52" y="224"/>
                    <a:pt x="55" y="215"/>
                    <a:pt x="58" y="206"/>
                  </a:cubicBezTo>
                  <a:cubicBezTo>
                    <a:pt x="59" y="202"/>
                    <a:pt x="61" y="197"/>
                    <a:pt x="62" y="192"/>
                  </a:cubicBezTo>
                  <a:cubicBezTo>
                    <a:pt x="63" y="190"/>
                    <a:pt x="63" y="187"/>
                    <a:pt x="64" y="185"/>
                  </a:cubicBezTo>
                  <a:cubicBezTo>
                    <a:pt x="64" y="183"/>
                    <a:pt x="65" y="180"/>
                    <a:pt x="65" y="178"/>
                  </a:cubicBezTo>
                  <a:cubicBezTo>
                    <a:pt x="68" y="168"/>
                    <a:pt x="69" y="158"/>
                    <a:pt x="71" y="148"/>
                  </a:cubicBezTo>
                  <a:cubicBezTo>
                    <a:pt x="73" y="139"/>
                    <a:pt x="74" y="129"/>
                    <a:pt x="76" y="119"/>
                  </a:cubicBezTo>
                  <a:cubicBezTo>
                    <a:pt x="78" y="109"/>
                    <a:pt x="80" y="100"/>
                    <a:pt x="82" y="91"/>
                  </a:cubicBezTo>
                  <a:cubicBezTo>
                    <a:pt x="84" y="86"/>
                    <a:pt x="85" y="82"/>
                    <a:pt x="86" y="78"/>
                  </a:cubicBezTo>
                  <a:cubicBezTo>
                    <a:pt x="87" y="75"/>
                    <a:pt x="88" y="73"/>
                    <a:pt x="88" y="71"/>
                  </a:cubicBezTo>
                  <a:cubicBezTo>
                    <a:pt x="89" y="69"/>
                    <a:pt x="89" y="67"/>
                    <a:pt x="90" y="65"/>
                  </a:cubicBezTo>
                  <a:cubicBezTo>
                    <a:pt x="91" y="61"/>
                    <a:pt x="92" y="57"/>
                    <a:pt x="94" y="53"/>
                  </a:cubicBezTo>
                  <a:cubicBezTo>
                    <a:pt x="95" y="49"/>
                    <a:pt x="96" y="46"/>
                    <a:pt x="97" y="42"/>
                  </a:cubicBezTo>
                  <a:cubicBezTo>
                    <a:pt x="98" y="40"/>
                    <a:pt x="98" y="39"/>
                    <a:pt x="99" y="37"/>
                  </a:cubicBezTo>
                  <a:cubicBezTo>
                    <a:pt x="99" y="35"/>
                    <a:pt x="100" y="34"/>
                    <a:pt x="100" y="32"/>
                  </a:cubicBezTo>
                  <a:cubicBezTo>
                    <a:pt x="102" y="29"/>
                    <a:pt x="103" y="26"/>
                    <a:pt x="104" y="23"/>
                  </a:cubicBezTo>
                  <a:cubicBezTo>
                    <a:pt x="104" y="22"/>
                    <a:pt x="105" y="22"/>
                    <a:pt x="105" y="21"/>
                  </a:cubicBezTo>
                  <a:cubicBezTo>
                    <a:pt x="105" y="20"/>
                    <a:pt x="105" y="20"/>
                    <a:pt x="106" y="19"/>
                  </a:cubicBezTo>
                  <a:cubicBezTo>
                    <a:pt x="106" y="18"/>
                    <a:pt x="107" y="17"/>
                    <a:pt x="107" y="16"/>
                  </a:cubicBezTo>
                  <a:cubicBezTo>
                    <a:pt x="108" y="14"/>
                    <a:pt x="109" y="13"/>
                    <a:pt x="109" y="12"/>
                  </a:cubicBezTo>
                  <a:cubicBezTo>
                    <a:pt x="110" y="11"/>
                    <a:pt x="110" y="10"/>
                    <a:pt x="111" y="9"/>
                  </a:cubicBezTo>
                  <a:cubicBezTo>
                    <a:pt x="113" y="6"/>
                    <a:pt x="116" y="3"/>
                    <a:pt x="117" y="2"/>
                  </a:cubicBezTo>
                  <a:cubicBezTo>
                    <a:pt x="118" y="1"/>
                    <a:pt x="119" y="1"/>
                    <a:pt x="119" y="1"/>
                  </a:cubicBezTo>
                  <a:cubicBezTo>
                    <a:pt x="120" y="1"/>
                    <a:pt x="120" y="1"/>
                    <a:pt x="120" y="0"/>
                  </a:cubicBezTo>
                  <a:cubicBezTo>
                    <a:pt x="120" y="0"/>
                    <a:pt x="120" y="0"/>
                    <a:pt x="1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p:cNvGrpSpPr>
            <a:grpSpLocks noChangeAspect="1"/>
          </p:cNvGrpSpPr>
          <p:nvPr/>
        </p:nvGrpSpPr>
        <p:grpSpPr>
          <a:xfrm>
            <a:off x="5775750" y="4106689"/>
            <a:ext cx="811364" cy="745881"/>
            <a:chOff x="4273551" y="3722688"/>
            <a:chExt cx="153988" cy="153988"/>
          </a:xfrm>
        </p:grpSpPr>
        <p:sp>
          <p:nvSpPr>
            <p:cNvPr id="72" name="Rectangle 1294"/>
            <p:cNvSpPr>
              <a:spLocks noChangeArrowheads="1"/>
            </p:cNvSpPr>
            <p:nvPr/>
          </p:nvSpPr>
          <p:spPr bwMode="auto">
            <a:xfrm>
              <a:off x="4273551" y="3775076"/>
              <a:ext cx="153988" cy="4603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3" name="Rectangle 1295"/>
            <p:cNvSpPr>
              <a:spLocks noChangeArrowheads="1"/>
            </p:cNvSpPr>
            <p:nvPr/>
          </p:nvSpPr>
          <p:spPr bwMode="auto">
            <a:xfrm>
              <a:off x="4273551" y="3822701"/>
              <a:ext cx="153988" cy="3175"/>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4" name="Freeform 1296"/>
            <p:cNvSpPr>
              <a:spLocks/>
            </p:cNvSpPr>
            <p:nvPr/>
          </p:nvSpPr>
          <p:spPr bwMode="auto">
            <a:xfrm>
              <a:off x="4273551" y="3822701"/>
              <a:ext cx="153988" cy="3175"/>
            </a:xfrm>
            <a:custGeom>
              <a:avLst/>
              <a:gdLst>
                <a:gd name="T0" fmla="*/ 97 w 97"/>
                <a:gd name="T1" fmla="*/ 0 h 2"/>
                <a:gd name="T2" fmla="*/ 0 w 97"/>
                <a:gd name="T3" fmla="*/ 0 h 2"/>
                <a:gd name="T4" fmla="*/ 0 w 97"/>
                <a:gd name="T5" fmla="*/ 2 h 2"/>
                <a:gd name="T6" fmla="*/ 97 w 97"/>
                <a:gd name="T7" fmla="*/ 2 h 2"/>
              </a:gdLst>
              <a:ahLst/>
              <a:cxnLst>
                <a:cxn ang="0">
                  <a:pos x="T0" y="T1"/>
                </a:cxn>
                <a:cxn ang="0">
                  <a:pos x="T2" y="T3"/>
                </a:cxn>
                <a:cxn ang="0">
                  <a:pos x="T4" y="T5"/>
                </a:cxn>
                <a:cxn ang="0">
                  <a:pos x="T6" y="T7"/>
                </a:cxn>
              </a:cxnLst>
              <a:rect l="0" t="0" r="r" b="b"/>
              <a:pathLst>
                <a:path w="97" h="2">
                  <a:moveTo>
                    <a:pt x="97" y="0"/>
                  </a:moveTo>
                  <a:lnTo>
                    <a:pt x="0" y="0"/>
                  </a:lnTo>
                  <a:lnTo>
                    <a:pt x="0" y="2"/>
                  </a:lnTo>
                  <a:lnTo>
                    <a:pt x="9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5" name="Rectangle 1297"/>
            <p:cNvSpPr>
              <a:spLocks noChangeArrowheads="1"/>
            </p:cNvSpPr>
            <p:nvPr/>
          </p:nvSpPr>
          <p:spPr bwMode="auto">
            <a:xfrm>
              <a:off x="4273551" y="3770707"/>
              <a:ext cx="153988" cy="2847"/>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6" name="Freeform 1298"/>
            <p:cNvSpPr>
              <a:spLocks/>
            </p:cNvSpPr>
            <p:nvPr/>
          </p:nvSpPr>
          <p:spPr bwMode="auto">
            <a:xfrm>
              <a:off x="4273551" y="3768726"/>
              <a:ext cx="153988" cy="3175"/>
            </a:xfrm>
            <a:custGeom>
              <a:avLst/>
              <a:gdLst>
                <a:gd name="T0" fmla="*/ 97 w 97"/>
                <a:gd name="T1" fmla="*/ 0 h 2"/>
                <a:gd name="T2" fmla="*/ 0 w 97"/>
                <a:gd name="T3" fmla="*/ 0 h 2"/>
                <a:gd name="T4" fmla="*/ 0 w 97"/>
                <a:gd name="T5" fmla="*/ 2 h 2"/>
                <a:gd name="T6" fmla="*/ 97 w 97"/>
                <a:gd name="T7" fmla="*/ 2 h 2"/>
              </a:gdLst>
              <a:ahLst/>
              <a:cxnLst>
                <a:cxn ang="0">
                  <a:pos x="T0" y="T1"/>
                </a:cxn>
                <a:cxn ang="0">
                  <a:pos x="T2" y="T3"/>
                </a:cxn>
                <a:cxn ang="0">
                  <a:pos x="T4" y="T5"/>
                </a:cxn>
                <a:cxn ang="0">
                  <a:pos x="T6" y="T7"/>
                </a:cxn>
              </a:cxnLst>
              <a:rect l="0" t="0" r="r" b="b"/>
              <a:pathLst>
                <a:path w="97" h="2">
                  <a:moveTo>
                    <a:pt x="97" y="0"/>
                  </a:moveTo>
                  <a:lnTo>
                    <a:pt x="0" y="0"/>
                  </a:lnTo>
                  <a:lnTo>
                    <a:pt x="0" y="2"/>
                  </a:lnTo>
                  <a:lnTo>
                    <a:pt x="9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7" name="Rectangle 1299"/>
            <p:cNvSpPr>
              <a:spLocks noChangeArrowheads="1"/>
            </p:cNvSpPr>
            <p:nvPr/>
          </p:nvSpPr>
          <p:spPr bwMode="auto">
            <a:xfrm>
              <a:off x="4392613" y="3795713"/>
              <a:ext cx="23813"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8" name="Freeform 1300"/>
            <p:cNvSpPr>
              <a:spLocks/>
            </p:cNvSpPr>
            <p:nvPr/>
          </p:nvSpPr>
          <p:spPr bwMode="auto">
            <a:xfrm>
              <a:off x="4392613" y="3795713"/>
              <a:ext cx="23813" cy="3175"/>
            </a:xfrm>
            <a:custGeom>
              <a:avLst/>
              <a:gdLst>
                <a:gd name="T0" fmla="*/ 15 w 15"/>
                <a:gd name="T1" fmla="*/ 0 h 2"/>
                <a:gd name="T2" fmla="*/ 0 w 15"/>
                <a:gd name="T3" fmla="*/ 0 h 2"/>
                <a:gd name="T4" fmla="*/ 0 w 15"/>
                <a:gd name="T5" fmla="*/ 2 h 2"/>
                <a:gd name="T6" fmla="*/ 15 w 15"/>
                <a:gd name="T7" fmla="*/ 2 h 2"/>
              </a:gdLst>
              <a:ahLst/>
              <a:cxnLst>
                <a:cxn ang="0">
                  <a:pos x="T0" y="T1"/>
                </a:cxn>
                <a:cxn ang="0">
                  <a:pos x="T2" y="T3"/>
                </a:cxn>
                <a:cxn ang="0">
                  <a:pos x="T4" y="T5"/>
                </a:cxn>
                <a:cxn ang="0">
                  <a:pos x="T6" y="T7"/>
                </a:cxn>
              </a:cxnLst>
              <a:rect l="0" t="0" r="r" b="b"/>
              <a:pathLst>
                <a:path w="15" h="2">
                  <a:moveTo>
                    <a:pt x="15" y="0"/>
                  </a:moveTo>
                  <a:lnTo>
                    <a:pt x="0" y="0"/>
                  </a:lnTo>
                  <a:lnTo>
                    <a:pt x="0" y="2"/>
                  </a:lnTo>
                  <a:lnTo>
                    <a:pt x="15"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9" name="Rectangle 1301"/>
            <p:cNvSpPr>
              <a:spLocks noChangeArrowheads="1"/>
            </p:cNvSpPr>
            <p:nvPr/>
          </p:nvSpPr>
          <p:spPr bwMode="auto">
            <a:xfrm>
              <a:off x="4335463" y="3795713"/>
              <a:ext cx="285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0" name="Rectangle 1302"/>
            <p:cNvSpPr>
              <a:spLocks noChangeArrowheads="1"/>
            </p:cNvSpPr>
            <p:nvPr/>
          </p:nvSpPr>
          <p:spPr bwMode="auto">
            <a:xfrm>
              <a:off x="4284663" y="3795713"/>
              <a:ext cx="23813"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1" name="Freeform 1303"/>
            <p:cNvSpPr>
              <a:spLocks/>
            </p:cNvSpPr>
            <p:nvPr/>
          </p:nvSpPr>
          <p:spPr bwMode="auto">
            <a:xfrm>
              <a:off x="4284663" y="3795713"/>
              <a:ext cx="23813" cy="3175"/>
            </a:xfrm>
            <a:custGeom>
              <a:avLst/>
              <a:gdLst>
                <a:gd name="T0" fmla="*/ 15 w 15"/>
                <a:gd name="T1" fmla="*/ 0 h 2"/>
                <a:gd name="T2" fmla="*/ 0 w 15"/>
                <a:gd name="T3" fmla="*/ 0 h 2"/>
                <a:gd name="T4" fmla="*/ 0 w 15"/>
                <a:gd name="T5" fmla="*/ 2 h 2"/>
                <a:gd name="T6" fmla="*/ 15 w 15"/>
                <a:gd name="T7" fmla="*/ 2 h 2"/>
              </a:gdLst>
              <a:ahLst/>
              <a:cxnLst>
                <a:cxn ang="0">
                  <a:pos x="T0" y="T1"/>
                </a:cxn>
                <a:cxn ang="0">
                  <a:pos x="T2" y="T3"/>
                </a:cxn>
                <a:cxn ang="0">
                  <a:pos x="T4" y="T5"/>
                </a:cxn>
                <a:cxn ang="0">
                  <a:pos x="T6" y="T7"/>
                </a:cxn>
              </a:cxnLst>
              <a:rect l="0" t="0" r="r" b="b"/>
              <a:pathLst>
                <a:path w="15" h="2">
                  <a:moveTo>
                    <a:pt x="15" y="0"/>
                  </a:moveTo>
                  <a:lnTo>
                    <a:pt x="0" y="0"/>
                  </a:lnTo>
                  <a:lnTo>
                    <a:pt x="0" y="2"/>
                  </a:lnTo>
                  <a:lnTo>
                    <a:pt x="15"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2" name="Rectangle 1304"/>
            <p:cNvSpPr>
              <a:spLocks noChangeArrowheads="1"/>
            </p:cNvSpPr>
            <p:nvPr/>
          </p:nvSpPr>
          <p:spPr bwMode="auto">
            <a:xfrm>
              <a:off x="4375151" y="3722688"/>
              <a:ext cx="3175"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3" name="Freeform 1305"/>
            <p:cNvSpPr>
              <a:spLocks/>
            </p:cNvSpPr>
            <p:nvPr/>
          </p:nvSpPr>
          <p:spPr bwMode="auto">
            <a:xfrm>
              <a:off x="4375151" y="3722688"/>
              <a:ext cx="3175" cy="153988"/>
            </a:xfrm>
            <a:custGeom>
              <a:avLst/>
              <a:gdLst>
                <a:gd name="T0" fmla="*/ 0 w 2"/>
                <a:gd name="T1" fmla="*/ 0 h 97"/>
                <a:gd name="T2" fmla="*/ 0 w 2"/>
                <a:gd name="T3" fmla="*/ 97 h 97"/>
                <a:gd name="T4" fmla="*/ 2 w 2"/>
                <a:gd name="T5" fmla="*/ 97 h 97"/>
                <a:gd name="T6" fmla="*/ 2 w 2"/>
                <a:gd name="T7" fmla="*/ 0 h 97"/>
              </a:gdLst>
              <a:ahLst/>
              <a:cxnLst>
                <a:cxn ang="0">
                  <a:pos x="T0" y="T1"/>
                </a:cxn>
                <a:cxn ang="0">
                  <a:pos x="T2" y="T3"/>
                </a:cxn>
                <a:cxn ang="0">
                  <a:pos x="T4" y="T5"/>
                </a:cxn>
                <a:cxn ang="0">
                  <a:pos x="T6" y="T7"/>
                </a:cxn>
              </a:cxnLst>
              <a:rect l="0" t="0" r="r" b="b"/>
              <a:pathLst>
                <a:path w="2" h="97">
                  <a:moveTo>
                    <a:pt x="0" y="0"/>
                  </a:moveTo>
                  <a:lnTo>
                    <a:pt x="0" y="97"/>
                  </a:lnTo>
                  <a:lnTo>
                    <a:pt x="2" y="97"/>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4" name="Rectangle 1306"/>
            <p:cNvSpPr>
              <a:spLocks noChangeArrowheads="1"/>
            </p:cNvSpPr>
            <p:nvPr/>
          </p:nvSpPr>
          <p:spPr bwMode="auto">
            <a:xfrm>
              <a:off x="4329113" y="3722688"/>
              <a:ext cx="44450"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5" name="Rectangle 1307"/>
            <p:cNvSpPr>
              <a:spLocks noChangeArrowheads="1"/>
            </p:cNvSpPr>
            <p:nvPr/>
          </p:nvSpPr>
          <p:spPr bwMode="auto">
            <a:xfrm flipH="1">
              <a:off x="4324351" y="3722688"/>
              <a:ext cx="2346"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6" name="Freeform 1308"/>
            <p:cNvSpPr>
              <a:spLocks/>
            </p:cNvSpPr>
            <p:nvPr/>
          </p:nvSpPr>
          <p:spPr bwMode="auto">
            <a:xfrm>
              <a:off x="4322763" y="3722688"/>
              <a:ext cx="1588" cy="153988"/>
            </a:xfrm>
            <a:custGeom>
              <a:avLst/>
              <a:gdLst>
                <a:gd name="T0" fmla="*/ 0 w 1"/>
                <a:gd name="T1" fmla="*/ 0 h 97"/>
                <a:gd name="T2" fmla="*/ 0 w 1"/>
                <a:gd name="T3" fmla="*/ 97 h 97"/>
                <a:gd name="T4" fmla="*/ 1 w 1"/>
                <a:gd name="T5" fmla="*/ 97 h 97"/>
                <a:gd name="T6" fmla="*/ 1 w 1"/>
                <a:gd name="T7" fmla="*/ 0 h 97"/>
              </a:gdLst>
              <a:ahLst/>
              <a:cxnLst>
                <a:cxn ang="0">
                  <a:pos x="T0" y="T1"/>
                </a:cxn>
                <a:cxn ang="0">
                  <a:pos x="T2" y="T3"/>
                </a:cxn>
                <a:cxn ang="0">
                  <a:pos x="T4" y="T5"/>
                </a:cxn>
                <a:cxn ang="0">
                  <a:pos x="T6" y="T7"/>
                </a:cxn>
              </a:cxnLst>
              <a:rect l="0" t="0" r="r" b="b"/>
              <a:pathLst>
                <a:path w="1" h="97">
                  <a:moveTo>
                    <a:pt x="0" y="0"/>
                  </a:moveTo>
                  <a:lnTo>
                    <a:pt x="0" y="97"/>
                  </a:lnTo>
                  <a:lnTo>
                    <a:pt x="1" y="97"/>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7" name="Rectangle 1309"/>
            <p:cNvSpPr>
              <a:spLocks noChangeArrowheads="1"/>
            </p:cNvSpPr>
            <p:nvPr/>
          </p:nvSpPr>
          <p:spPr bwMode="auto">
            <a:xfrm>
              <a:off x="4349751" y="3732213"/>
              <a:ext cx="31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8" name="Freeform 1310"/>
            <p:cNvSpPr>
              <a:spLocks/>
            </p:cNvSpPr>
            <p:nvPr/>
          </p:nvSpPr>
          <p:spPr bwMode="auto">
            <a:xfrm>
              <a:off x="4349751" y="3732213"/>
              <a:ext cx="3175" cy="25400"/>
            </a:xfrm>
            <a:custGeom>
              <a:avLst/>
              <a:gdLst>
                <a:gd name="T0" fmla="*/ 0 w 2"/>
                <a:gd name="T1" fmla="*/ 0 h 16"/>
                <a:gd name="T2" fmla="*/ 0 w 2"/>
                <a:gd name="T3" fmla="*/ 16 h 16"/>
                <a:gd name="T4" fmla="*/ 2 w 2"/>
                <a:gd name="T5" fmla="*/ 16 h 16"/>
                <a:gd name="T6" fmla="*/ 2 w 2"/>
                <a:gd name="T7" fmla="*/ 0 h 16"/>
              </a:gdLst>
              <a:ahLst/>
              <a:cxnLst>
                <a:cxn ang="0">
                  <a:pos x="T0" y="T1"/>
                </a:cxn>
                <a:cxn ang="0">
                  <a:pos x="T2" y="T3"/>
                </a:cxn>
                <a:cxn ang="0">
                  <a:pos x="T4" y="T5"/>
                </a:cxn>
                <a:cxn ang="0">
                  <a:pos x="T6" y="T7"/>
                </a:cxn>
              </a:cxnLst>
              <a:rect l="0" t="0" r="r" b="b"/>
              <a:pathLst>
                <a:path w="2" h="16">
                  <a:moveTo>
                    <a:pt x="0" y="0"/>
                  </a:moveTo>
                  <a:lnTo>
                    <a:pt x="0" y="16"/>
                  </a:lnTo>
                  <a:lnTo>
                    <a:pt x="2" y="1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9" name="Rectangle 1311"/>
            <p:cNvSpPr>
              <a:spLocks noChangeArrowheads="1"/>
            </p:cNvSpPr>
            <p:nvPr/>
          </p:nvSpPr>
          <p:spPr bwMode="auto">
            <a:xfrm>
              <a:off x="4349751" y="3784601"/>
              <a:ext cx="31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0" name="Rectangle 1312"/>
            <p:cNvSpPr>
              <a:spLocks noChangeArrowheads="1"/>
            </p:cNvSpPr>
            <p:nvPr/>
          </p:nvSpPr>
          <p:spPr bwMode="auto">
            <a:xfrm>
              <a:off x="4349751" y="3840163"/>
              <a:ext cx="31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1" name="Freeform 1313"/>
            <p:cNvSpPr>
              <a:spLocks/>
            </p:cNvSpPr>
            <p:nvPr/>
          </p:nvSpPr>
          <p:spPr bwMode="auto">
            <a:xfrm>
              <a:off x="4349751" y="3840163"/>
              <a:ext cx="3175" cy="25400"/>
            </a:xfrm>
            <a:custGeom>
              <a:avLst/>
              <a:gdLst>
                <a:gd name="T0" fmla="*/ 0 w 2"/>
                <a:gd name="T1" fmla="*/ 0 h 16"/>
                <a:gd name="T2" fmla="*/ 0 w 2"/>
                <a:gd name="T3" fmla="*/ 16 h 16"/>
                <a:gd name="T4" fmla="*/ 2 w 2"/>
                <a:gd name="T5" fmla="*/ 16 h 16"/>
                <a:gd name="T6" fmla="*/ 2 w 2"/>
                <a:gd name="T7" fmla="*/ 0 h 16"/>
              </a:gdLst>
              <a:ahLst/>
              <a:cxnLst>
                <a:cxn ang="0">
                  <a:pos x="T0" y="T1"/>
                </a:cxn>
                <a:cxn ang="0">
                  <a:pos x="T2" y="T3"/>
                </a:cxn>
                <a:cxn ang="0">
                  <a:pos x="T4" y="T5"/>
                </a:cxn>
                <a:cxn ang="0">
                  <a:pos x="T6" y="T7"/>
                </a:cxn>
              </a:cxnLst>
              <a:rect l="0" t="0" r="r" b="b"/>
              <a:pathLst>
                <a:path w="2" h="16">
                  <a:moveTo>
                    <a:pt x="0" y="0"/>
                  </a:moveTo>
                  <a:lnTo>
                    <a:pt x="0" y="16"/>
                  </a:lnTo>
                  <a:lnTo>
                    <a:pt x="2" y="1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2" name="Rectangle 1314"/>
            <p:cNvSpPr>
              <a:spLocks noChangeArrowheads="1"/>
            </p:cNvSpPr>
            <p:nvPr/>
          </p:nvSpPr>
          <p:spPr bwMode="auto">
            <a:xfrm>
              <a:off x="4392613" y="3795713"/>
              <a:ext cx="25400"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3" name="Freeform 1315"/>
            <p:cNvSpPr>
              <a:spLocks/>
            </p:cNvSpPr>
            <p:nvPr/>
          </p:nvSpPr>
          <p:spPr bwMode="auto">
            <a:xfrm>
              <a:off x="4392613" y="3795713"/>
              <a:ext cx="25400" cy="3175"/>
            </a:xfrm>
            <a:custGeom>
              <a:avLst/>
              <a:gdLst>
                <a:gd name="T0" fmla="*/ 16 w 16"/>
                <a:gd name="T1" fmla="*/ 0 h 2"/>
                <a:gd name="T2" fmla="*/ 0 w 16"/>
                <a:gd name="T3" fmla="*/ 0 h 2"/>
                <a:gd name="T4" fmla="*/ 0 w 16"/>
                <a:gd name="T5" fmla="*/ 2 h 2"/>
                <a:gd name="T6" fmla="*/ 16 w 16"/>
                <a:gd name="T7" fmla="*/ 2 h 2"/>
              </a:gdLst>
              <a:ahLst/>
              <a:cxnLst>
                <a:cxn ang="0">
                  <a:pos x="T0" y="T1"/>
                </a:cxn>
                <a:cxn ang="0">
                  <a:pos x="T2" y="T3"/>
                </a:cxn>
                <a:cxn ang="0">
                  <a:pos x="T4" y="T5"/>
                </a:cxn>
                <a:cxn ang="0">
                  <a:pos x="T6" y="T7"/>
                </a:cxn>
              </a:cxnLst>
              <a:rect l="0" t="0" r="r" b="b"/>
              <a:pathLst>
                <a:path w="16" h="2">
                  <a:moveTo>
                    <a:pt x="16" y="0"/>
                  </a:moveTo>
                  <a:lnTo>
                    <a:pt x="0" y="0"/>
                  </a:lnTo>
                  <a:lnTo>
                    <a:pt x="0" y="2"/>
                  </a:lnTo>
                  <a:lnTo>
                    <a:pt x="1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4" name="Rectangle 1316"/>
            <p:cNvSpPr>
              <a:spLocks noChangeArrowheads="1"/>
            </p:cNvSpPr>
            <p:nvPr/>
          </p:nvSpPr>
          <p:spPr bwMode="auto">
            <a:xfrm>
              <a:off x="4337051" y="3795713"/>
              <a:ext cx="285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5" name="Rectangle 1317"/>
            <p:cNvSpPr>
              <a:spLocks noChangeArrowheads="1"/>
            </p:cNvSpPr>
            <p:nvPr/>
          </p:nvSpPr>
          <p:spPr bwMode="auto">
            <a:xfrm>
              <a:off x="4284663" y="3795713"/>
              <a:ext cx="25400"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6" name="Freeform 1318"/>
            <p:cNvSpPr>
              <a:spLocks/>
            </p:cNvSpPr>
            <p:nvPr/>
          </p:nvSpPr>
          <p:spPr bwMode="auto">
            <a:xfrm>
              <a:off x="4284663" y="3795713"/>
              <a:ext cx="25400" cy="3175"/>
            </a:xfrm>
            <a:custGeom>
              <a:avLst/>
              <a:gdLst>
                <a:gd name="T0" fmla="*/ 16 w 16"/>
                <a:gd name="T1" fmla="*/ 0 h 2"/>
                <a:gd name="T2" fmla="*/ 0 w 16"/>
                <a:gd name="T3" fmla="*/ 0 h 2"/>
                <a:gd name="T4" fmla="*/ 0 w 16"/>
                <a:gd name="T5" fmla="*/ 2 h 2"/>
                <a:gd name="T6" fmla="*/ 16 w 16"/>
                <a:gd name="T7" fmla="*/ 2 h 2"/>
              </a:gdLst>
              <a:ahLst/>
              <a:cxnLst>
                <a:cxn ang="0">
                  <a:pos x="T0" y="T1"/>
                </a:cxn>
                <a:cxn ang="0">
                  <a:pos x="T2" y="T3"/>
                </a:cxn>
                <a:cxn ang="0">
                  <a:pos x="T4" y="T5"/>
                </a:cxn>
                <a:cxn ang="0">
                  <a:pos x="T6" y="T7"/>
                </a:cxn>
              </a:cxnLst>
              <a:rect l="0" t="0" r="r" b="b"/>
              <a:pathLst>
                <a:path w="16" h="2">
                  <a:moveTo>
                    <a:pt x="16" y="0"/>
                  </a:moveTo>
                  <a:lnTo>
                    <a:pt x="0" y="0"/>
                  </a:lnTo>
                  <a:lnTo>
                    <a:pt x="0" y="2"/>
                  </a:lnTo>
                  <a:lnTo>
                    <a:pt x="1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spTree>
    <p:extLst>
      <p:ext uri="{BB962C8B-B14F-4D97-AF65-F5344CB8AC3E}">
        <p14:creationId xmlns:p14="http://schemas.microsoft.com/office/powerpoint/2010/main" val="5911330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Investigated</a:t>
            </a:r>
            <a:br>
              <a:rPr lang="en-US" dirty="0" smtClean="0"/>
            </a:br>
            <a:r>
              <a:rPr lang="en-US" dirty="0" smtClean="0"/>
              <a:t>2010-2015 Crashes</a:t>
            </a:r>
            <a:endParaRPr lang="en-US" dirty="0"/>
          </a:p>
        </p:txBody>
      </p:sp>
      <p:sp>
        <p:nvSpPr>
          <p:cNvPr id="4" name="Rounded Rectangle 3"/>
          <p:cNvSpPr/>
          <p:nvPr/>
        </p:nvSpPr>
        <p:spPr>
          <a:xfrm>
            <a:off x="3352800" y="2159000"/>
            <a:ext cx="3352800" cy="17272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4000" dirty="0"/>
              <a:t>Driver Behaviors</a:t>
            </a:r>
          </a:p>
        </p:txBody>
      </p:sp>
      <p:sp>
        <p:nvSpPr>
          <p:cNvPr id="5" name="Rounded Rectangle 4"/>
          <p:cNvSpPr/>
          <p:nvPr/>
        </p:nvSpPr>
        <p:spPr>
          <a:xfrm>
            <a:off x="5943600" y="4617712"/>
            <a:ext cx="3352800" cy="17272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4000" dirty="0"/>
              <a:t>Crash Types</a:t>
            </a:r>
          </a:p>
        </p:txBody>
      </p:sp>
      <p:sp>
        <p:nvSpPr>
          <p:cNvPr id="6" name="Rounded Rectangle 5"/>
          <p:cNvSpPr/>
          <p:nvPr/>
        </p:nvSpPr>
        <p:spPr>
          <a:xfrm>
            <a:off x="762000" y="4627853"/>
            <a:ext cx="3352800"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4000" dirty="0"/>
              <a:t>System Users</a:t>
            </a:r>
          </a:p>
        </p:txBody>
      </p:sp>
    </p:spTree>
    <p:extLst>
      <p:ext uri="{BB962C8B-B14F-4D97-AF65-F5344CB8AC3E}">
        <p14:creationId xmlns:p14="http://schemas.microsoft.com/office/powerpoint/2010/main" val="39685734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System Users</a:t>
            </a:r>
            <a:endParaRPr lang="en-US" dirty="0"/>
          </a:p>
        </p:txBody>
      </p:sp>
      <p:sp>
        <p:nvSpPr>
          <p:cNvPr id="4" name="Rounded Rectangle 3"/>
          <p:cNvSpPr/>
          <p:nvPr/>
        </p:nvSpPr>
        <p:spPr>
          <a:xfrm>
            <a:off x="480175" y="1847192"/>
            <a:ext cx="4358905"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4000" dirty="0" smtClean="0"/>
              <a:t>Vehicle</a:t>
            </a:r>
          </a:p>
          <a:p>
            <a:r>
              <a:rPr lang="en-US" sz="4000" dirty="0" smtClean="0"/>
              <a:t>Occupants</a:t>
            </a:r>
            <a:endParaRPr lang="en-US" sz="4000" dirty="0"/>
          </a:p>
        </p:txBody>
      </p:sp>
      <p:sp>
        <p:nvSpPr>
          <p:cNvPr id="5" name="Rounded Rectangle 4"/>
          <p:cNvSpPr/>
          <p:nvPr/>
        </p:nvSpPr>
        <p:spPr>
          <a:xfrm>
            <a:off x="5212078" y="1867624"/>
            <a:ext cx="4389072"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4000" dirty="0" smtClean="0"/>
              <a:t>Pedestrians</a:t>
            </a:r>
            <a:endParaRPr lang="en-US" sz="4000" dirty="0"/>
          </a:p>
        </p:txBody>
      </p:sp>
      <p:sp>
        <p:nvSpPr>
          <p:cNvPr id="6" name="Rounded Rectangle 5"/>
          <p:cNvSpPr/>
          <p:nvPr/>
        </p:nvSpPr>
        <p:spPr>
          <a:xfrm>
            <a:off x="5212078" y="4441531"/>
            <a:ext cx="4389072"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4000" dirty="0" smtClean="0"/>
              <a:t>Bicyclists</a:t>
            </a:r>
            <a:endParaRPr lang="en-US" sz="4000" dirty="0"/>
          </a:p>
        </p:txBody>
      </p:sp>
      <p:sp>
        <p:nvSpPr>
          <p:cNvPr id="8" name="Rounded Rectangle 7"/>
          <p:cNvSpPr/>
          <p:nvPr/>
        </p:nvSpPr>
        <p:spPr>
          <a:xfrm>
            <a:off x="450008" y="4419600"/>
            <a:ext cx="4389072"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4000" dirty="0" smtClean="0"/>
              <a:t>Motorcyclists</a:t>
            </a:r>
            <a:endParaRPr lang="en-US" sz="4000" dirty="0"/>
          </a:p>
        </p:txBody>
      </p:sp>
      <p:grpSp>
        <p:nvGrpSpPr>
          <p:cNvPr id="10" name="Group 9"/>
          <p:cNvGrpSpPr/>
          <p:nvPr/>
        </p:nvGrpSpPr>
        <p:grpSpPr>
          <a:xfrm>
            <a:off x="8188249" y="2301931"/>
            <a:ext cx="1070402" cy="923311"/>
            <a:chOff x="3247231" y="3278188"/>
            <a:chExt cx="180975" cy="155576"/>
          </a:xfrm>
        </p:grpSpPr>
        <p:sp>
          <p:nvSpPr>
            <p:cNvPr id="11" name="Freeform 1210"/>
            <p:cNvSpPr>
              <a:spLocks/>
            </p:cNvSpPr>
            <p:nvPr/>
          </p:nvSpPr>
          <p:spPr bwMode="auto">
            <a:xfrm>
              <a:off x="3247231" y="3395664"/>
              <a:ext cx="58738" cy="38100"/>
            </a:xfrm>
            <a:custGeom>
              <a:avLst/>
              <a:gdLst>
                <a:gd name="T0" fmla="*/ 36 w 47"/>
                <a:gd name="T1" fmla="*/ 0 h 31"/>
                <a:gd name="T2" fmla="*/ 47 w 47"/>
                <a:gd name="T3" fmla="*/ 0 h 31"/>
                <a:gd name="T4" fmla="*/ 23 w 47"/>
                <a:gd name="T5" fmla="*/ 31 h 31"/>
                <a:gd name="T6" fmla="*/ 0 w 47"/>
                <a:gd name="T7" fmla="*/ 31 h 31"/>
                <a:gd name="T8" fmla="*/ 36 w 47"/>
                <a:gd name="T9" fmla="*/ 0 h 31"/>
              </a:gdLst>
              <a:ahLst/>
              <a:cxnLst>
                <a:cxn ang="0">
                  <a:pos x="T0" y="T1"/>
                </a:cxn>
                <a:cxn ang="0">
                  <a:pos x="T2" y="T3"/>
                </a:cxn>
                <a:cxn ang="0">
                  <a:pos x="T4" y="T5"/>
                </a:cxn>
                <a:cxn ang="0">
                  <a:pos x="T6" y="T7"/>
                </a:cxn>
                <a:cxn ang="0">
                  <a:pos x="T8" y="T9"/>
                </a:cxn>
              </a:cxnLst>
              <a:rect l="0" t="0" r="r" b="b"/>
              <a:pathLst>
                <a:path w="47" h="31">
                  <a:moveTo>
                    <a:pt x="36" y="0"/>
                  </a:moveTo>
                  <a:cubicBezTo>
                    <a:pt x="40" y="0"/>
                    <a:pt x="44" y="0"/>
                    <a:pt x="47" y="0"/>
                  </a:cubicBezTo>
                  <a:cubicBezTo>
                    <a:pt x="39" y="10"/>
                    <a:pt x="31" y="20"/>
                    <a:pt x="23" y="31"/>
                  </a:cubicBezTo>
                  <a:cubicBezTo>
                    <a:pt x="15" y="31"/>
                    <a:pt x="8" y="31"/>
                    <a:pt x="0" y="31"/>
                  </a:cubicBezTo>
                  <a:cubicBezTo>
                    <a:pt x="12" y="20"/>
                    <a:pt x="24" y="10"/>
                    <a:pt x="36"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 name="Freeform 1211"/>
            <p:cNvSpPr>
              <a:spLocks/>
            </p:cNvSpPr>
            <p:nvPr/>
          </p:nvSpPr>
          <p:spPr bwMode="auto">
            <a:xfrm>
              <a:off x="3298031" y="3411539"/>
              <a:ext cx="31750" cy="22225"/>
            </a:xfrm>
            <a:custGeom>
              <a:avLst/>
              <a:gdLst>
                <a:gd name="T0" fmla="*/ 25 w 25"/>
                <a:gd name="T1" fmla="*/ 0 h 18"/>
                <a:gd name="T2" fmla="*/ 23 w 25"/>
                <a:gd name="T3" fmla="*/ 18 h 18"/>
                <a:gd name="T4" fmla="*/ 0 w 25"/>
                <a:gd name="T5" fmla="*/ 18 h 18"/>
                <a:gd name="T6" fmla="*/ 9 w 25"/>
                <a:gd name="T7" fmla="*/ 0 h 18"/>
                <a:gd name="T8" fmla="*/ 17 w 25"/>
                <a:gd name="T9" fmla="*/ 4 h 18"/>
                <a:gd name="T10" fmla="*/ 25 w 25"/>
                <a:gd name="T11" fmla="*/ 0 h 18"/>
              </a:gdLst>
              <a:ahLst/>
              <a:cxnLst>
                <a:cxn ang="0">
                  <a:pos x="T0" y="T1"/>
                </a:cxn>
                <a:cxn ang="0">
                  <a:pos x="T2" y="T3"/>
                </a:cxn>
                <a:cxn ang="0">
                  <a:pos x="T4" y="T5"/>
                </a:cxn>
                <a:cxn ang="0">
                  <a:pos x="T6" y="T7"/>
                </a:cxn>
                <a:cxn ang="0">
                  <a:pos x="T8" y="T9"/>
                </a:cxn>
                <a:cxn ang="0">
                  <a:pos x="T10" y="T11"/>
                </a:cxn>
              </a:cxnLst>
              <a:rect l="0" t="0" r="r" b="b"/>
              <a:pathLst>
                <a:path w="25" h="18">
                  <a:moveTo>
                    <a:pt x="25" y="0"/>
                  </a:moveTo>
                  <a:cubicBezTo>
                    <a:pt x="25" y="5"/>
                    <a:pt x="24" y="11"/>
                    <a:pt x="23" y="18"/>
                  </a:cubicBezTo>
                  <a:cubicBezTo>
                    <a:pt x="15" y="18"/>
                    <a:pt x="8" y="18"/>
                    <a:pt x="0" y="18"/>
                  </a:cubicBezTo>
                  <a:cubicBezTo>
                    <a:pt x="9" y="0"/>
                    <a:pt x="9" y="0"/>
                    <a:pt x="9" y="0"/>
                  </a:cubicBezTo>
                  <a:cubicBezTo>
                    <a:pt x="11" y="2"/>
                    <a:pt x="14" y="4"/>
                    <a:pt x="17" y="4"/>
                  </a:cubicBezTo>
                  <a:cubicBezTo>
                    <a:pt x="20" y="4"/>
                    <a:pt x="23" y="3"/>
                    <a:pt x="25"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3" name="Freeform 1212"/>
            <p:cNvSpPr>
              <a:spLocks/>
            </p:cNvSpPr>
            <p:nvPr/>
          </p:nvSpPr>
          <p:spPr bwMode="auto">
            <a:xfrm>
              <a:off x="3347244" y="3411539"/>
              <a:ext cx="30163" cy="22225"/>
            </a:xfrm>
            <a:custGeom>
              <a:avLst/>
              <a:gdLst>
                <a:gd name="T0" fmla="*/ 16 w 25"/>
                <a:gd name="T1" fmla="*/ 0 h 18"/>
                <a:gd name="T2" fmla="*/ 25 w 25"/>
                <a:gd name="T3" fmla="*/ 18 h 18"/>
                <a:gd name="T4" fmla="*/ 2 w 25"/>
                <a:gd name="T5" fmla="*/ 18 h 18"/>
                <a:gd name="T6" fmla="*/ 0 w 25"/>
                <a:gd name="T7" fmla="*/ 1 h 18"/>
                <a:gd name="T8" fmla="*/ 11 w 25"/>
                <a:gd name="T9" fmla="*/ 4 h 18"/>
                <a:gd name="T10" fmla="*/ 16 w 25"/>
                <a:gd name="T11" fmla="*/ 0 h 18"/>
              </a:gdLst>
              <a:ahLst/>
              <a:cxnLst>
                <a:cxn ang="0">
                  <a:pos x="T0" y="T1"/>
                </a:cxn>
                <a:cxn ang="0">
                  <a:pos x="T2" y="T3"/>
                </a:cxn>
                <a:cxn ang="0">
                  <a:pos x="T4" y="T5"/>
                </a:cxn>
                <a:cxn ang="0">
                  <a:pos x="T6" y="T7"/>
                </a:cxn>
                <a:cxn ang="0">
                  <a:pos x="T8" y="T9"/>
                </a:cxn>
                <a:cxn ang="0">
                  <a:pos x="T10" y="T11"/>
                </a:cxn>
              </a:cxnLst>
              <a:rect l="0" t="0" r="r" b="b"/>
              <a:pathLst>
                <a:path w="25" h="18">
                  <a:moveTo>
                    <a:pt x="16" y="0"/>
                  </a:moveTo>
                  <a:cubicBezTo>
                    <a:pt x="25" y="18"/>
                    <a:pt x="25" y="18"/>
                    <a:pt x="25" y="18"/>
                  </a:cubicBezTo>
                  <a:cubicBezTo>
                    <a:pt x="17" y="18"/>
                    <a:pt x="10" y="18"/>
                    <a:pt x="2" y="18"/>
                  </a:cubicBezTo>
                  <a:cubicBezTo>
                    <a:pt x="0" y="1"/>
                    <a:pt x="0" y="1"/>
                    <a:pt x="0" y="1"/>
                  </a:cubicBezTo>
                  <a:cubicBezTo>
                    <a:pt x="2" y="4"/>
                    <a:pt x="7" y="5"/>
                    <a:pt x="11" y="4"/>
                  </a:cubicBezTo>
                  <a:cubicBezTo>
                    <a:pt x="13" y="3"/>
                    <a:pt x="15" y="2"/>
                    <a:pt x="16"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4" name="Freeform 1213"/>
            <p:cNvSpPr>
              <a:spLocks/>
            </p:cNvSpPr>
            <p:nvPr/>
          </p:nvSpPr>
          <p:spPr bwMode="auto">
            <a:xfrm>
              <a:off x="3371056" y="3395664"/>
              <a:ext cx="57150" cy="38100"/>
            </a:xfrm>
            <a:custGeom>
              <a:avLst/>
              <a:gdLst>
                <a:gd name="T0" fmla="*/ 0 w 47"/>
                <a:gd name="T1" fmla="*/ 0 h 31"/>
                <a:gd name="T2" fmla="*/ 11 w 47"/>
                <a:gd name="T3" fmla="*/ 0 h 31"/>
                <a:gd name="T4" fmla="*/ 47 w 47"/>
                <a:gd name="T5" fmla="*/ 31 h 31"/>
                <a:gd name="T6" fmla="*/ 24 w 47"/>
                <a:gd name="T7" fmla="*/ 31 h 31"/>
                <a:gd name="T8" fmla="*/ 0 w 47"/>
                <a:gd name="T9" fmla="*/ 0 h 31"/>
              </a:gdLst>
              <a:ahLst/>
              <a:cxnLst>
                <a:cxn ang="0">
                  <a:pos x="T0" y="T1"/>
                </a:cxn>
                <a:cxn ang="0">
                  <a:pos x="T2" y="T3"/>
                </a:cxn>
                <a:cxn ang="0">
                  <a:pos x="T4" y="T5"/>
                </a:cxn>
                <a:cxn ang="0">
                  <a:pos x="T6" y="T7"/>
                </a:cxn>
                <a:cxn ang="0">
                  <a:pos x="T8" y="T9"/>
                </a:cxn>
              </a:cxnLst>
              <a:rect l="0" t="0" r="r" b="b"/>
              <a:pathLst>
                <a:path w="47" h="31">
                  <a:moveTo>
                    <a:pt x="0" y="0"/>
                  </a:moveTo>
                  <a:cubicBezTo>
                    <a:pt x="3" y="0"/>
                    <a:pt x="7" y="0"/>
                    <a:pt x="11" y="0"/>
                  </a:cubicBezTo>
                  <a:cubicBezTo>
                    <a:pt x="23" y="10"/>
                    <a:pt x="35" y="20"/>
                    <a:pt x="47" y="31"/>
                  </a:cubicBezTo>
                  <a:cubicBezTo>
                    <a:pt x="39" y="31"/>
                    <a:pt x="31" y="31"/>
                    <a:pt x="24" y="31"/>
                  </a:cubicBezTo>
                  <a:cubicBezTo>
                    <a:pt x="16" y="20"/>
                    <a:pt x="8" y="10"/>
                    <a:pt x="0"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5" name="Freeform 1214"/>
            <p:cNvSpPr>
              <a:spLocks/>
            </p:cNvSpPr>
            <p:nvPr/>
          </p:nvSpPr>
          <p:spPr bwMode="auto">
            <a:xfrm>
              <a:off x="3302794" y="3335339"/>
              <a:ext cx="19050" cy="23813"/>
            </a:xfrm>
            <a:custGeom>
              <a:avLst/>
              <a:gdLst>
                <a:gd name="T0" fmla="*/ 9 w 15"/>
                <a:gd name="T1" fmla="*/ 16 h 18"/>
                <a:gd name="T2" fmla="*/ 2 w 15"/>
                <a:gd name="T3" fmla="*/ 15 h 18"/>
                <a:gd name="T4" fmla="*/ 3 w 15"/>
                <a:gd name="T5" fmla="*/ 9 h 18"/>
                <a:gd name="T6" fmla="*/ 13 w 15"/>
                <a:gd name="T7" fmla="*/ 0 h 18"/>
                <a:gd name="T8" fmla="*/ 15 w 15"/>
                <a:gd name="T9" fmla="*/ 11 h 18"/>
                <a:gd name="T10" fmla="*/ 9 w 15"/>
                <a:gd name="T11" fmla="*/ 16 h 18"/>
              </a:gdLst>
              <a:ahLst/>
              <a:cxnLst>
                <a:cxn ang="0">
                  <a:pos x="T0" y="T1"/>
                </a:cxn>
                <a:cxn ang="0">
                  <a:pos x="T2" y="T3"/>
                </a:cxn>
                <a:cxn ang="0">
                  <a:pos x="T4" y="T5"/>
                </a:cxn>
                <a:cxn ang="0">
                  <a:pos x="T6" y="T7"/>
                </a:cxn>
                <a:cxn ang="0">
                  <a:pos x="T8" y="T9"/>
                </a:cxn>
                <a:cxn ang="0">
                  <a:pos x="T10" y="T11"/>
                </a:cxn>
              </a:cxnLst>
              <a:rect l="0" t="0" r="r" b="b"/>
              <a:pathLst>
                <a:path w="15" h="18">
                  <a:moveTo>
                    <a:pt x="9" y="16"/>
                  </a:moveTo>
                  <a:cubicBezTo>
                    <a:pt x="7" y="18"/>
                    <a:pt x="4" y="18"/>
                    <a:pt x="2" y="15"/>
                  </a:cubicBezTo>
                  <a:cubicBezTo>
                    <a:pt x="0" y="13"/>
                    <a:pt x="1" y="10"/>
                    <a:pt x="3" y="9"/>
                  </a:cubicBezTo>
                  <a:cubicBezTo>
                    <a:pt x="13" y="0"/>
                    <a:pt x="13" y="0"/>
                    <a:pt x="13" y="0"/>
                  </a:cubicBezTo>
                  <a:cubicBezTo>
                    <a:pt x="15" y="11"/>
                    <a:pt x="15" y="11"/>
                    <a:pt x="15" y="11"/>
                  </a:cubicBezTo>
                  <a:lnTo>
                    <a:pt x="9" y="16"/>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 name="Freeform 1215"/>
            <p:cNvSpPr>
              <a:spLocks/>
            </p:cNvSpPr>
            <p:nvPr/>
          </p:nvSpPr>
          <p:spPr bwMode="auto">
            <a:xfrm>
              <a:off x="3312319" y="3306764"/>
              <a:ext cx="58738" cy="104775"/>
            </a:xfrm>
            <a:custGeom>
              <a:avLst/>
              <a:gdLst>
                <a:gd name="T0" fmla="*/ 12 w 47"/>
                <a:gd name="T1" fmla="*/ 37 h 85"/>
                <a:gd name="T2" fmla="*/ 2 w 47"/>
                <a:gd name="T3" fmla="*/ 48 h 85"/>
                <a:gd name="T4" fmla="*/ 1 w 47"/>
                <a:gd name="T5" fmla="*/ 52 h 85"/>
                <a:gd name="T6" fmla="*/ 0 w 47"/>
                <a:gd name="T7" fmla="*/ 78 h 85"/>
                <a:gd name="T8" fmla="*/ 6 w 47"/>
                <a:gd name="T9" fmla="*/ 85 h 85"/>
                <a:gd name="T10" fmla="*/ 13 w 47"/>
                <a:gd name="T11" fmla="*/ 79 h 85"/>
                <a:gd name="T12" fmla="*/ 14 w 47"/>
                <a:gd name="T13" fmla="*/ 55 h 85"/>
                <a:gd name="T14" fmla="*/ 26 w 47"/>
                <a:gd name="T15" fmla="*/ 42 h 85"/>
                <a:gd name="T16" fmla="*/ 29 w 47"/>
                <a:gd name="T17" fmla="*/ 31 h 85"/>
                <a:gd name="T18" fmla="*/ 27 w 47"/>
                <a:gd name="T19" fmla="*/ 15 h 85"/>
                <a:gd name="T20" fmla="*/ 33 w 47"/>
                <a:gd name="T21" fmla="*/ 19 h 85"/>
                <a:gd name="T22" fmla="*/ 37 w 47"/>
                <a:gd name="T23" fmla="*/ 32 h 85"/>
                <a:gd name="T24" fmla="*/ 43 w 47"/>
                <a:gd name="T25" fmla="*/ 35 h 85"/>
                <a:gd name="T26" fmla="*/ 46 w 47"/>
                <a:gd name="T27" fmla="*/ 29 h 85"/>
                <a:gd name="T28" fmla="*/ 42 w 47"/>
                <a:gd name="T29" fmla="*/ 14 h 85"/>
                <a:gd name="T30" fmla="*/ 40 w 47"/>
                <a:gd name="T31" fmla="*/ 11 h 85"/>
                <a:gd name="T32" fmla="*/ 21 w 47"/>
                <a:gd name="T33" fmla="*/ 2 h 85"/>
                <a:gd name="T34" fmla="*/ 11 w 47"/>
                <a:gd name="T35" fmla="*/ 2 h 85"/>
                <a:gd name="T36" fmla="*/ 7 w 47"/>
                <a:gd name="T37" fmla="*/ 11 h 85"/>
                <a:gd name="T38" fmla="*/ 11 w 47"/>
                <a:gd name="T39" fmla="*/ 32 h 85"/>
                <a:gd name="T40" fmla="*/ 12 w 47"/>
                <a:gd name="T41" fmla="*/ 3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85">
                  <a:moveTo>
                    <a:pt x="12" y="37"/>
                  </a:moveTo>
                  <a:cubicBezTo>
                    <a:pt x="2" y="48"/>
                    <a:pt x="2" y="48"/>
                    <a:pt x="2" y="48"/>
                  </a:cubicBezTo>
                  <a:cubicBezTo>
                    <a:pt x="1" y="49"/>
                    <a:pt x="1" y="50"/>
                    <a:pt x="1" y="52"/>
                  </a:cubicBezTo>
                  <a:cubicBezTo>
                    <a:pt x="0" y="78"/>
                    <a:pt x="0" y="78"/>
                    <a:pt x="0" y="78"/>
                  </a:cubicBezTo>
                  <a:cubicBezTo>
                    <a:pt x="0" y="82"/>
                    <a:pt x="3" y="85"/>
                    <a:pt x="6" y="85"/>
                  </a:cubicBezTo>
                  <a:cubicBezTo>
                    <a:pt x="10" y="85"/>
                    <a:pt x="13" y="82"/>
                    <a:pt x="13" y="79"/>
                  </a:cubicBezTo>
                  <a:cubicBezTo>
                    <a:pt x="14" y="55"/>
                    <a:pt x="14" y="55"/>
                    <a:pt x="14" y="55"/>
                  </a:cubicBezTo>
                  <a:cubicBezTo>
                    <a:pt x="26" y="42"/>
                    <a:pt x="26" y="42"/>
                    <a:pt x="26" y="42"/>
                  </a:cubicBezTo>
                  <a:cubicBezTo>
                    <a:pt x="29" y="39"/>
                    <a:pt x="30" y="35"/>
                    <a:pt x="29" y="31"/>
                  </a:cubicBezTo>
                  <a:cubicBezTo>
                    <a:pt x="27" y="15"/>
                    <a:pt x="27" y="15"/>
                    <a:pt x="27" y="15"/>
                  </a:cubicBezTo>
                  <a:cubicBezTo>
                    <a:pt x="33" y="19"/>
                    <a:pt x="33" y="19"/>
                    <a:pt x="33" y="19"/>
                  </a:cubicBezTo>
                  <a:cubicBezTo>
                    <a:pt x="37" y="32"/>
                    <a:pt x="37" y="32"/>
                    <a:pt x="37" y="32"/>
                  </a:cubicBezTo>
                  <a:cubicBezTo>
                    <a:pt x="37" y="34"/>
                    <a:pt x="40" y="36"/>
                    <a:pt x="43" y="35"/>
                  </a:cubicBezTo>
                  <a:cubicBezTo>
                    <a:pt x="45" y="35"/>
                    <a:pt x="47" y="32"/>
                    <a:pt x="46" y="29"/>
                  </a:cubicBezTo>
                  <a:cubicBezTo>
                    <a:pt x="42" y="14"/>
                    <a:pt x="42" y="14"/>
                    <a:pt x="42" y="14"/>
                  </a:cubicBezTo>
                  <a:cubicBezTo>
                    <a:pt x="42" y="13"/>
                    <a:pt x="41" y="12"/>
                    <a:pt x="40" y="11"/>
                  </a:cubicBezTo>
                  <a:cubicBezTo>
                    <a:pt x="21" y="2"/>
                    <a:pt x="21" y="2"/>
                    <a:pt x="21" y="2"/>
                  </a:cubicBezTo>
                  <a:cubicBezTo>
                    <a:pt x="18" y="0"/>
                    <a:pt x="13" y="0"/>
                    <a:pt x="11" y="2"/>
                  </a:cubicBezTo>
                  <a:cubicBezTo>
                    <a:pt x="8" y="4"/>
                    <a:pt x="7" y="7"/>
                    <a:pt x="7" y="11"/>
                  </a:cubicBezTo>
                  <a:cubicBezTo>
                    <a:pt x="11" y="32"/>
                    <a:pt x="11" y="32"/>
                    <a:pt x="11" y="32"/>
                  </a:cubicBezTo>
                  <a:cubicBezTo>
                    <a:pt x="11" y="33"/>
                    <a:pt x="12" y="35"/>
                    <a:pt x="12" y="37"/>
                  </a:cubicBez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 name="Oval 1216"/>
            <p:cNvSpPr>
              <a:spLocks noChangeArrowheads="1"/>
            </p:cNvSpPr>
            <p:nvPr/>
          </p:nvSpPr>
          <p:spPr bwMode="auto">
            <a:xfrm>
              <a:off x="3310731" y="3278188"/>
              <a:ext cx="25400" cy="26988"/>
            </a:xfrm>
            <a:prstGeom prst="ellipse">
              <a:avLst/>
            </a:pr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8" name="Freeform 1217"/>
            <p:cNvSpPr>
              <a:spLocks/>
            </p:cNvSpPr>
            <p:nvPr/>
          </p:nvSpPr>
          <p:spPr bwMode="auto">
            <a:xfrm>
              <a:off x="3336131" y="3359151"/>
              <a:ext cx="28575" cy="53975"/>
            </a:xfrm>
            <a:custGeom>
              <a:avLst/>
              <a:gdLst>
                <a:gd name="T0" fmla="*/ 10 w 24"/>
                <a:gd name="T1" fmla="*/ 0 h 43"/>
                <a:gd name="T2" fmla="*/ 23 w 24"/>
                <a:gd name="T3" fmla="*/ 33 h 43"/>
                <a:gd name="T4" fmla="*/ 19 w 24"/>
                <a:gd name="T5" fmla="*/ 42 h 43"/>
                <a:gd name="T6" fmla="*/ 10 w 24"/>
                <a:gd name="T7" fmla="*/ 38 h 43"/>
                <a:gd name="T8" fmla="*/ 0 w 24"/>
                <a:gd name="T9" fmla="*/ 11 h 43"/>
                <a:gd name="T10" fmla="*/ 10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10" y="0"/>
                  </a:moveTo>
                  <a:cubicBezTo>
                    <a:pt x="23" y="33"/>
                    <a:pt x="23" y="33"/>
                    <a:pt x="23" y="33"/>
                  </a:cubicBezTo>
                  <a:cubicBezTo>
                    <a:pt x="24" y="37"/>
                    <a:pt x="22" y="41"/>
                    <a:pt x="19" y="42"/>
                  </a:cubicBezTo>
                  <a:cubicBezTo>
                    <a:pt x="15" y="43"/>
                    <a:pt x="11" y="41"/>
                    <a:pt x="10" y="38"/>
                  </a:cubicBezTo>
                  <a:cubicBezTo>
                    <a:pt x="0" y="11"/>
                    <a:pt x="0" y="11"/>
                    <a:pt x="0" y="11"/>
                  </a:cubicBezTo>
                  <a:lnTo>
                    <a:pt x="10" y="0"/>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21" name="Group 20"/>
          <p:cNvGrpSpPr/>
          <p:nvPr/>
        </p:nvGrpSpPr>
        <p:grpSpPr>
          <a:xfrm>
            <a:off x="3555956" y="4945428"/>
            <a:ext cx="1044848" cy="644477"/>
            <a:chOff x="3759200" y="3335338"/>
            <a:chExt cx="193676" cy="119462"/>
          </a:xfrm>
        </p:grpSpPr>
        <p:sp>
          <p:nvSpPr>
            <p:cNvPr id="22" name="Freeform 1220"/>
            <p:cNvSpPr>
              <a:spLocks/>
            </p:cNvSpPr>
            <p:nvPr/>
          </p:nvSpPr>
          <p:spPr bwMode="auto">
            <a:xfrm>
              <a:off x="3862388" y="3348038"/>
              <a:ext cx="17463" cy="6350"/>
            </a:xfrm>
            <a:custGeom>
              <a:avLst/>
              <a:gdLst>
                <a:gd name="T0" fmla="*/ 15 w 15"/>
                <a:gd name="T1" fmla="*/ 3 h 6"/>
                <a:gd name="T2" fmla="*/ 12 w 15"/>
                <a:gd name="T3" fmla="*/ 6 h 6"/>
                <a:gd name="T4" fmla="*/ 3 w 15"/>
                <a:gd name="T5" fmla="*/ 6 h 6"/>
                <a:gd name="T6" fmla="*/ 0 w 15"/>
                <a:gd name="T7" fmla="*/ 3 h 6"/>
                <a:gd name="T8" fmla="*/ 3 w 15"/>
                <a:gd name="T9" fmla="*/ 0 h 6"/>
                <a:gd name="T10" fmla="*/ 12 w 15"/>
                <a:gd name="T11" fmla="*/ 0 h 6"/>
                <a:gd name="T12" fmla="*/ 15 w 15"/>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5" y="3"/>
                  </a:moveTo>
                  <a:cubicBezTo>
                    <a:pt x="15" y="5"/>
                    <a:pt x="14" y="6"/>
                    <a:pt x="12" y="6"/>
                  </a:cubicBezTo>
                  <a:cubicBezTo>
                    <a:pt x="3" y="6"/>
                    <a:pt x="3" y="6"/>
                    <a:pt x="3" y="6"/>
                  </a:cubicBezTo>
                  <a:cubicBezTo>
                    <a:pt x="1" y="6"/>
                    <a:pt x="0" y="5"/>
                    <a:pt x="0" y="3"/>
                  </a:cubicBezTo>
                  <a:cubicBezTo>
                    <a:pt x="0" y="1"/>
                    <a:pt x="1" y="0"/>
                    <a:pt x="3" y="0"/>
                  </a:cubicBezTo>
                  <a:cubicBezTo>
                    <a:pt x="12" y="0"/>
                    <a:pt x="12" y="0"/>
                    <a:pt x="12" y="0"/>
                  </a:cubicBezTo>
                  <a:cubicBezTo>
                    <a:pt x="14" y="0"/>
                    <a:pt x="15" y="1"/>
                    <a:pt x="15" y="3"/>
                  </a:cubicBez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3" name="Freeform 1221"/>
            <p:cNvSpPr>
              <a:spLocks/>
            </p:cNvSpPr>
            <p:nvPr/>
          </p:nvSpPr>
          <p:spPr bwMode="auto">
            <a:xfrm>
              <a:off x="3871913" y="3349626"/>
              <a:ext cx="17463" cy="20638"/>
            </a:xfrm>
            <a:custGeom>
              <a:avLst/>
              <a:gdLst>
                <a:gd name="T0" fmla="*/ 11 w 11"/>
                <a:gd name="T1" fmla="*/ 13 h 13"/>
                <a:gd name="T2" fmla="*/ 1 w 11"/>
                <a:gd name="T3" fmla="*/ 13 h 13"/>
                <a:gd name="T4" fmla="*/ 0 w 11"/>
                <a:gd name="T5" fmla="*/ 0 h 13"/>
                <a:gd name="T6" fmla="*/ 5 w 11"/>
                <a:gd name="T7" fmla="*/ 0 h 13"/>
                <a:gd name="T8" fmla="*/ 11 w 11"/>
                <a:gd name="T9" fmla="*/ 13 h 13"/>
              </a:gdLst>
              <a:ahLst/>
              <a:cxnLst>
                <a:cxn ang="0">
                  <a:pos x="T0" y="T1"/>
                </a:cxn>
                <a:cxn ang="0">
                  <a:pos x="T2" y="T3"/>
                </a:cxn>
                <a:cxn ang="0">
                  <a:pos x="T4" y="T5"/>
                </a:cxn>
                <a:cxn ang="0">
                  <a:pos x="T6" y="T7"/>
                </a:cxn>
                <a:cxn ang="0">
                  <a:pos x="T8" y="T9"/>
                </a:cxn>
              </a:cxnLst>
              <a:rect l="0" t="0" r="r" b="b"/>
              <a:pathLst>
                <a:path w="11" h="13">
                  <a:moveTo>
                    <a:pt x="11" y="13"/>
                  </a:moveTo>
                  <a:lnTo>
                    <a:pt x="1" y="13"/>
                  </a:lnTo>
                  <a:lnTo>
                    <a:pt x="0" y="0"/>
                  </a:lnTo>
                  <a:lnTo>
                    <a:pt x="5" y="0"/>
                  </a:lnTo>
                  <a:lnTo>
                    <a:pt x="11" y="13"/>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4" name="Freeform 1222"/>
            <p:cNvSpPr>
              <a:spLocks noEditPoints="1"/>
            </p:cNvSpPr>
            <p:nvPr/>
          </p:nvSpPr>
          <p:spPr bwMode="auto">
            <a:xfrm>
              <a:off x="3890963" y="3390901"/>
              <a:ext cx="61913" cy="60325"/>
            </a:xfrm>
            <a:custGeom>
              <a:avLst/>
              <a:gdLst>
                <a:gd name="T0" fmla="*/ 25 w 49"/>
                <a:gd name="T1" fmla="*/ 0 h 49"/>
                <a:gd name="T2" fmla="*/ 0 w 49"/>
                <a:gd name="T3" fmla="*/ 24 h 49"/>
                <a:gd name="T4" fmla="*/ 25 w 49"/>
                <a:gd name="T5" fmla="*/ 49 h 49"/>
                <a:gd name="T6" fmla="*/ 49 w 49"/>
                <a:gd name="T7" fmla="*/ 24 h 49"/>
                <a:gd name="T8" fmla="*/ 25 w 49"/>
                <a:gd name="T9" fmla="*/ 0 h 49"/>
                <a:gd name="T10" fmla="*/ 25 w 49"/>
                <a:gd name="T11" fmla="*/ 42 h 49"/>
                <a:gd name="T12" fmla="*/ 7 w 49"/>
                <a:gd name="T13" fmla="*/ 24 h 49"/>
                <a:gd name="T14" fmla="*/ 25 w 49"/>
                <a:gd name="T15" fmla="*/ 6 h 49"/>
                <a:gd name="T16" fmla="*/ 43 w 49"/>
                <a:gd name="T17" fmla="*/ 24 h 49"/>
                <a:gd name="T18" fmla="*/ 25 w 49"/>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5" y="0"/>
                  </a:moveTo>
                  <a:cubicBezTo>
                    <a:pt x="11" y="0"/>
                    <a:pt x="0" y="11"/>
                    <a:pt x="0" y="24"/>
                  </a:cubicBezTo>
                  <a:cubicBezTo>
                    <a:pt x="0" y="38"/>
                    <a:pt x="11" y="49"/>
                    <a:pt x="25" y="49"/>
                  </a:cubicBezTo>
                  <a:cubicBezTo>
                    <a:pt x="38" y="49"/>
                    <a:pt x="49" y="38"/>
                    <a:pt x="49" y="24"/>
                  </a:cubicBezTo>
                  <a:cubicBezTo>
                    <a:pt x="49" y="11"/>
                    <a:pt x="38" y="0"/>
                    <a:pt x="25" y="0"/>
                  </a:cubicBezTo>
                  <a:close/>
                  <a:moveTo>
                    <a:pt x="25" y="42"/>
                  </a:moveTo>
                  <a:cubicBezTo>
                    <a:pt x="15" y="42"/>
                    <a:pt x="7" y="34"/>
                    <a:pt x="7" y="24"/>
                  </a:cubicBezTo>
                  <a:cubicBezTo>
                    <a:pt x="7" y="14"/>
                    <a:pt x="15" y="6"/>
                    <a:pt x="25" y="6"/>
                  </a:cubicBezTo>
                  <a:cubicBezTo>
                    <a:pt x="35" y="6"/>
                    <a:pt x="43" y="14"/>
                    <a:pt x="43" y="24"/>
                  </a:cubicBezTo>
                  <a:cubicBezTo>
                    <a:pt x="43" y="34"/>
                    <a:pt x="35" y="42"/>
                    <a:pt x="25" y="42"/>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5" name="Freeform 1223"/>
            <p:cNvSpPr>
              <a:spLocks/>
            </p:cNvSpPr>
            <p:nvPr/>
          </p:nvSpPr>
          <p:spPr bwMode="auto">
            <a:xfrm>
              <a:off x="3759201" y="3368676"/>
              <a:ext cx="68263" cy="30163"/>
            </a:xfrm>
            <a:custGeom>
              <a:avLst/>
              <a:gdLst>
                <a:gd name="T0" fmla="*/ 53 w 54"/>
                <a:gd name="T1" fmla="*/ 16 h 24"/>
                <a:gd name="T2" fmla="*/ 47 w 54"/>
                <a:gd name="T3" fmla="*/ 24 h 24"/>
                <a:gd name="T4" fmla="*/ 6 w 54"/>
                <a:gd name="T5" fmla="*/ 18 h 24"/>
                <a:gd name="T6" fmla="*/ 0 w 54"/>
                <a:gd name="T7" fmla="*/ 10 h 24"/>
                <a:gd name="T8" fmla="*/ 1 w 54"/>
                <a:gd name="T9" fmla="*/ 8 h 24"/>
                <a:gd name="T10" fmla="*/ 7 w 54"/>
                <a:gd name="T11" fmla="*/ 0 h 24"/>
                <a:gd name="T12" fmla="*/ 36 w 54"/>
                <a:gd name="T13" fmla="*/ 4 h 24"/>
                <a:gd name="T14" fmla="*/ 53 w 54"/>
                <a:gd name="T15" fmla="*/ 10 h 24"/>
                <a:gd name="T16" fmla="*/ 53 w 54"/>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24">
                  <a:moveTo>
                    <a:pt x="53" y="16"/>
                  </a:moveTo>
                  <a:cubicBezTo>
                    <a:pt x="52" y="20"/>
                    <a:pt x="50" y="24"/>
                    <a:pt x="47" y="24"/>
                  </a:cubicBezTo>
                  <a:cubicBezTo>
                    <a:pt x="6" y="18"/>
                    <a:pt x="6" y="18"/>
                    <a:pt x="6" y="18"/>
                  </a:cubicBezTo>
                  <a:cubicBezTo>
                    <a:pt x="3" y="18"/>
                    <a:pt x="0" y="14"/>
                    <a:pt x="0" y="10"/>
                  </a:cubicBezTo>
                  <a:cubicBezTo>
                    <a:pt x="0" y="9"/>
                    <a:pt x="0" y="8"/>
                    <a:pt x="1" y="8"/>
                  </a:cubicBezTo>
                  <a:cubicBezTo>
                    <a:pt x="2" y="4"/>
                    <a:pt x="3" y="0"/>
                    <a:pt x="7" y="0"/>
                  </a:cubicBezTo>
                  <a:cubicBezTo>
                    <a:pt x="15" y="1"/>
                    <a:pt x="28" y="3"/>
                    <a:pt x="36" y="4"/>
                  </a:cubicBezTo>
                  <a:cubicBezTo>
                    <a:pt x="39" y="5"/>
                    <a:pt x="51" y="7"/>
                    <a:pt x="53" y="10"/>
                  </a:cubicBezTo>
                  <a:cubicBezTo>
                    <a:pt x="54" y="11"/>
                    <a:pt x="53" y="15"/>
                    <a:pt x="53" y="16"/>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6" name="Freeform 1224"/>
            <p:cNvSpPr>
              <a:spLocks/>
            </p:cNvSpPr>
            <p:nvPr/>
          </p:nvSpPr>
          <p:spPr bwMode="auto">
            <a:xfrm>
              <a:off x="3810001" y="3378201"/>
              <a:ext cx="58738" cy="47625"/>
            </a:xfrm>
            <a:custGeom>
              <a:avLst/>
              <a:gdLst>
                <a:gd name="T0" fmla="*/ 47 w 47"/>
                <a:gd name="T1" fmla="*/ 29 h 39"/>
                <a:gd name="T2" fmla="*/ 40 w 47"/>
                <a:gd name="T3" fmla="*/ 36 h 39"/>
                <a:gd name="T4" fmla="*/ 13 w 47"/>
                <a:gd name="T5" fmla="*/ 39 h 39"/>
                <a:gd name="T6" fmla="*/ 6 w 47"/>
                <a:gd name="T7" fmla="*/ 32 h 39"/>
                <a:gd name="T8" fmla="*/ 0 w 47"/>
                <a:gd name="T9" fmla="*/ 7 h 39"/>
                <a:gd name="T10" fmla="*/ 7 w 47"/>
                <a:gd name="T11" fmla="*/ 0 h 39"/>
                <a:gd name="T12" fmla="*/ 40 w 47"/>
                <a:gd name="T13" fmla="*/ 0 h 39"/>
                <a:gd name="T14" fmla="*/ 47 w 47"/>
                <a:gd name="T15" fmla="*/ 7 h 39"/>
                <a:gd name="T16" fmla="*/ 47 w 47"/>
                <a:gd name="T17"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9">
                  <a:moveTo>
                    <a:pt x="47" y="29"/>
                  </a:moveTo>
                  <a:cubicBezTo>
                    <a:pt x="47" y="33"/>
                    <a:pt x="44" y="36"/>
                    <a:pt x="40" y="36"/>
                  </a:cubicBezTo>
                  <a:cubicBezTo>
                    <a:pt x="13" y="39"/>
                    <a:pt x="13" y="39"/>
                    <a:pt x="13" y="39"/>
                  </a:cubicBezTo>
                  <a:cubicBezTo>
                    <a:pt x="9" y="39"/>
                    <a:pt x="6" y="36"/>
                    <a:pt x="6" y="32"/>
                  </a:cubicBezTo>
                  <a:cubicBezTo>
                    <a:pt x="0" y="7"/>
                    <a:pt x="0" y="7"/>
                    <a:pt x="0" y="7"/>
                  </a:cubicBezTo>
                  <a:cubicBezTo>
                    <a:pt x="0" y="3"/>
                    <a:pt x="3" y="0"/>
                    <a:pt x="7" y="0"/>
                  </a:cubicBezTo>
                  <a:cubicBezTo>
                    <a:pt x="40" y="0"/>
                    <a:pt x="40" y="0"/>
                    <a:pt x="40" y="0"/>
                  </a:cubicBezTo>
                  <a:cubicBezTo>
                    <a:pt x="44" y="0"/>
                    <a:pt x="47" y="3"/>
                    <a:pt x="47" y="7"/>
                  </a:cubicBezTo>
                  <a:lnTo>
                    <a:pt x="47" y="29"/>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7" name="Freeform 1225"/>
            <p:cNvSpPr>
              <a:spLocks/>
            </p:cNvSpPr>
            <p:nvPr/>
          </p:nvSpPr>
          <p:spPr bwMode="auto">
            <a:xfrm>
              <a:off x="3840163" y="3362326"/>
              <a:ext cx="79375" cy="57150"/>
            </a:xfrm>
            <a:custGeom>
              <a:avLst/>
              <a:gdLst>
                <a:gd name="T0" fmla="*/ 63 w 64"/>
                <a:gd name="T1" fmla="*/ 11 h 46"/>
                <a:gd name="T2" fmla="*/ 56 w 64"/>
                <a:gd name="T3" fmla="*/ 20 h 46"/>
                <a:gd name="T4" fmla="*/ 19 w 64"/>
                <a:gd name="T5" fmla="*/ 45 h 46"/>
                <a:gd name="T6" fmla="*/ 0 w 64"/>
                <a:gd name="T7" fmla="*/ 39 h 46"/>
                <a:gd name="T8" fmla="*/ 14 w 64"/>
                <a:gd name="T9" fmla="*/ 8 h 46"/>
                <a:gd name="T10" fmla="*/ 31 w 64"/>
                <a:gd name="T11" fmla="*/ 0 h 46"/>
                <a:gd name="T12" fmla="*/ 51 w 64"/>
                <a:gd name="T13" fmla="*/ 0 h 46"/>
                <a:gd name="T14" fmla="*/ 61 w 64"/>
                <a:gd name="T15" fmla="*/ 5 h 46"/>
                <a:gd name="T16" fmla="*/ 63 w 64"/>
                <a:gd name="T1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6">
                  <a:moveTo>
                    <a:pt x="63" y="11"/>
                  </a:moveTo>
                  <a:cubicBezTo>
                    <a:pt x="64" y="14"/>
                    <a:pt x="61" y="17"/>
                    <a:pt x="56" y="20"/>
                  </a:cubicBezTo>
                  <a:cubicBezTo>
                    <a:pt x="49" y="25"/>
                    <a:pt x="28" y="42"/>
                    <a:pt x="19" y="45"/>
                  </a:cubicBezTo>
                  <a:cubicBezTo>
                    <a:pt x="15" y="46"/>
                    <a:pt x="0" y="43"/>
                    <a:pt x="0" y="39"/>
                  </a:cubicBezTo>
                  <a:cubicBezTo>
                    <a:pt x="0" y="33"/>
                    <a:pt x="11" y="13"/>
                    <a:pt x="14" y="8"/>
                  </a:cubicBezTo>
                  <a:cubicBezTo>
                    <a:pt x="17" y="4"/>
                    <a:pt x="25" y="0"/>
                    <a:pt x="31" y="0"/>
                  </a:cubicBezTo>
                  <a:cubicBezTo>
                    <a:pt x="37" y="0"/>
                    <a:pt x="45" y="0"/>
                    <a:pt x="51" y="0"/>
                  </a:cubicBezTo>
                  <a:cubicBezTo>
                    <a:pt x="56" y="0"/>
                    <a:pt x="60" y="1"/>
                    <a:pt x="61" y="5"/>
                  </a:cubicBezTo>
                  <a:cubicBezTo>
                    <a:pt x="62" y="7"/>
                    <a:pt x="62" y="9"/>
                    <a:pt x="63" y="11"/>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8" name="Oval 1226"/>
            <p:cNvSpPr>
              <a:spLocks noChangeArrowheads="1"/>
            </p:cNvSpPr>
            <p:nvPr/>
          </p:nvSpPr>
          <p:spPr bwMode="auto">
            <a:xfrm>
              <a:off x="3824288" y="3419476"/>
              <a:ext cx="22225" cy="20638"/>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9" name="Oval 1227"/>
            <p:cNvSpPr>
              <a:spLocks noChangeArrowheads="1"/>
            </p:cNvSpPr>
            <p:nvPr/>
          </p:nvSpPr>
          <p:spPr bwMode="auto">
            <a:xfrm>
              <a:off x="3838576" y="3416301"/>
              <a:ext cx="22225" cy="20638"/>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0" name="Oval 1228"/>
            <p:cNvSpPr>
              <a:spLocks noChangeArrowheads="1"/>
            </p:cNvSpPr>
            <p:nvPr/>
          </p:nvSpPr>
          <p:spPr bwMode="auto">
            <a:xfrm>
              <a:off x="3851276" y="3411538"/>
              <a:ext cx="22225" cy="22225"/>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1" name="Freeform 1229"/>
            <p:cNvSpPr>
              <a:spLocks/>
            </p:cNvSpPr>
            <p:nvPr/>
          </p:nvSpPr>
          <p:spPr bwMode="auto">
            <a:xfrm>
              <a:off x="3884613" y="3381376"/>
              <a:ext cx="41275" cy="44450"/>
            </a:xfrm>
            <a:custGeom>
              <a:avLst/>
              <a:gdLst>
                <a:gd name="T0" fmla="*/ 33 w 34"/>
                <a:gd name="T1" fmla="*/ 34 h 36"/>
                <a:gd name="T2" fmla="*/ 28 w 34"/>
                <a:gd name="T3" fmla="*/ 34 h 36"/>
                <a:gd name="T4" fmla="*/ 1 w 34"/>
                <a:gd name="T5" fmla="*/ 6 h 36"/>
                <a:gd name="T6" fmla="*/ 1 w 34"/>
                <a:gd name="T7" fmla="*/ 1 h 36"/>
                <a:gd name="T8" fmla="*/ 6 w 34"/>
                <a:gd name="T9" fmla="*/ 1 h 36"/>
                <a:gd name="T10" fmla="*/ 33 w 34"/>
                <a:gd name="T11" fmla="*/ 30 h 36"/>
                <a:gd name="T12" fmla="*/ 33 w 34"/>
                <a:gd name="T13" fmla="*/ 34 h 36"/>
              </a:gdLst>
              <a:ahLst/>
              <a:cxnLst>
                <a:cxn ang="0">
                  <a:pos x="T0" y="T1"/>
                </a:cxn>
                <a:cxn ang="0">
                  <a:pos x="T2" y="T3"/>
                </a:cxn>
                <a:cxn ang="0">
                  <a:pos x="T4" y="T5"/>
                </a:cxn>
                <a:cxn ang="0">
                  <a:pos x="T6" y="T7"/>
                </a:cxn>
                <a:cxn ang="0">
                  <a:pos x="T8" y="T9"/>
                </a:cxn>
                <a:cxn ang="0">
                  <a:pos x="T10" y="T11"/>
                </a:cxn>
                <a:cxn ang="0">
                  <a:pos x="T12" y="T13"/>
                </a:cxn>
              </a:cxnLst>
              <a:rect l="0" t="0" r="r" b="b"/>
              <a:pathLst>
                <a:path w="34" h="36">
                  <a:moveTo>
                    <a:pt x="33" y="34"/>
                  </a:moveTo>
                  <a:cubicBezTo>
                    <a:pt x="31" y="36"/>
                    <a:pt x="29" y="35"/>
                    <a:pt x="28" y="34"/>
                  </a:cubicBezTo>
                  <a:cubicBezTo>
                    <a:pt x="1" y="6"/>
                    <a:pt x="1" y="6"/>
                    <a:pt x="1" y="6"/>
                  </a:cubicBezTo>
                  <a:cubicBezTo>
                    <a:pt x="0" y="5"/>
                    <a:pt x="0" y="2"/>
                    <a:pt x="1" y="1"/>
                  </a:cubicBezTo>
                  <a:cubicBezTo>
                    <a:pt x="2" y="0"/>
                    <a:pt x="4" y="0"/>
                    <a:pt x="6" y="1"/>
                  </a:cubicBezTo>
                  <a:cubicBezTo>
                    <a:pt x="33" y="30"/>
                    <a:pt x="33" y="30"/>
                    <a:pt x="33" y="30"/>
                  </a:cubicBezTo>
                  <a:cubicBezTo>
                    <a:pt x="34" y="31"/>
                    <a:pt x="34" y="33"/>
                    <a:pt x="33" y="34"/>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2" name="Freeform 1230"/>
            <p:cNvSpPr>
              <a:spLocks/>
            </p:cNvSpPr>
            <p:nvPr/>
          </p:nvSpPr>
          <p:spPr bwMode="auto">
            <a:xfrm>
              <a:off x="3881438" y="3335338"/>
              <a:ext cx="38100" cy="50800"/>
            </a:xfrm>
            <a:custGeom>
              <a:avLst/>
              <a:gdLst>
                <a:gd name="T0" fmla="*/ 30 w 31"/>
                <a:gd name="T1" fmla="*/ 31 h 41"/>
                <a:gd name="T2" fmla="*/ 25 w 31"/>
                <a:gd name="T3" fmla="*/ 40 h 41"/>
                <a:gd name="T4" fmla="*/ 23 w 31"/>
                <a:gd name="T5" fmla="*/ 40 h 41"/>
                <a:gd name="T6" fmla="*/ 14 w 31"/>
                <a:gd name="T7" fmla="*/ 34 h 41"/>
                <a:gd name="T8" fmla="*/ 4 w 31"/>
                <a:gd name="T9" fmla="*/ 9 h 41"/>
                <a:gd name="T10" fmla="*/ 4 w 31"/>
                <a:gd name="T11" fmla="*/ 1 h 41"/>
                <a:gd name="T12" fmla="*/ 30 w 31"/>
                <a:gd name="T13" fmla="*/ 31 h 41"/>
              </a:gdLst>
              <a:ahLst/>
              <a:cxnLst>
                <a:cxn ang="0">
                  <a:pos x="T0" y="T1"/>
                </a:cxn>
                <a:cxn ang="0">
                  <a:pos x="T2" y="T3"/>
                </a:cxn>
                <a:cxn ang="0">
                  <a:pos x="T4" y="T5"/>
                </a:cxn>
                <a:cxn ang="0">
                  <a:pos x="T6" y="T7"/>
                </a:cxn>
                <a:cxn ang="0">
                  <a:pos x="T8" y="T9"/>
                </a:cxn>
                <a:cxn ang="0">
                  <a:pos x="T10" y="T11"/>
                </a:cxn>
                <a:cxn ang="0">
                  <a:pos x="T12" y="T13"/>
                </a:cxn>
              </a:cxnLst>
              <a:rect l="0" t="0" r="r" b="b"/>
              <a:pathLst>
                <a:path w="31" h="41">
                  <a:moveTo>
                    <a:pt x="30" y="31"/>
                  </a:moveTo>
                  <a:cubicBezTo>
                    <a:pt x="31" y="35"/>
                    <a:pt x="29" y="39"/>
                    <a:pt x="25" y="40"/>
                  </a:cubicBezTo>
                  <a:cubicBezTo>
                    <a:pt x="23" y="40"/>
                    <a:pt x="23" y="40"/>
                    <a:pt x="23" y="40"/>
                  </a:cubicBezTo>
                  <a:cubicBezTo>
                    <a:pt x="20" y="41"/>
                    <a:pt x="16" y="38"/>
                    <a:pt x="14" y="34"/>
                  </a:cubicBezTo>
                  <a:cubicBezTo>
                    <a:pt x="12" y="28"/>
                    <a:pt x="6" y="15"/>
                    <a:pt x="4" y="9"/>
                  </a:cubicBezTo>
                  <a:cubicBezTo>
                    <a:pt x="2" y="5"/>
                    <a:pt x="0" y="0"/>
                    <a:pt x="4" y="1"/>
                  </a:cubicBezTo>
                  <a:cubicBezTo>
                    <a:pt x="18" y="3"/>
                    <a:pt x="28" y="21"/>
                    <a:pt x="30" y="31"/>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3" name="Oval 1231"/>
            <p:cNvSpPr>
              <a:spLocks noChangeArrowheads="1"/>
            </p:cNvSpPr>
            <p:nvPr/>
          </p:nvSpPr>
          <p:spPr bwMode="auto">
            <a:xfrm>
              <a:off x="3911601" y="3409951"/>
              <a:ext cx="22225" cy="22225"/>
            </a:xfrm>
            <a:prstGeom prst="ellipse">
              <a:avLst/>
            </a:pr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4" name="Oval 1232"/>
            <p:cNvSpPr>
              <a:spLocks noChangeArrowheads="1"/>
            </p:cNvSpPr>
            <p:nvPr/>
          </p:nvSpPr>
          <p:spPr bwMode="auto">
            <a:xfrm>
              <a:off x="3759200" y="3388125"/>
              <a:ext cx="66675" cy="666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5" name="Freeform 1233"/>
            <p:cNvSpPr>
              <a:spLocks noEditPoints="1"/>
            </p:cNvSpPr>
            <p:nvPr/>
          </p:nvSpPr>
          <p:spPr bwMode="auto">
            <a:xfrm>
              <a:off x="3762376" y="3390901"/>
              <a:ext cx="60325" cy="60325"/>
            </a:xfrm>
            <a:custGeom>
              <a:avLst/>
              <a:gdLst>
                <a:gd name="T0" fmla="*/ 24 w 49"/>
                <a:gd name="T1" fmla="*/ 0 h 49"/>
                <a:gd name="T2" fmla="*/ 0 w 49"/>
                <a:gd name="T3" fmla="*/ 24 h 49"/>
                <a:gd name="T4" fmla="*/ 24 w 49"/>
                <a:gd name="T5" fmla="*/ 49 h 49"/>
                <a:gd name="T6" fmla="*/ 49 w 49"/>
                <a:gd name="T7" fmla="*/ 24 h 49"/>
                <a:gd name="T8" fmla="*/ 24 w 49"/>
                <a:gd name="T9" fmla="*/ 0 h 49"/>
                <a:gd name="T10" fmla="*/ 24 w 49"/>
                <a:gd name="T11" fmla="*/ 42 h 49"/>
                <a:gd name="T12" fmla="*/ 6 w 49"/>
                <a:gd name="T13" fmla="*/ 24 h 49"/>
                <a:gd name="T14" fmla="*/ 24 w 49"/>
                <a:gd name="T15" fmla="*/ 6 h 49"/>
                <a:gd name="T16" fmla="*/ 42 w 49"/>
                <a:gd name="T17" fmla="*/ 24 h 49"/>
                <a:gd name="T18" fmla="*/ 24 w 49"/>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0"/>
                  </a:moveTo>
                  <a:cubicBezTo>
                    <a:pt x="11" y="0"/>
                    <a:pt x="0" y="11"/>
                    <a:pt x="0" y="24"/>
                  </a:cubicBezTo>
                  <a:cubicBezTo>
                    <a:pt x="0" y="38"/>
                    <a:pt x="11" y="49"/>
                    <a:pt x="24" y="49"/>
                  </a:cubicBezTo>
                  <a:cubicBezTo>
                    <a:pt x="38" y="49"/>
                    <a:pt x="49" y="38"/>
                    <a:pt x="49" y="24"/>
                  </a:cubicBezTo>
                  <a:cubicBezTo>
                    <a:pt x="49" y="11"/>
                    <a:pt x="38" y="0"/>
                    <a:pt x="24" y="0"/>
                  </a:cubicBezTo>
                  <a:close/>
                  <a:moveTo>
                    <a:pt x="24" y="42"/>
                  </a:moveTo>
                  <a:cubicBezTo>
                    <a:pt x="14" y="42"/>
                    <a:pt x="6" y="34"/>
                    <a:pt x="6" y="24"/>
                  </a:cubicBezTo>
                  <a:cubicBezTo>
                    <a:pt x="6" y="14"/>
                    <a:pt x="14" y="6"/>
                    <a:pt x="24" y="6"/>
                  </a:cubicBezTo>
                  <a:cubicBezTo>
                    <a:pt x="34" y="6"/>
                    <a:pt x="42" y="14"/>
                    <a:pt x="42" y="24"/>
                  </a:cubicBezTo>
                  <a:cubicBezTo>
                    <a:pt x="42" y="34"/>
                    <a:pt x="34" y="42"/>
                    <a:pt x="24" y="42"/>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6" name="Freeform 1234"/>
            <p:cNvSpPr>
              <a:spLocks/>
            </p:cNvSpPr>
            <p:nvPr/>
          </p:nvSpPr>
          <p:spPr bwMode="auto">
            <a:xfrm>
              <a:off x="3795713" y="3417888"/>
              <a:ext cx="36513" cy="20638"/>
            </a:xfrm>
            <a:custGeom>
              <a:avLst/>
              <a:gdLst>
                <a:gd name="T0" fmla="*/ 29 w 29"/>
                <a:gd name="T1" fmla="*/ 13 h 16"/>
                <a:gd name="T2" fmla="*/ 24 w 29"/>
                <a:gd name="T3" fmla="*/ 15 h 16"/>
                <a:gd name="T4" fmla="*/ 2 w 29"/>
                <a:gd name="T5" fmla="*/ 6 h 16"/>
                <a:gd name="T6" fmla="*/ 0 w 29"/>
                <a:gd name="T7" fmla="*/ 2 h 16"/>
                <a:gd name="T8" fmla="*/ 5 w 29"/>
                <a:gd name="T9" fmla="*/ 0 h 16"/>
                <a:gd name="T10" fmla="*/ 27 w 29"/>
                <a:gd name="T11" fmla="*/ 9 h 16"/>
                <a:gd name="T12" fmla="*/ 29 w 29"/>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29" h="16">
                  <a:moveTo>
                    <a:pt x="29" y="13"/>
                  </a:moveTo>
                  <a:cubicBezTo>
                    <a:pt x="28" y="15"/>
                    <a:pt x="26" y="16"/>
                    <a:pt x="24" y="15"/>
                  </a:cubicBezTo>
                  <a:cubicBezTo>
                    <a:pt x="2" y="6"/>
                    <a:pt x="2" y="6"/>
                    <a:pt x="2" y="6"/>
                  </a:cubicBezTo>
                  <a:cubicBezTo>
                    <a:pt x="1" y="6"/>
                    <a:pt x="0" y="4"/>
                    <a:pt x="0" y="2"/>
                  </a:cubicBezTo>
                  <a:cubicBezTo>
                    <a:pt x="1" y="0"/>
                    <a:pt x="3" y="0"/>
                    <a:pt x="5" y="0"/>
                  </a:cubicBezTo>
                  <a:cubicBezTo>
                    <a:pt x="27" y="9"/>
                    <a:pt x="27" y="9"/>
                    <a:pt x="27" y="9"/>
                  </a:cubicBezTo>
                  <a:cubicBezTo>
                    <a:pt x="29" y="10"/>
                    <a:pt x="29" y="11"/>
                    <a:pt x="29" y="13"/>
                  </a:cubicBez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7" name="Oval 1235"/>
            <p:cNvSpPr>
              <a:spLocks noChangeArrowheads="1"/>
            </p:cNvSpPr>
            <p:nvPr/>
          </p:nvSpPr>
          <p:spPr bwMode="auto">
            <a:xfrm>
              <a:off x="3783013" y="3409951"/>
              <a:ext cx="20638" cy="22225"/>
            </a:xfrm>
            <a:prstGeom prst="ellipse">
              <a:avLst/>
            </a:pr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40" name="Group 39"/>
          <p:cNvGrpSpPr/>
          <p:nvPr/>
        </p:nvGrpSpPr>
        <p:grpSpPr>
          <a:xfrm>
            <a:off x="3657615" y="2202048"/>
            <a:ext cx="761818" cy="988843"/>
            <a:chOff x="3307556" y="2489201"/>
            <a:chExt cx="131763" cy="157163"/>
          </a:xfrm>
        </p:grpSpPr>
        <p:sp>
          <p:nvSpPr>
            <p:cNvPr id="41" name="Freeform 1172"/>
            <p:cNvSpPr>
              <a:spLocks/>
            </p:cNvSpPr>
            <p:nvPr/>
          </p:nvSpPr>
          <p:spPr bwMode="auto">
            <a:xfrm>
              <a:off x="3337719" y="2514601"/>
              <a:ext cx="101600" cy="103188"/>
            </a:xfrm>
            <a:custGeom>
              <a:avLst/>
              <a:gdLst>
                <a:gd name="T0" fmla="*/ 6 w 82"/>
                <a:gd name="T1" fmla="*/ 82 h 82"/>
                <a:gd name="T2" fmla="*/ 6 w 82"/>
                <a:gd name="T3" fmla="*/ 66 h 82"/>
                <a:gd name="T4" fmla="*/ 45 w 82"/>
                <a:gd name="T5" fmla="*/ 66 h 82"/>
                <a:gd name="T6" fmla="*/ 52 w 82"/>
                <a:gd name="T7" fmla="*/ 59 h 82"/>
                <a:gd name="T8" fmla="*/ 68 w 82"/>
                <a:gd name="T9" fmla="*/ 6 h 82"/>
                <a:gd name="T10" fmla="*/ 80 w 82"/>
                <a:gd name="T11" fmla="*/ 8 h 82"/>
                <a:gd name="T12" fmla="*/ 64 w 82"/>
                <a:gd name="T13" fmla="*/ 68 h 82"/>
                <a:gd name="T14" fmla="*/ 45 w 82"/>
                <a:gd name="T15" fmla="*/ 82 h 82"/>
                <a:gd name="T16" fmla="*/ 6 w 82"/>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2">
                  <a:moveTo>
                    <a:pt x="6" y="82"/>
                  </a:moveTo>
                  <a:cubicBezTo>
                    <a:pt x="0" y="82"/>
                    <a:pt x="0" y="66"/>
                    <a:pt x="6" y="66"/>
                  </a:cubicBezTo>
                  <a:cubicBezTo>
                    <a:pt x="45" y="66"/>
                    <a:pt x="45" y="66"/>
                    <a:pt x="45" y="66"/>
                  </a:cubicBezTo>
                  <a:cubicBezTo>
                    <a:pt x="49" y="66"/>
                    <a:pt x="51" y="63"/>
                    <a:pt x="52" y="59"/>
                  </a:cubicBezTo>
                  <a:cubicBezTo>
                    <a:pt x="68" y="6"/>
                    <a:pt x="68" y="6"/>
                    <a:pt x="68" y="6"/>
                  </a:cubicBezTo>
                  <a:cubicBezTo>
                    <a:pt x="69" y="0"/>
                    <a:pt x="82" y="2"/>
                    <a:pt x="80" y="8"/>
                  </a:cubicBezTo>
                  <a:cubicBezTo>
                    <a:pt x="64" y="68"/>
                    <a:pt x="64" y="68"/>
                    <a:pt x="64" y="68"/>
                  </a:cubicBezTo>
                  <a:cubicBezTo>
                    <a:pt x="62" y="76"/>
                    <a:pt x="54" y="82"/>
                    <a:pt x="45" y="82"/>
                  </a:cubicBezTo>
                  <a:lnTo>
                    <a:pt x="6" y="82"/>
                  </a:ln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4F81BD">
                    <a:lumMod val="75000"/>
                  </a:srgbClr>
                </a:solidFill>
                <a:effectLst/>
                <a:uLnTx/>
                <a:uFillTx/>
              </a:endParaRPr>
            </a:p>
          </p:txBody>
        </p:sp>
        <p:sp>
          <p:nvSpPr>
            <p:cNvPr id="42" name="Freeform 1173"/>
            <p:cNvSpPr>
              <a:spLocks/>
            </p:cNvSpPr>
            <p:nvPr/>
          </p:nvSpPr>
          <p:spPr bwMode="auto">
            <a:xfrm>
              <a:off x="3307556" y="2524126"/>
              <a:ext cx="104775" cy="122238"/>
            </a:xfrm>
            <a:custGeom>
              <a:avLst/>
              <a:gdLst>
                <a:gd name="T0" fmla="*/ 58 w 84"/>
                <a:gd name="T1" fmla="*/ 42 h 98"/>
                <a:gd name="T2" fmla="*/ 57 w 84"/>
                <a:gd name="T3" fmla="*/ 44 h 98"/>
                <a:gd name="T4" fmla="*/ 32 w 84"/>
                <a:gd name="T5" fmla="*/ 44 h 98"/>
                <a:gd name="T6" fmla="*/ 24 w 84"/>
                <a:gd name="T7" fmla="*/ 39 h 98"/>
                <a:gd name="T8" fmla="*/ 18 w 84"/>
                <a:gd name="T9" fmla="*/ 39 h 98"/>
                <a:gd name="T10" fmla="*/ 11 w 84"/>
                <a:gd name="T11" fmla="*/ 45 h 98"/>
                <a:gd name="T12" fmla="*/ 2 w 84"/>
                <a:gd name="T13" fmla="*/ 87 h 98"/>
                <a:gd name="T14" fmla="*/ 16 w 84"/>
                <a:gd name="T15" fmla="*/ 90 h 98"/>
                <a:gd name="T16" fmla="*/ 23 w 84"/>
                <a:gd name="T17" fmla="*/ 56 h 98"/>
                <a:gd name="T18" fmla="*/ 25 w 84"/>
                <a:gd name="T19" fmla="*/ 55 h 98"/>
                <a:gd name="T20" fmla="*/ 61 w 84"/>
                <a:gd name="T21" fmla="*/ 55 h 98"/>
                <a:gd name="T22" fmla="*/ 73 w 84"/>
                <a:gd name="T23" fmla="*/ 47 h 98"/>
                <a:gd name="T24" fmla="*/ 82 w 84"/>
                <a:gd name="T25" fmla="*/ 16 h 98"/>
                <a:gd name="T26" fmla="*/ 74 w 84"/>
                <a:gd name="T27" fmla="*/ 1 h 98"/>
                <a:gd name="T28" fmla="*/ 59 w 84"/>
                <a:gd name="T29" fmla="*/ 8 h 98"/>
                <a:gd name="T30" fmla="*/ 53 w 84"/>
                <a:gd name="T31" fmla="*/ 28 h 98"/>
                <a:gd name="T32" fmla="*/ 52 w 84"/>
                <a:gd name="T33" fmla="*/ 30 h 98"/>
                <a:gd name="T34" fmla="*/ 32 w 84"/>
                <a:gd name="T35" fmla="*/ 30 h 98"/>
                <a:gd name="T36" fmla="*/ 26 w 84"/>
                <a:gd name="T37" fmla="*/ 36 h 98"/>
                <a:gd name="T38" fmla="*/ 32 w 84"/>
                <a:gd name="T39" fmla="*/ 42 h 98"/>
                <a:gd name="T40" fmla="*/ 58 w 84"/>
                <a:gd name="T41" fmla="*/ 4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98">
                  <a:moveTo>
                    <a:pt x="58" y="42"/>
                  </a:moveTo>
                  <a:cubicBezTo>
                    <a:pt x="57" y="44"/>
                    <a:pt x="57" y="44"/>
                    <a:pt x="57" y="44"/>
                  </a:cubicBezTo>
                  <a:cubicBezTo>
                    <a:pt x="32" y="44"/>
                    <a:pt x="32" y="44"/>
                    <a:pt x="32" y="44"/>
                  </a:cubicBezTo>
                  <a:cubicBezTo>
                    <a:pt x="29" y="44"/>
                    <a:pt x="25" y="42"/>
                    <a:pt x="24" y="39"/>
                  </a:cubicBezTo>
                  <a:cubicBezTo>
                    <a:pt x="18" y="39"/>
                    <a:pt x="18" y="39"/>
                    <a:pt x="18" y="39"/>
                  </a:cubicBezTo>
                  <a:cubicBezTo>
                    <a:pt x="15" y="39"/>
                    <a:pt x="11" y="42"/>
                    <a:pt x="11" y="45"/>
                  </a:cubicBezTo>
                  <a:cubicBezTo>
                    <a:pt x="2" y="87"/>
                    <a:pt x="2" y="87"/>
                    <a:pt x="2" y="87"/>
                  </a:cubicBezTo>
                  <a:cubicBezTo>
                    <a:pt x="0" y="95"/>
                    <a:pt x="14" y="98"/>
                    <a:pt x="16" y="90"/>
                  </a:cubicBezTo>
                  <a:cubicBezTo>
                    <a:pt x="23" y="56"/>
                    <a:pt x="23" y="56"/>
                    <a:pt x="23" y="56"/>
                  </a:cubicBezTo>
                  <a:cubicBezTo>
                    <a:pt x="23" y="56"/>
                    <a:pt x="24" y="55"/>
                    <a:pt x="25" y="55"/>
                  </a:cubicBezTo>
                  <a:cubicBezTo>
                    <a:pt x="61" y="55"/>
                    <a:pt x="61" y="55"/>
                    <a:pt x="61" y="55"/>
                  </a:cubicBezTo>
                  <a:cubicBezTo>
                    <a:pt x="66" y="55"/>
                    <a:pt x="71" y="52"/>
                    <a:pt x="73" y="47"/>
                  </a:cubicBezTo>
                  <a:cubicBezTo>
                    <a:pt x="82" y="16"/>
                    <a:pt x="82" y="16"/>
                    <a:pt x="82" y="16"/>
                  </a:cubicBezTo>
                  <a:cubicBezTo>
                    <a:pt x="84" y="10"/>
                    <a:pt x="80" y="3"/>
                    <a:pt x="74" y="1"/>
                  </a:cubicBezTo>
                  <a:cubicBezTo>
                    <a:pt x="68" y="0"/>
                    <a:pt x="61" y="2"/>
                    <a:pt x="59" y="8"/>
                  </a:cubicBezTo>
                  <a:cubicBezTo>
                    <a:pt x="53" y="28"/>
                    <a:pt x="53" y="28"/>
                    <a:pt x="53" y="28"/>
                  </a:cubicBezTo>
                  <a:cubicBezTo>
                    <a:pt x="53" y="29"/>
                    <a:pt x="52" y="30"/>
                    <a:pt x="52" y="30"/>
                  </a:cubicBezTo>
                  <a:cubicBezTo>
                    <a:pt x="32" y="30"/>
                    <a:pt x="32" y="30"/>
                    <a:pt x="32" y="30"/>
                  </a:cubicBezTo>
                  <a:cubicBezTo>
                    <a:pt x="29" y="30"/>
                    <a:pt x="26" y="32"/>
                    <a:pt x="26" y="36"/>
                  </a:cubicBezTo>
                  <a:cubicBezTo>
                    <a:pt x="26" y="39"/>
                    <a:pt x="29" y="42"/>
                    <a:pt x="32" y="42"/>
                  </a:cubicBezTo>
                  <a:lnTo>
                    <a:pt x="58" y="42"/>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4F81BD">
                    <a:lumMod val="75000"/>
                  </a:srgbClr>
                </a:solidFill>
                <a:effectLst/>
                <a:uLnTx/>
                <a:uFillTx/>
              </a:endParaRPr>
            </a:p>
          </p:txBody>
        </p:sp>
        <p:sp>
          <p:nvSpPr>
            <p:cNvPr id="43" name="Oval 1174"/>
            <p:cNvSpPr>
              <a:spLocks noChangeArrowheads="1"/>
            </p:cNvSpPr>
            <p:nvPr/>
          </p:nvSpPr>
          <p:spPr bwMode="auto">
            <a:xfrm>
              <a:off x="3382169" y="2489201"/>
              <a:ext cx="33338" cy="31750"/>
            </a:xfrm>
            <a:prstGeom prst="ellipse">
              <a:avLst/>
            </a:pr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4F81BD">
                    <a:lumMod val="75000"/>
                  </a:srgbClr>
                </a:solidFill>
                <a:effectLst/>
                <a:uLnTx/>
                <a:uFillTx/>
              </a:endParaRPr>
            </a:p>
          </p:txBody>
        </p:sp>
      </p:grpSp>
      <p:pic>
        <p:nvPicPr>
          <p:cNvPr id="38" name="Picture 37"/>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5999" y="4843197"/>
            <a:ext cx="942992" cy="880006"/>
          </a:xfrm>
          <a:prstGeom prst="rect">
            <a:avLst/>
          </a:prstGeom>
        </p:spPr>
      </p:pic>
    </p:spTree>
    <p:extLst>
      <p:ext uri="{BB962C8B-B14F-4D97-AF65-F5344CB8AC3E}">
        <p14:creationId xmlns:p14="http://schemas.microsoft.com/office/powerpoint/2010/main" val="19007501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84" y="661222"/>
            <a:ext cx="9052560" cy="1295400"/>
          </a:xfrm>
        </p:spPr>
        <p:txBody>
          <a:bodyPr>
            <a:normAutofit fontScale="90000"/>
          </a:bodyPr>
          <a:lstStyle/>
          <a:p>
            <a:r>
              <a:rPr lang="en-US" sz="5400" dirty="0" smtClean="0"/>
              <a:t>Vehicle Occupants</a:t>
            </a:r>
            <a:r>
              <a:rPr lang="en-US" sz="5400" dirty="0"/>
              <a:t/>
            </a:r>
            <a:br>
              <a:rPr lang="en-US" sz="5400" dirty="0"/>
            </a:br>
            <a:endParaRPr lang="en-US" dirty="0"/>
          </a:p>
        </p:txBody>
      </p:sp>
      <p:grpSp>
        <p:nvGrpSpPr>
          <p:cNvPr id="40" name="Group 39"/>
          <p:cNvGrpSpPr/>
          <p:nvPr/>
        </p:nvGrpSpPr>
        <p:grpSpPr>
          <a:xfrm>
            <a:off x="7462033" y="814500"/>
            <a:ext cx="761818" cy="988843"/>
            <a:chOff x="3307556" y="2489201"/>
            <a:chExt cx="131763" cy="157163"/>
          </a:xfrm>
        </p:grpSpPr>
        <p:sp>
          <p:nvSpPr>
            <p:cNvPr id="41" name="Freeform 1172"/>
            <p:cNvSpPr>
              <a:spLocks/>
            </p:cNvSpPr>
            <p:nvPr/>
          </p:nvSpPr>
          <p:spPr bwMode="auto">
            <a:xfrm>
              <a:off x="3337719" y="2514601"/>
              <a:ext cx="101600" cy="103188"/>
            </a:xfrm>
            <a:custGeom>
              <a:avLst/>
              <a:gdLst>
                <a:gd name="T0" fmla="*/ 6 w 82"/>
                <a:gd name="T1" fmla="*/ 82 h 82"/>
                <a:gd name="T2" fmla="*/ 6 w 82"/>
                <a:gd name="T3" fmla="*/ 66 h 82"/>
                <a:gd name="T4" fmla="*/ 45 w 82"/>
                <a:gd name="T5" fmla="*/ 66 h 82"/>
                <a:gd name="T6" fmla="*/ 52 w 82"/>
                <a:gd name="T7" fmla="*/ 59 h 82"/>
                <a:gd name="T8" fmla="*/ 68 w 82"/>
                <a:gd name="T9" fmla="*/ 6 h 82"/>
                <a:gd name="T10" fmla="*/ 80 w 82"/>
                <a:gd name="T11" fmla="*/ 8 h 82"/>
                <a:gd name="T12" fmla="*/ 64 w 82"/>
                <a:gd name="T13" fmla="*/ 68 h 82"/>
                <a:gd name="T14" fmla="*/ 45 w 82"/>
                <a:gd name="T15" fmla="*/ 82 h 82"/>
                <a:gd name="T16" fmla="*/ 6 w 82"/>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2">
                  <a:moveTo>
                    <a:pt x="6" y="82"/>
                  </a:moveTo>
                  <a:cubicBezTo>
                    <a:pt x="0" y="82"/>
                    <a:pt x="0" y="66"/>
                    <a:pt x="6" y="66"/>
                  </a:cubicBezTo>
                  <a:cubicBezTo>
                    <a:pt x="45" y="66"/>
                    <a:pt x="45" y="66"/>
                    <a:pt x="45" y="66"/>
                  </a:cubicBezTo>
                  <a:cubicBezTo>
                    <a:pt x="49" y="66"/>
                    <a:pt x="51" y="63"/>
                    <a:pt x="52" y="59"/>
                  </a:cubicBezTo>
                  <a:cubicBezTo>
                    <a:pt x="68" y="6"/>
                    <a:pt x="68" y="6"/>
                    <a:pt x="68" y="6"/>
                  </a:cubicBezTo>
                  <a:cubicBezTo>
                    <a:pt x="69" y="0"/>
                    <a:pt x="82" y="2"/>
                    <a:pt x="80" y="8"/>
                  </a:cubicBezTo>
                  <a:cubicBezTo>
                    <a:pt x="64" y="68"/>
                    <a:pt x="64" y="68"/>
                    <a:pt x="64" y="68"/>
                  </a:cubicBezTo>
                  <a:cubicBezTo>
                    <a:pt x="62" y="76"/>
                    <a:pt x="54" y="82"/>
                    <a:pt x="45" y="82"/>
                  </a:cubicBezTo>
                  <a:lnTo>
                    <a:pt x="6" y="82"/>
                  </a:ln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4F81BD">
                    <a:lumMod val="75000"/>
                  </a:srgbClr>
                </a:solidFill>
                <a:effectLst/>
                <a:uLnTx/>
                <a:uFillTx/>
              </a:endParaRPr>
            </a:p>
          </p:txBody>
        </p:sp>
        <p:sp>
          <p:nvSpPr>
            <p:cNvPr id="42" name="Freeform 1173"/>
            <p:cNvSpPr>
              <a:spLocks/>
            </p:cNvSpPr>
            <p:nvPr/>
          </p:nvSpPr>
          <p:spPr bwMode="auto">
            <a:xfrm>
              <a:off x="3307556" y="2524126"/>
              <a:ext cx="104775" cy="122238"/>
            </a:xfrm>
            <a:custGeom>
              <a:avLst/>
              <a:gdLst>
                <a:gd name="T0" fmla="*/ 58 w 84"/>
                <a:gd name="T1" fmla="*/ 42 h 98"/>
                <a:gd name="T2" fmla="*/ 57 w 84"/>
                <a:gd name="T3" fmla="*/ 44 h 98"/>
                <a:gd name="T4" fmla="*/ 32 w 84"/>
                <a:gd name="T5" fmla="*/ 44 h 98"/>
                <a:gd name="T6" fmla="*/ 24 w 84"/>
                <a:gd name="T7" fmla="*/ 39 h 98"/>
                <a:gd name="T8" fmla="*/ 18 w 84"/>
                <a:gd name="T9" fmla="*/ 39 h 98"/>
                <a:gd name="T10" fmla="*/ 11 w 84"/>
                <a:gd name="T11" fmla="*/ 45 h 98"/>
                <a:gd name="T12" fmla="*/ 2 w 84"/>
                <a:gd name="T13" fmla="*/ 87 h 98"/>
                <a:gd name="T14" fmla="*/ 16 w 84"/>
                <a:gd name="T15" fmla="*/ 90 h 98"/>
                <a:gd name="T16" fmla="*/ 23 w 84"/>
                <a:gd name="T17" fmla="*/ 56 h 98"/>
                <a:gd name="T18" fmla="*/ 25 w 84"/>
                <a:gd name="T19" fmla="*/ 55 h 98"/>
                <a:gd name="T20" fmla="*/ 61 w 84"/>
                <a:gd name="T21" fmla="*/ 55 h 98"/>
                <a:gd name="T22" fmla="*/ 73 w 84"/>
                <a:gd name="T23" fmla="*/ 47 h 98"/>
                <a:gd name="T24" fmla="*/ 82 w 84"/>
                <a:gd name="T25" fmla="*/ 16 h 98"/>
                <a:gd name="T26" fmla="*/ 74 w 84"/>
                <a:gd name="T27" fmla="*/ 1 h 98"/>
                <a:gd name="T28" fmla="*/ 59 w 84"/>
                <a:gd name="T29" fmla="*/ 8 h 98"/>
                <a:gd name="T30" fmla="*/ 53 w 84"/>
                <a:gd name="T31" fmla="*/ 28 h 98"/>
                <a:gd name="T32" fmla="*/ 52 w 84"/>
                <a:gd name="T33" fmla="*/ 30 h 98"/>
                <a:gd name="T34" fmla="*/ 32 w 84"/>
                <a:gd name="T35" fmla="*/ 30 h 98"/>
                <a:gd name="T36" fmla="*/ 26 w 84"/>
                <a:gd name="T37" fmla="*/ 36 h 98"/>
                <a:gd name="T38" fmla="*/ 32 w 84"/>
                <a:gd name="T39" fmla="*/ 42 h 98"/>
                <a:gd name="T40" fmla="*/ 58 w 84"/>
                <a:gd name="T41" fmla="*/ 4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98">
                  <a:moveTo>
                    <a:pt x="58" y="42"/>
                  </a:moveTo>
                  <a:cubicBezTo>
                    <a:pt x="57" y="44"/>
                    <a:pt x="57" y="44"/>
                    <a:pt x="57" y="44"/>
                  </a:cubicBezTo>
                  <a:cubicBezTo>
                    <a:pt x="32" y="44"/>
                    <a:pt x="32" y="44"/>
                    <a:pt x="32" y="44"/>
                  </a:cubicBezTo>
                  <a:cubicBezTo>
                    <a:pt x="29" y="44"/>
                    <a:pt x="25" y="42"/>
                    <a:pt x="24" y="39"/>
                  </a:cubicBezTo>
                  <a:cubicBezTo>
                    <a:pt x="18" y="39"/>
                    <a:pt x="18" y="39"/>
                    <a:pt x="18" y="39"/>
                  </a:cubicBezTo>
                  <a:cubicBezTo>
                    <a:pt x="15" y="39"/>
                    <a:pt x="11" y="42"/>
                    <a:pt x="11" y="45"/>
                  </a:cubicBezTo>
                  <a:cubicBezTo>
                    <a:pt x="2" y="87"/>
                    <a:pt x="2" y="87"/>
                    <a:pt x="2" y="87"/>
                  </a:cubicBezTo>
                  <a:cubicBezTo>
                    <a:pt x="0" y="95"/>
                    <a:pt x="14" y="98"/>
                    <a:pt x="16" y="90"/>
                  </a:cubicBezTo>
                  <a:cubicBezTo>
                    <a:pt x="23" y="56"/>
                    <a:pt x="23" y="56"/>
                    <a:pt x="23" y="56"/>
                  </a:cubicBezTo>
                  <a:cubicBezTo>
                    <a:pt x="23" y="56"/>
                    <a:pt x="24" y="55"/>
                    <a:pt x="25" y="55"/>
                  </a:cubicBezTo>
                  <a:cubicBezTo>
                    <a:pt x="61" y="55"/>
                    <a:pt x="61" y="55"/>
                    <a:pt x="61" y="55"/>
                  </a:cubicBezTo>
                  <a:cubicBezTo>
                    <a:pt x="66" y="55"/>
                    <a:pt x="71" y="52"/>
                    <a:pt x="73" y="47"/>
                  </a:cubicBezTo>
                  <a:cubicBezTo>
                    <a:pt x="82" y="16"/>
                    <a:pt x="82" y="16"/>
                    <a:pt x="82" y="16"/>
                  </a:cubicBezTo>
                  <a:cubicBezTo>
                    <a:pt x="84" y="10"/>
                    <a:pt x="80" y="3"/>
                    <a:pt x="74" y="1"/>
                  </a:cubicBezTo>
                  <a:cubicBezTo>
                    <a:pt x="68" y="0"/>
                    <a:pt x="61" y="2"/>
                    <a:pt x="59" y="8"/>
                  </a:cubicBezTo>
                  <a:cubicBezTo>
                    <a:pt x="53" y="28"/>
                    <a:pt x="53" y="28"/>
                    <a:pt x="53" y="28"/>
                  </a:cubicBezTo>
                  <a:cubicBezTo>
                    <a:pt x="53" y="29"/>
                    <a:pt x="52" y="30"/>
                    <a:pt x="52" y="30"/>
                  </a:cubicBezTo>
                  <a:cubicBezTo>
                    <a:pt x="32" y="30"/>
                    <a:pt x="32" y="30"/>
                    <a:pt x="32" y="30"/>
                  </a:cubicBezTo>
                  <a:cubicBezTo>
                    <a:pt x="29" y="30"/>
                    <a:pt x="26" y="32"/>
                    <a:pt x="26" y="36"/>
                  </a:cubicBezTo>
                  <a:cubicBezTo>
                    <a:pt x="26" y="39"/>
                    <a:pt x="29" y="42"/>
                    <a:pt x="32" y="42"/>
                  </a:cubicBezTo>
                  <a:lnTo>
                    <a:pt x="58" y="42"/>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4F81BD">
                    <a:lumMod val="75000"/>
                  </a:srgbClr>
                </a:solidFill>
                <a:effectLst/>
                <a:uLnTx/>
                <a:uFillTx/>
              </a:endParaRPr>
            </a:p>
          </p:txBody>
        </p:sp>
        <p:sp>
          <p:nvSpPr>
            <p:cNvPr id="43" name="Oval 1174"/>
            <p:cNvSpPr>
              <a:spLocks noChangeArrowheads="1"/>
            </p:cNvSpPr>
            <p:nvPr/>
          </p:nvSpPr>
          <p:spPr bwMode="auto">
            <a:xfrm>
              <a:off x="3382169" y="2489201"/>
              <a:ext cx="33338" cy="31750"/>
            </a:xfrm>
            <a:prstGeom prst="ellipse">
              <a:avLst/>
            </a:pr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4F81BD">
                    <a:lumMod val="75000"/>
                  </a:srgbClr>
                </a:solidFill>
                <a:effectLst/>
                <a:uLnTx/>
                <a:uFillTx/>
              </a:endParaRPr>
            </a:p>
          </p:txBody>
        </p:sp>
      </p:grpSp>
      <p:grpSp>
        <p:nvGrpSpPr>
          <p:cNvPr id="3" name="Group 2"/>
          <p:cNvGrpSpPr/>
          <p:nvPr/>
        </p:nvGrpSpPr>
        <p:grpSpPr>
          <a:xfrm>
            <a:off x="2925633" y="2148859"/>
            <a:ext cx="4206664" cy="1727200"/>
            <a:chOff x="321998" y="2116906"/>
            <a:chExt cx="4530191" cy="1727200"/>
          </a:xfrm>
        </p:grpSpPr>
        <p:sp>
          <p:nvSpPr>
            <p:cNvPr id="4" name="Rounded Rectangle 3"/>
            <p:cNvSpPr/>
            <p:nvPr/>
          </p:nvSpPr>
          <p:spPr>
            <a:xfrm>
              <a:off x="321998" y="2116906"/>
              <a:ext cx="4530191"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4000" dirty="0" smtClean="0"/>
                <a:t>Gender </a:t>
              </a:r>
              <a:endParaRPr lang="en-US" sz="4000" dirty="0"/>
            </a:p>
          </p:txBody>
        </p:sp>
        <p:sp>
          <p:nvSpPr>
            <p:cNvPr id="38" name="Freeform 37"/>
            <p:cNvSpPr>
              <a:spLocks noChangeAspect="1" noEditPoints="1"/>
            </p:cNvSpPr>
            <p:nvPr/>
          </p:nvSpPr>
          <p:spPr bwMode="auto">
            <a:xfrm>
              <a:off x="2655144" y="2467930"/>
              <a:ext cx="638970" cy="951707"/>
            </a:xfrm>
            <a:custGeom>
              <a:avLst/>
              <a:gdLst>
                <a:gd name="T0" fmla="*/ 67 w 135"/>
                <a:gd name="T1" fmla="*/ 0 h 201"/>
                <a:gd name="T2" fmla="*/ 0 w 135"/>
                <a:gd name="T3" fmla="*/ 68 h 201"/>
                <a:gd name="T4" fmla="*/ 55 w 135"/>
                <a:gd name="T5" fmla="*/ 134 h 201"/>
                <a:gd name="T6" fmla="*/ 55 w 135"/>
                <a:gd name="T7" fmla="*/ 154 h 201"/>
                <a:gd name="T8" fmla="*/ 37 w 135"/>
                <a:gd name="T9" fmla="*/ 154 h 201"/>
                <a:gd name="T10" fmla="*/ 26 w 135"/>
                <a:gd name="T11" fmla="*/ 166 h 201"/>
                <a:gd name="T12" fmla="*/ 37 w 135"/>
                <a:gd name="T13" fmla="*/ 177 h 201"/>
                <a:gd name="T14" fmla="*/ 55 w 135"/>
                <a:gd name="T15" fmla="*/ 177 h 201"/>
                <a:gd name="T16" fmla="*/ 55 w 135"/>
                <a:gd name="T17" fmla="*/ 190 h 201"/>
                <a:gd name="T18" fmla="*/ 66 w 135"/>
                <a:gd name="T19" fmla="*/ 201 h 201"/>
                <a:gd name="T20" fmla="*/ 78 w 135"/>
                <a:gd name="T21" fmla="*/ 190 h 201"/>
                <a:gd name="T22" fmla="*/ 78 w 135"/>
                <a:gd name="T23" fmla="*/ 177 h 201"/>
                <a:gd name="T24" fmla="*/ 96 w 135"/>
                <a:gd name="T25" fmla="*/ 177 h 201"/>
                <a:gd name="T26" fmla="*/ 107 w 135"/>
                <a:gd name="T27" fmla="*/ 166 h 201"/>
                <a:gd name="T28" fmla="*/ 96 w 135"/>
                <a:gd name="T29" fmla="*/ 154 h 201"/>
                <a:gd name="T30" fmla="*/ 78 w 135"/>
                <a:gd name="T31" fmla="*/ 154 h 201"/>
                <a:gd name="T32" fmla="*/ 78 w 135"/>
                <a:gd name="T33" fmla="*/ 134 h 201"/>
                <a:gd name="T34" fmla="*/ 135 w 135"/>
                <a:gd name="T35" fmla="*/ 68 h 201"/>
                <a:gd name="T36" fmla="*/ 67 w 135"/>
                <a:gd name="T37" fmla="*/ 0 h 201"/>
                <a:gd name="T38" fmla="*/ 67 w 135"/>
                <a:gd name="T39" fmla="*/ 113 h 201"/>
                <a:gd name="T40" fmla="*/ 23 w 135"/>
                <a:gd name="T41" fmla="*/ 68 h 201"/>
                <a:gd name="T42" fmla="*/ 67 w 135"/>
                <a:gd name="T43" fmla="*/ 23 h 201"/>
                <a:gd name="T44" fmla="*/ 112 w 135"/>
                <a:gd name="T45" fmla="*/ 68 h 201"/>
                <a:gd name="T46" fmla="*/ 67 w 135"/>
                <a:gd name="T47" fmla="*/ 11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201">
                  <a:moveTo>
                    <a:pt x="67" y="0"/>
                  </a:moveTo>
                  <a:cubicBezTo>
                    <a:pt x="30" y="0"/>
                    <a:pt x="0" y="31"/>
                    <a:pt x="0" y="68"/>
                  </a:cubicBezTo>
                  <a:cubicBezTo>
                    <a:pt x="0" y="101"/>
                    <a:pt x="24" y="128"/>
                    <a:pt x="55" y="134"/>
                  </a:cubicBezTo>
                  <a:cubicBezTo>
                    <a:pt x="55" y="154"/>
                    <a:pt x="55" y="154"/>
                    <a:pt x="55" y="154"/>
                  </a:cubicBezTo>
                  <a:cubicBezTo>
                    <a:pt x="37" y="154"/>
                    <a:pt x="37" y="154"/>
                    <a:pt x="37" y="154"/>
                  </a:cubicBezTo>
                  <a:cubicBezTo>
                    <a:pt x="31" y="154"/>
                    <a:pt x="26" y="159"/>
                    <a:pt x="26" y="166"/>
                  </a:cubicBezTo>
                  <a:cubicBezTo>
                    <a:pt x="26" y="172"/>
                    <a:pt x="31" y="177"/>
                    <a:pt x="37" y="177"/>
                  </a:cubicBezTo>
                  <a:cubicBezTo>
                    <a:pt x="55" y="177"/>
                    <a:pt x="55" y="177"/>
                    <a:pt x="55" y="177"/>
                  </a:cubicBezTo>
                  <a:cubicBezTo>
                    <a:pt x="55" y="190"/>
                    <a:pt x="55" y="190"/>
                    <a:pt x="55" y="190"/>
                  </a:cubicBezTo>
                  <a:cubicBezTo>
                    <a:pt x="55" y="196"/>
                    <a:pt x="60" y="201"/>
                    <a:pt x="66" y="201"/>
                  </a:cubicBezTo>
                  <a:cubicBezTo>
                    <a:pt x="73" y="201"/>
                    <a:pt x="78" y="196"/>
                    <a:pt x="78" y="190"/>
                  </a:cubicBezTo>
                  <a:cubicBezTo>
                    <a:pt x="78" y="177"/>
                    <a:pt x="78" y="177"/>
                    <a:pt x="78" y="177"/>
                  </a:cubicBezTo>
                  <a:cubicBezTo>
                    <a:pt x="96" y="177"/>
                    <a:pt x="96" y="177"/>
                    <a:pt x="96" y="177"/>
                  </a:cubicBezTo>
                  <a:cubicBezTo>
                    <a:pt x="102" y="177"/>
                    <a:pt x="107" y="172"/>
                    <a:pt x="107" y="166"/>
                  </a:cubicBezTo>
                  <a:cubicBezTo>
                    <a:pt x="107" y="159"/>
                    <a:pt x="102" y="154"/>
                    <a:pt x="96" y="154"/>
                  </a:cubicBezTo>
                  <a:cubicBezTo>
                    <a:pt x="78" y="154"/>
                    <a:pt x="78" y="154"/>
                    <a:pt x="78" y="154"/>
                  </a:cubicBezTo>
                  <a:cubicBezTo>
                    <a:pt x="78" y="134"/>
                    <a:pt x="78" y="134"/>
                    <a:pt x="78" y="134"/>
                  </a:cubicBezTo>
                  <a:cubicBezTo>
                    <a:pt x="110" y="129"/>
                    <a:pt x="135" y="101"/>
                    <a:pt x="135" y="68"/>
                  </a:cubicBezTo>
                  <a:cubicBezTo>
                    <a:pt x="135" y="31"/>
                    <a:pt x="105" y="0"/>
                    <a:pt x="67" y="0"/>
                  </a:cubicBezTo>
                  <a:close/>
                  <a:moveTo>
                    <a:pt x="67" y="113"/>
                  </a:moveTo>
                  <a:cubicBezTo>
                    <a:pt x="43" y="113"/>
                    <a:pt x="23" y="92"/>
                    <a:pt x="23" y="68"/>
                  </a:cubicBezTo>
                  <a:cubicBezTo>
                    <a:pt x="23" y="43"/>
                    <a:pt x="43" y="23"/>
                    <a:pt x="67" y="23"/>
                  </a:cubicBezTo>
                  <a:cubicBezTo>
                    <a:pt x="92" y="23"/>
                    <a:pt x="112" y="43"/>
                    <a:pt x="112" y="68"/>
                  </a:cubicBezTo>
                  <a:cubicBezTo>
                    <a:pt x="112" y="92"/>
                    <a:pt x="92" y="113"/>
                    <a:pt x="67" y="11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noChangeAspect="1" noEditPoints="1"/>
            </p:cNvSpPr>
            <p:nvPr/>
          </p:nvSpPr>
          <p:spPr bwMode="auto">
            <a:xfrm>
              <a:off x="3624427" y="2528584"/>
              <a:ext cx="814388" cy="781844"/>
            </a:xfrm>
            <a:custGeom>
              <a:avLst/>
              <a:gdLst>
                <a:gd name="T0" fmla="*/ 169 w 172"/>
                <a:gd name="T1" fmla="*/ 4 h 165"/>
                <a:gd name="T2" fmla="*/ 159 w 172"/>
                <a:gd name="T3" fmla="*/ 1 h 165"/>
                <a:gd name="T4" fmla="*/ 119 w 172"/>
                <a:gd name="T5" fmla="*/ 1 h 165"/>
                <a:gd name="T6" fmla="*/ 108 w 172"/>
                <a:gd name="T7" fmla="*/ 13 h 165"/>
                <a:gd name="T8" fmla="*/ 120 w 172"/>
                <a:gd name="T9" fmla="*/ 24 h 165"/>
                <a:gd name="T10" fmla="*/ 133 w 172"/>
                <a:gd name="T11" fmla="*/ 24 h 165"/>
                <a:gd name="T12" fmla="*/ 114 w 172"/>
                <a:gd name="T13" fmla="*/ 43 h 165"/>
                <a:gd name="T14" fmla="*/ 74 w 172"/>
                <a:gd name="T15" fmla="*/ 30 h 165"/>
                <a:gd name="T16" fmla="*/ 26 w 172"/>
                <a:gd name="T17" fmla="*/ 50 h 165"/>
                <a:gd name="T18" fmla="*/ 26 w 172"/>
                <a:gd name="T19" fmla="*/ 145 h 165"/>
                <a:gd name="T20" fmla="*/ 74 w 172"/>
                <a:gd name="T21" fmla="*/ 165 h 165"/>
                <a:gd name="T22" fmla="*/ 121 w 172"/>
                <a:gd name="T23" fmla="*/ 145 h 165"/>
                <a:gd name="T24" fmla="*/ 129 w 172"/>
                <a:gd name="T25" fmla="*/ 59 h 165"/>
                <a:gd name="T26" fmla="*/ 150 w 172"/>
                <a:gd name="T27" fmla="*/ 39 h 165"/>
                <a:gd name="T28" fmla="*/ 150 w 172"/>
                <a:gd name="T29" fmla="*/ 54 h 165"/>
                <a:gd name="T30" fmla="*/ 161 w 172"/>
                <a:gd name="T31" fmla="*/ 65 h 165"/>
                <a:gd name="T32" fmla="*/ 172 w 172"/>
                <a:gd name="T33" fmla="*/ 54 h 165"/>
                <a:gd name="T34" fmla="*/ 172 w 172"/>
                <a:gd name="T35" fmla="*/ 12 h 165"/>
                <a:gd name="T36" fmla="*/ 169 w 172"/>
                <a:gd name="T37" fmla="*/ 4 h 165"/>
                <a:gd name="T38" fmla="*/ 169 w 172"/>
                <a:gd name="T39" fmla="*/ 4 h 165"/>
                <a:gd name="T40" fmla="*/ 105 w 172"/>
                <a:gd name="T41" fmla="*/ 129 h 165"/>
                <a:gd name="T42" fmla="*/ 42 w 172"/>
                <a:gd name="T43" fmla="*/ 129 h 165"/>
                <a:gd name="T44" fmla="*/ 42 w 172"/>
                <a:gd name="T45" fmla="*/ 66 h 165"/>
                <a:gd name="T46" fmla="*/ 74 w 172"/>
                <a:gd name="T47" fmla="*/ 53 h 165"/>
                <a:gd name="T48" fmla="*/ 105 w 172"/>
                <a:gd name="T49" fmla="*/ 66 h 165"/>
                <a:gd name="T50" fmla="*/ 105 w 172"/>
                <a:gd name="T51" fmla="*/ 12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165">
                  <a:moveTo>
                    <a:pt x="169" y="4"/>
                  </a:moveTo>
                  <a:cubicBezTo>
                    <a:pt x="166" y="1"/>
                    <a:pt x="162" y="0"/>
                    <a:pt x="159" y="1"/>
                  </a:cubicBezTo>
                  <a:cubicBezTo>
                    <a:pt x="119" y="1"/>
                    <a:pt x="119" y="1"/>
                    <a:pt x="119" y="1"/>
                  </a:cubicBezTo>
                  <a:cubicBezTo>
                    <a:pt x="113" y="1"/>
                    <a:pt x="108" y="7"/>
                    <a:pt x="108" y="13"/>
                  </a:cubicBezTo>
                  <a:cubicBezTo>
                    <a:pt x="108" y="19"/>
                    <a:pt x="113" y="24"/>
                    <a:pt x="120" y="24"/>
                  </a:cubicBezTo>
                  <a:cubicBezTo>
                    <a:pt x="133" y="24"/>
                    <a:pt x="133" y="24"/>
                    <a:pt x="133" y="24"/>
                  </a:cubicBezTo>
                  <a:cubicBezTo>
                    <a:pt x="114" y="43"/>
                    <a:pt x="114" y="43"/>
                    <a:pt x="114" y="43"/>
                  </a:cubicBezTo>
                  <a:cubicBezTo>
                    <a:pt x="102" y="35"/>
                    <a:pt x="88" y="30"/>
                    <a:pt x="74" y="30"/>
                  </a:cubicBezTo>
                  <a:cubicBezTo>
                    <a:pt x="56" y="30"/>
                    <a:pt x="39" y="37"/>
                    <a:pt x="26" y="50"/>
                  </a:cubicBezTo>
                  <a:cubicBezTo>
                    <a:pt x="0" y="76"/>
                    <a:pt x="0" y="119"/>
                    <a:pt x="26" y="145"/>
                  </a:cubicBezTo>
                  <a:cubicBezTo>
                    <a:pt x="39" y="158"/>
                    <a:pt x="56" y="165"/>
                    <a:pt x="74" y="165"/>
                  </a:cubicBezTo>
                  <a:cubicBezTo>
                    <a:pt x="92" y="165"/>
                    <a:pt x="109" y="158"/>
                    <a:pt x="121" y="145"/>
                  </a:cubicBezTo>
                  <a:cubicBezTo>
                    <a:pt x="145" y="122"/>
                    <a:pt x="147" y="86"/>
                    <a:pt x="129" y="59"/>
                  </a:cubicBezTo>
                  <a:cubicBezTo>
                    <a:pt x="150" y="39"/>
                    <a:pt x="150" y="39"/>
                    <a:pt x="150" y="39"/>
                  </a:cubicBezTo>
                  <a:cubicBezTo>
                    <a:pt x="150" y="54"/>
                    <a:pt x="150" y="54"/>
                    <a:pt x="150" y="54"/>
                  </a:cubicBezTo>
                  <a:cubicBezTo>
                    <a:pt x="150" y="60"/>
                    <a:pt x="155" y="65"/>
                    <a:pt x="161" y="65"/>
                  </a:cubicBezTo>
                  <a:cubicBezTo>
                    <a:pt x="167" y="65"/>
                    <a:pt x="172" y="60"/>
                    <a:pt x="172" y="54"/>
                  </a:cubicBezTo>
                  <a:cubicBezTo>
                    <a:pt x="172" y="12"/>
                    <a:pt x="172" y="12"/>
                    <a:pt x="172" y="12"/>
                  </a:cubicBezTo>
                  <a:cubicBezTo>
                    <a:pt x="172" y="9"/>
                    <a:pt x="171" y="6"/>
                    <a:pt x="169" y="4"/>
                  </a:cubicBezTo>
                  <a:cubicBezTo>
                    <a:pt x="169" y="4"/>
                    <a:pt x="169" y="4"/>
                    <a:pt x="169" y="4"/>
                  </a:cubicBezTo>
                  <a:close/>
                  <a:moveTo>
                    <a:pt x="105" y="129"/>
                  </a:moveTo>
                  <a:cubicBezTo>
                    <a:pt x="88" y="146"/>
                    <a:pt x="59" y="146"/>
                    <a:pt x="42" y="129"/>
                  </a:cubicBezTo>
                  <a:cubicBezTo>
                    <a:pt x="25" y="112"/>
                    <a:pt x="25" y="83"/>
                    <a:pt x="42" y="66"/>
                  </a:cubicBezTo>
                  <a:cubicBezTo>
                    <a:pt x="50" y="57"/>
                    <a:pt x="62" y="53"/>
                    <a:pt x="74" y="53"/>
                  </a:cubicBezTo>
                  <a:cubicBezTo>
                    <a:pt x="86" y="53"/>
                    <a:pt x="97" y="57"/>
                    <a:pt x="105" y="66"/>
                  </a:cubicBezTo>
                  <a:cubicBezTo>
                    <a:pt x="123" y="83"/>
                    <a:pt x="123" y="112"/>
                    <a:pt x="105" y="129"/>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 name="Group 19"/>
          <p:cNvGrpSpPr/>
          <p:nvPr/>
        </p:nvGrpSpPr>
        <p:grpSpPr>
          <a:xfrm>
            <a:off x="2817882" y="4437838"/>
            <a:ext cx="4389072" cy="1727200"/>
            <a:chOff x="463117" y="4419547"/>
            <a:chExt cx="4389072" cy="1727200"/>
          </a:xfrm>
        </p:grpSpPr>
        <p:sp>
          <p:nvSpPr>
            <p:cNvPr id="8" name="Rounded Rectangle 7"/>
            <p:cNvSpPr/>
            <p:nvPr/>
          </p:nvSpPr>
          <p:spPr>
            <a:xfrm>
              <a:off x="463117" y="4419547"/>
              <a:ext cx="4389072"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4000" dirty="0" smtClean="0"/>
                <a:t>Age </a:t>
              </a:r>
              <a:endParaRPr lang="en-US" sz="4000" dirty="0"/>
            </a:p>
          </p:txBody>
        </p:sp>
        <p:grpSp>
          <p:nvGrpSpPr>
            <p:cNvPr id="9" name="Group 8"/>
            <p:cNvGrpSpPr/>
            <p:nvPr/>
          </p:nvGrpSpPr>
          <p:grpSpPr>
            <a:xfrm>
              <a:off x="1668203" y="4703371"/>
              <a:ext cx="2864919" cy="1159552"/>
              <a:chOff x="1668203" y="4703371"/>
              <a:chExt cx="2864919" cy="1159552"/>
            </a:xfrm>
          </p:grpSpPr>
          <p:grpSp>
            <p:nvGrpSpPr>
              <p:cNvPr id="44" name="Group 43"/>
              <p:cNvGrpSpPr/>
              <p:nvPr/>
            </p:nvGrpSpPr>
            <p:grpSpPr>
              <a:xfrm>
                <a:off x="1668203" y="5074907"/>
                <a:ext cx="1489500" cy="663770"/>
                <a:chOff x="3785394" y="3692526"/>
                <a:chExt cx="222250" cy="80963"/>
              </a:xfrm>
            </p:grpSpPr>
            <p:sp>
              <p:nvSpPr>
                <p:cNvPr id="45" name="Freeform 1322"/>
                <p:cNvSpPr>
                  <a:spLocks/>
                </p:cNvSpPr>
                <p:nvPr/>
              </p:nvSpPr>
              <p:spPr bwMode="auto">
                <a:xfrm>
                  <a:off x="3933031" y="3768726"/>
                  <a:ext cx="50800" cy="3175"/>
                </a:xfrm>
                <a:custGeom>
                  <a:avLst/>
                  <a:gdLst>
                    <a:gd name="T0" fmla="*/ 3 w 41"/>
                    <a:gd name="T1" fmla="*/ 3 h 3"/>
                    <a:gd name="T2" fmla="*/ 38 w 41"/>
                    <a:gd name="T3" fmla="*/ 3 h 3"/>
                    <a:gd name="T4" fmla="*/ 41 w 41"/>
                    <a:gd name="T5" fmla="*/ 0 h 3"/>
                    <a:gd name="T6" fmla="*/ 0 w 41"/>
                    <a:gd name="T7" fmla="*/ 0 h 3"/>
                    <a:gd name="T8" fmla="*/ 3 w 41"/>
                    <a:gd name="T9" fmla="*/ 3 h 3"/>
                  </a:gdLst>
                  <a:ahLst/>
                  <a:cxnLst>
                    <a:cxn ang="0">
                      <a:pos x="T0" y="T1"/>
                    </a:cxn>
                    <a:cxn ang="0">
                      <a:pos x="T2" y="T3"/>
                    </a:cxn>
                    <a:cxn ang="0">
                      <a:pos x="T4" y="T5"/>
                    </a:cxn>
                    <a:cxn ang="0">
                      <a:pos x="T6" y="T7"/>
                    </a:cxn>
                    <a:cxn ang="0">
                      <a:pos x="T8" y="T9"/>
                    </a:cxn>
                  </a:cxnLst>
                  <a:rect l="0" t="0" r="r" b="b"/>
                  <a:pathLst>
                    <a:path w="41" h="3">
                      <a:moveTo>
                        <a:pt x="3" y="3"/>
                      </a:moveTo>
                      <a:cubicBezTo>
                        <a:pt x="38" y="3"/>
                        <a:pt x="38" y="3"/>
                        <a:pt x="38" y="3"/>
                      </a:cubicBezTo>
                      <a:cubicBezTo>
                        <a:pt x="40" y="3"/>
                        <a:pt x="41" y="2"/>
                        <a:pt x="41" y="0"/>
                      </a:cubicBezTo>
                      <a:cubicBezTo>
                        <a:pt x="0" y="0"/>
                        <a:pt x="0" y="0"/>
                        <a:pt x="0" y="0"/>
                      </a:cubicBezTo>
                      <a:cubicBezTo>
                        <a:pt x="0" y="2"/>
                        <a:pt x="1" y="3"/>
                        <a:pt x="3" y="3"/>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6" name="Freeform 1323"/>
                <p:cNvSpPr>
                  <a:spLocks/>
                </p:cNvSpPr>
                <p:nvPr/>
              </p:nvSpPr>
              <p:spPr bwMode="auto">
                <a:xfrm>
                  <a:off x="3983831" y="3730626"/>
                  <a:ext cx="23813" cy="38100"/>
                </a:xfrm>
                <a:custGeom>
                  <a:avLst/>
                  <a:gdLst>
                    <a:gd name="T0" fmla="*/ 16 w 19"/>
                    <a:gd name="T1" fmla="*/ 0 h 31"/>
                    <a:gd name="T2" fmla="*/ 16 w 19"/>
                    <a:gd name="T3" fmla="*/ 0 h 31"/>
                    <a:gd name="T4" fmla="*/ 0 w 19"/>
                    <a:gd name="T5" fmla="*/ 30 h 31"/>
                    <a:gd name="T6" fmla="*/ 5 w 19"/>
                    <a:gd name="T7" fmla="*/ 29 h 31"/>
                    <a:gd name="T8" fmla="*/ 18 w 19"/>
                    <a:gd name="T9" fmla="*/ 4 h 31"/>
                    <a:gd name="T10" fmla="*/ 16 w 19"/>
                    <a:gd name="T11" fmla="*/ 0 h 31"/>
                  </a:gdLst>
                  <a:ahLst/>
                  <a:cxnLst>
                    <a:cxn ang="0">
                      <a:pos x="T0" y="T1"/>
                    </a:cxn>
                    <a:cxn ang="0">
                      <a:pos x="T2" y="T3"/>
                    </a:cxn>
                    <a:cxn ang="0">
                      <a:pos x="T4" y="T5"/>
                    </a:cxn>
                    <a:cxn ang="0">
                      <a:pos x="T6" y="T7"/>
                    </a:cxn>
                    <a:cxn ang="0">
                      <a:pos x="T8" y="T9"/>
                    </a:cxn>
                    <a:cxn ang="0">
                      <a:pos x="T10" y="T11"/>
                    </a:cxn>
                  </a:cxnLst>
                  <a:rect l="0" t="0" r="r" b="b"/>
                  <a:pathLst>
                    <a:path w="19" h="31">
                      <a:moveTo>
                        <a:pt x="16" y="0"/>
                      </a:moveTo>
                      <a:cubicBezTo>
                        <a:pt x="16" y="0"/>
                        <a:pt x="16" y="0"/>
                        <a:pt x="16" y="0"/>
                      </a:cubicBezTo>
                      <a:cubicBezTo>
                        <a:pt x="0" y="30"/>
                        <a:pt x="0" y="30"/>
                        <a:pt x="0" y="30"/>
                      </a:cubicBezTo>
                      <a:cubicBezTo>
                        <a:pt x="2" y="31"/>
                        <a:pt x="4" y="30"/>
                        <a:pt x="5" y="29"/>
                      </a:cubicBezTo>
                      <a:cubicBezTo>
                        <a:pt x="18" y="4"/>
                        <a:pt x="18" y="4"/>
                        <a:pt x="18" y="4"/>
                      </a:cubicBezTo>
                      <a:cubicBezTo>
                        <a:pt x="19" y="2"/>
                        <a:pt x="18" y="0"/>
                        <a:pt x="16"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7" name="Freeform 1324"/>
                <p:cNvSpPr>
                  <a:spLocks/>
                </p:cNvSpPr>
                <p:nvPr/>
              </p:nvSpPr>
              <p:spPr bwMode="auto">
                <a:xfrm>
                  <a:off x="3802856" y="3729039"/>
                  <a:ext cx="30163" cy="23813"/>
                </a:xfrm>
                <a:custGeom>
                  <a:avLst/>
                  <a:gdLst>
                    <a:gd name="T0" fmla="*/ 7 w 25"/>
                    <a:gd name="T1" fmla="*/ 19 h 19"/>
                    <a:gd name="T2" fmla="*/ 25 w 25"/>
                    <a:gd name="T3" fmla="*/ 19 h 19"/>
                    <a:gd name="T4" fmla="*/ 15 w 25"/>
                    <a:gd name="T5" fmla="*/ 5 h 19"/>
                    <a:gd name="T6" fmla="*/ 5 w 25"/>
                    <a:gd name="T7" fmla="*/ 2 h 19"/>
                    <a:gd name="T8" fmla="*/ 2 w 25"/>
                    <a:gd name="T9" fmla="*/ 12 h 19"/>
                    <a:gd name="T10" fmla="*/ 7 w 25"/>
                    <a:gd name="T11" fmla="*/ 19 h 19"/>
                  </a:gdLst>
                  <a:ahLst/>
                  <a:cxnLst>
                    <a:cxn ang="0">
                      <a:pos x="T0" y="T1"/>
                    </a:cxn>
                    <a:cxn ang="0">
                      <a:pos x="T2" y="T3"/>
                    </a:cxn>
                    <a:cxn ang="0">
                      <a:pos x="T4" y="T5"/>
                    </a:cxn>
                    <a:cxn ang="0">
                      <a:pos x="T6" y="T7"/>
                    </a:cxn>
                    <a:cxn ang="0">
                      <a:pos x="T8" y="T9"/>
                    </a:cxn>
                    <a:cxn ang="0">
                      <a:pos x="T10" y="T11"/>
                    </a:cxn>
                  </a:cxnLst>
                  <a:rect l="0" t="0" r="r" b="b"/>
                  <a:pathLst>
                    <a:path w="25" h="19">
                      <a:moveTo>
                        <a:pt x="7" y="19"/>
                      </a:moveTo>
                      <a:cubicBezTo>
                        <a:pt x="25" y="19"/>
                        <a:pt x="25" y="19"/>
                        <a:pt x="25" y="19"/>
                      </a:cubicBezTo>
                      <a:cubicBezTo>
                        <a:pt x="15" y="5"/>
                        <a:pt x="15" y="5"/>
                        <a:pt x="15" y="5"/>
                      </a:cubicBezTo>
                      <a:cubicBezTo>
                        <a:pt x="13" y="1"/>
                        <a:pt x="9" y="0"/>
                        <a:pt x="5" y="2"/>
                      </a:cubicBezTo>
                      <a:cubicBezTo>
                        <a:pt x="1" y="4"/>
                        <a:pt x="0" y="8"/>
                        <a:pt x="2" y="12"/>
                      </a:cubicBezTo>
                      <a:lnTo>
                        <a:pt x="7" y="19"/>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8" name="Freeform 1325"/>
                <p:cNvSpPr>
                  <a:spLocks/>
                </p:cNvSpPr>
                <p:nvPr/>
              </p:nvSpPr>
              <p:spPr bwMode="auto">
                <a:xfrm>
                  <a:off x="3785394" y="3729039"/>
                  <a:ext cx="149225" cy="44450"/>
                </a:xfrm>
                <a:custGeom>
                  <a:avLst/>
                  <a:gdLst>
                    <a:gd name="T0" fmla="*/ 116 w 121"/>
                    <a:gd name="T1" fmla="*/ 1 h 35"/>
                    <a:gd name="T2" fmla="*/ 109 w 121"/>
                    <a:gd name="T3" fmla="*/ 5 h 35"/>
                    <a:gd name="T4" fmla="*/ 107 w 121"/>
                    <a:gd name="T5" fmla="*/ 17 h 35"/>
                    <a:gd name="T6" fmla="*/ 101 w 121"/>
                    <a:gd name="T7" fmla="*/ 12 h 35"/>
                    <a:gd name="T8" fmla="*/ 103 w 121"/>
                    <a:gd name="T9" fmla="*/ 12 h 35"/>
                    <a:gd name="T10" fmla="*/ 104 w 121"/>
                    <a:gd name="T11" fmla="*/ 13 h 35"/>
                    <a:gd name="T12" fmla="*/ 103 w 121"/>
                    <a:gd name="T13" fmla="*/ 7 h 35"/>
                    <a:gd name="T14" fmla="*/ 88 w 121"/>
                    <a:gd name="T15" fmla="*/ 3 h 35"/>
                    <a:gd name="T16" fmla="*/ 60 w 121"/>
                    <a:gd name="T17" fmla="*/ 17 h 35"/>
                    <a:gd name="T18" fmla="*/ 58 w 121"/>
                    <a:gd name="T19" fmla="*/ 20 h 35"/>
                    <a:gd name="T20" fmla="*/ 7 w 121"/>
                    <a:gd name="T21" fmla="*/ 20 h 35"/>
                    <a:gd name="T22" fmla="*/ 0 w 121"/>
                    <a:gd name="T23" fmla="*/ 27 h 35"/>
                    <a:gd name="T24" fmla="*/ 7 w 121"/>
                    <a:gd name="T25" fmla="*/ 34 h 35"/>
                    <a:gd name="T26" fmla="*/ 67 w 121"/>
                    <a:gd name="T27" fmla="*/ 34 h 35"/>
                    <a:gd name="T28" fmla="*/ 82 w 121"/>
                    <a:gd name="T29" fmla="*/ 30 h 35"/>
                    <a:gd name="T30" fmla="*/ 94 w 121"/>
                    <a:gd name="T31" fmla="*/ 24 h 35"/>
                    <a:gd name="T32" fmla="*/ 92 w 121"/>
                    <a:gd name="T33" fmla="*/ 22 h 35"/>
                    <a:gd name="T34" fmla="*/ 91 w 121"/>
                    <a:gd name="T35" fmla="*/ 19 h 35"/>
                    <a:gd name="T36" fmla="*/ 106 w 121"/>
                    <a:gd name="T37" fmla="*/ 33 h 35"/>
                    <a:gd name="T38" fmla="*/ 106 w 121"/>
                    <a:gd name="T39" fmla="*/ 33 h 35"/>
                    <a:gd name="T40" fmla="*/ 106 w 121"/>
                    <a:gd name="T41" fmla="*/ 33 h 35"/>
                    <a:gd name="T42" fmla="*/ 110 w 121"/>
                    <a:gd name="T43" fmla="*/ 34 h 35"/>
                    <a:gd name="T44" fmla="*/ 116 w 121"/>
                    <a:gd name="T45" fmla="*/ 30 h 35"/>
                    <a:gd name="T46" fmla="*/ 116 w 121"/>
                    <a:gd name="T47" fmla="*/ 30 h 35"/>
                    <a:gd name="T48" fmla="*/ 116 w 121"/>
                    <a:gd name="T49" fmla="*/ 30 h 35"/>
                    <a:gd name="T50" fmla="*/ 121 w 121"/>
                    <a:gd name="T51" fmla="*/ 7 h 35"/>
                    <a:gd name="T52" fmla="*/ 116 w 121"/>
                    <a:gd name="T5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1" h="35">
                      <a:moveTo>
                        <a:pt x="116" y="1"/>
                      </a:moveTo>
                      <a:cubicBezTo>
                        <a:pt x="113" y="0"/>
                        <a:pt x="110" y="2"/>
                        <a:pt x="109" y="5"/>
                      </a:cubicBezTo>
                      <a:cubicBezTo>
                        <a:pt x="107" y="17"/>
                        <a:pt x="107" y="17"/>
                        <a:pt x="107" y="17"/>
                      </a:cubicBezTo>
                      <a:cubicBezTo>
                        <a:pt x="101" y="12"/>
                        <a:pt x="101" y="12"/>
                        <a:pt x="101" y="12"/>
                      </a:cubicBezTo>
                      <a:cubicBezTo>
                        <a:pt x="101" y="11"/>
                        <a:pt x="102" y="11"/>
                        <a:pt x="103" y="12"/>
                      </a:cubicBezTo>
                      <a:cubicBezTo>
                        <a:pt x="104" y="13"/>
                        <a:pt x="104" y="13"/>
                        <a:pt x="104" y="13"/>
                      </a:cubicBezTo>
                      <a:cubicBezTo>
                        <a:pt x="104" y="11"/>
                        <a:pt x="104" y="9"/>
                        <a:pt x="103" y="7"/>
                      </a:cubicBezTo>
                      <a:cubicBezTo>
                        <a:pt x="100" y="2"/>
                        <a:pt x="94" y="1"/>
                        <a:pt x="88" y="3"/>
                      </a:cubicBezTo>
                      <a:cubicBezTo>
                        <a:pt x="85" y="4"/>
                        <a:pt x="61" y="17"/>
                        <a:pt x="60" y="17"/>
                      </a:cubicBezTo>
                      <a:cubicBezTo>
                        <a:pt x="59" y="18"/>
                        <a:pt x="58" y="19"/>
                        <a:pt x="58" y="20"/>
                      </a:cubicBezTo>
                      <a:cubicBezTo>
                        <a:pt x="7" y="20"/>
                        <a:pt x="7" y="20"/>
                        <a:pt x="7" y="20"/>
                      </a:cubicBezTo>
                      <a:cubicBezTo>
                        <a:pt x="3" y="20"/>
                        <a:pt x="0" y="23"/>
                        <a:pt x="0" y="27"/>
                      </a:cubicBezTo>
                      <a:cubicBezTo>
                        <a:pt x="0" y="31"/>
                        <a:pt x="3" y="34"/>
                        <a:pt x="7" y="34"/>
                      </a:cubicBezTo>
                      <a:cubicBezTo>
                        <a:pt x="7" y="34"/>
                        <a:pt x="65" y="34"/>
                        <a:pt x="67" y="34"/>
                      </a:cubicBezTo>
                      <a:cubicBezTo>
                        <a:pt x="73" y="34"/>
                        <a:pt x="77" y="33"/>
                        <a:pt x="82" y="30"/>
                      </a:cubicBezTo>
                      <a:cubicBezTo>
                        <a:pt x="86" y="28"/>
                        <a:pt x="91" y="25"/>
                        <a:pt x="94" y="24"/>
                      </a:cubicBezTo>
                      <a:cubicBezTo>
                        <a:pt x="92" y="22"/>
                        <a:pt x="92" y="22"/>
                        <a:pt x="92" y="22"/>
                      </a:cubicBezTo>
                      <a:cubicBezTo>
                        <a:pt x="91" y="21"/>
                        <a:pt x="91" y="20"/>
                        <a:pt x="91" y="19"/>
                      </a:cubicBezTo>
                      <a:cubicBezTo>
                        <a:pt x="106" y="33"/>
                        <a:pt x="106" y="33"/>
                        <a:pt x="106" y="33"/>
                      </a:cubicBezTo>
                      <a:cubicBezTo>
                        <a:pt x="106" y="33"/>
                        <a:pt x="106" y="33"/>
                        <a:pt x="106" y="33"/>
                      </a:cubicBezTo>
                      <a:cubicBezTo>
                        <a:pt x="106" y="33"/>
                        <a:pt x="106" y="33"/>
                        <a:pt x="106" y="33"/>
                      </a:cubicBezTo>
                      <a:cubicBezTo>
                        <a:pt x="107" y="33"/>
                        <a:pt x="108" y="34"/>
                        <a:pt x="110" y="34"/>
                      </a:cubicBezTo>
                      <a:cubicBezTo>
                        <a:pt x="113" y="35"/>
                        <a:pt x="116" y="33"/>
                        <a:pt x="116" y="30"/>
                      </a:cubicBezTo>
                      <a:cubicBezTo>
                        <a:pt x="116" y="30"/>
                        <a:pt x="116" y="30"/>
                        <a:pt x="116" y="30"/>
                      </a:cubicBezTo>
                      <a:cubicBezTo>
                        <a:pt x="116" y="30"/>
                        <a:pt x="116" y="30"/>
                        <a:pt x="116" y="30"/>
                      </a:cubicBezTo>
                      <a:cubicBezTo>
                        <a:pt x="121" y="7"/>
                        <a:pt x="121" y="7"/>
                        <a:pt x="121" y="7"/>
                      </a:cubicBezTo>
                      <a:cubicBezTo>
                        <a:pt x="121" y="4"/>
                        <a:pt x="119" y="1"/>
                        <a:pt x="116" y="1"/>
                      </a:cubicBez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9" name="Freeform 1326"/>
                <p:cNvSpPr>
                  <a:spLocks/>
                </p:cNvSpPr>
                <p:nvPr/>
              </p:nvSpPr>
              <p:spPr bwMode="auto">
                <a:xfrm>
                  <a:off x="3933031" y="3748089"/>
                  <a:ext cx="36513" cy="17463"/>
                </a:xfrm>
                <a:custGeom>
                  <a:avLst/>
                  <a:gdLst>
                    <a:gd name="T0" fmla="*/ 23 w 30"/>
                    <a:gd name="T1" fmla="*/ 14 h 14"/>
                    <a:gd name="T2" fmla="*/ 29 w 30"/>
                    <a:gd name="T3" fmla="*/ 10 h 14"/>
                    <a:gd name="T4" fmla="*/ 25 w 30"/>
                    <a:gd name="T5" fmla="*/ 3 h 14"/>
                    <a:gd name="T6" fmla="*/ 2 w 30"/>
                    <a:gd name="T7" fmla="*/ 0 h 14"/>
                    <a:gd name="T8" fmla="*/ 0 w 30"/>
                    <a:gd name="T9" fmla="*/ 10 h 14"/>
                    <a:gd name="T10" fmla="*/ 23 w 30"/>
                    <a:gd name="T11" fmla="*/ 14 h 14"/>
                  </a:gdLst>
                  <a:ahLst/>
                  <a:cxnLst>
                    <a:cxn ang="0">
                      <a:pos x="T0" y="T1"/>
                    </a:cxn>
                    <a:cxn ang="0">
                      <a:pos x="T2" y="T3"/>
                    </a:cxn>
                    <a:cxn ang="0">
                      <a:pos x="T4" y="T5"/>
                    </a:cxn>
                    <a:cxn ang="0">
                      <a:pos x="T6" y="T7"/>
                    </a:cxn>
                    <a:cxn ang="0">
                      <a:pos x="T8" y="T9"/>
                    </a:cxn>
                    <a:cxn ang="0">
                      <a:pos x="T10" y="T11"/>
                    </a:cxn>
                  </a:cxnLst>
                  <a:rect l="0" t="0" r="r" b="b"/>
                  <a:pathLst>
                    <a:path w="30" h="14">
                      <a:moveTo>
                        <a:pt x="23" y="14"/>
                      </a:moveTo>
                      <a:cubicBezTo>
                        <a:pt x="26" y="14"/>
                        <a:pt x="29" y="12"/>
                        <a:pt x="29" y="10"/>
                      </a:cubicBezTo>
                      <a:cubicBezTo>
                        <a:pt x="30" y="7"/>
                        <a:pt x="28" y="4"/>
                        <a:pt x="25" y="3"/>
                      </a:cubicBezTo>
                      <a:cubicBezTo>
                        <a:pt x="2" y="0"/>
                        <a:pt x="2" y="0"/>
                        <a:pt x="2" y="0"/>
                      </a:cubicBezTo>
                      <a:cubicBezTo>
                        <a:pt x="0" y="10"/>
                        <a:pt x="0" y="10"/>
                        <a:pt x="0" y="10"/>
                      </a:cubicBezTo>
                      <a:lnTo>
                        <a:pt x="23" y="14"/>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0" name="Freeform 1327"/>
                <p:cNvSpPr>
                  <a:spLocks/>
                </p:cNvSpPr>
                <p:nvPr/>
              </p:nvSpPr>
              <p:spPr bwMode="auto">
                <a:xfrm>
                  <a:off x="3913981" y="3692526"/>
                  <a:ext cx="19050" cy="31750"/>
                </a:xfrm>
                <a:custGeom>
                  <a:avLst/>
                  <a:gdLst>
                    <a:gd name="T0" fmla="*/ 0 w 15"/>
                    <a:gd name="T1" fmla="*/ 19 h 26"/>
                    <a:gd name="T2" fmla="*/ 7 w 15"/>
                    <a:gd name="T3" fmla="*/ 26 h 26"/>
                    <a:gd name="T4" fmla="*/ 15 w 15"/>
                    <a:gd name="T5" fmla="*/ 19 h 26"/>
                    <a:gd name="T6" fmla="*/ 10 w 15"/>
                    <a:gd name="T7" fmla="*/ 13 h 26"/>
                    <a:gd name="T8" fmla="*/ 10 w 15"/>
                    <a:gd name="T9" fmla="*/ 0 h 26"/>
                    <a:gd name="T10" fmla="*/ 5 w 15"/>
                    <a:gd name="T11" fmla="*/ 0 h 26"/>
                    <a:gd name="T12" fmla="*/ 5 w 15"/>
                    <a:gd name="T13" fmla="*/ 13 h 26"/>
                    <a:gd name="T14" fmla="*/ 0 w 15"/>
                    <a:gd name="T15" fmla="*/ 1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6">
                      <a:moveTo>
                        <a:pt x="0" y="19"/>
                      </a:moveTo>
                      <a:cubicBezTo>
                        <a:pt x="0" y="23"/>
                        <a:pt x="3" y="26"/>
                        <a:pt x="7" y="26"/>
                      </a:cubicBezTo>
                      <a:cubicBezTo>
                        <a:pt x="11" y="26"/>
                        <a:pt x="15" y="23"/>
                        <a:pt x="15" y="19"/>
                      </a:cubicBezTo>
                      <a:cubicBezTo>
                        <a:pt x="15" y="16"/>
                        <a:pt x="13" y="14"/>
                        <a:pt x="10" y="13"/>
                      </a:cubicBezTo>
                      <a:cubicBezTo>
                        <a:pt x="10" y="0"/>
                        <a:pt x="10" y="0"/>
                        <a:pt x="10" y="0"/>
                      </a:cubicBezTo>
                      <a:cubicBezTo>
                        <a:pt x="5" y="0"/>
                        <a:pt x="5" y="0"/>
                        <a:pt x="5" y="0"/>
                      </a:cubicBezTo>
                      <a:cubicBezTo>
                        <a:pt x="5" y="13"/>
                        <a:pt x="5" y="13"/>
                        <a:pt x="5" y="13"/>
                      </a:cubicBezTo>
                      <a:cubicBezTo>
                        <a:pt x="2" y="14"/>
                        <a:pt x="0" y="16"/>
                        <a:pt x="0" y="19"/>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52" name="Group 51"/>
              <p:cNvGrpSpPr>
                <a:grpSpLocks noChangeAspect="1"/>
              </p:cNvGrpSpPr>
              <p:nvPr/>
            </p:nvGrpSpPr>
            <p:grpSpPr>
              <a:xfrm>
                <a:off x="3522517" y="4703371"/>
                <a:ext cx="1010605" cy="1159552"/>
                <a:chOff x="6567488" y="1908175"/>
                <a:chExt cx="2455862" cy="2817813"/>
              </a:xfrm>
            </p:grpSpPr>
            <p:sp>
              <p:nvSpPr>
                <p:cNvPr id="53" name="Oval 5"/>
                <p:cNvSpPr>
                  <a:spLocks noChangeArrowheads="1"/>
                </p:cNvSpPr>
                <p:nvPr/>
              </p:nvSpPr>
              <p:spPr bwMode="auto">
                <a:xfrm>
                  <a:off x="8054975" y="2087563"/>
                  <a:ext cx="517525" cy="530225"/>
                </a:xfrm>
                <a:prstGeom prst="ellipse">
                  <a:avLst/>
                </a:pr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6"/>
                <p:cNvSpPr>
                  <a:spLocks/>
                </p:cNvSpPr>
                <p:nvPr/>
              </p:nvSpPr>
              <p:spPr bwMode="auto">
                <a:xfrm>
                  <a:off x="8786813" y="3406775"/>
                  <a:ext cx="134938" cy="68263"/>
                </a:xfrm>
                <a:custGeom>
                  <a:avLst/>
                  <a:gdLst>
                    <a:gd name="T0" fmla="*/ 1 w 12"/>
                    <a:gd name="T1" fmla="*/ 3 h 6"/>
                    <a:gd name="T2" fmla="*/ 0 w 12"/>
                    <a:gd name="T3" fmla="*/ 4 h 6"/>
                    <a:gd name="T4" fmla="*/ 9 w 12"/>
                    <a:gd name="T5" fmla="*/ 5 h 6"/>
                    <a:gd name="T6" fmla="*/ 12 w 12"/>
                    <a:gd name="T7" fmla="*/ 2 h 6"/>
                    <a:gd name="T8" fmla="*/ 7 w 12"/>
                    <a:gd name="T9" fmla="*/ 0 h 6"/>
                    <a:gd name="T10" fmla="*/ 1 w 12"/>
                    <a:gd name="T11" fmla="*/ 3 h 6"/>
                  </a:gdLst>
                  <a:ahLst/>
                  <a:cxnLst>
                    <a:cxn ang="0">
                      <a:pos x="T0" y="T1"/>
                    </a:cxn>
                    <a:cxn ang="0">
                      <a:pos x="T2" y="T3"/>
                    </a:cxn>
                    <a:cxn ang="0">
                      <a:pos x="T4" y="T5"/>
                    </a:cxn>
                    <a:cxn ang="0">
                      <a:pos x="T6" y="T7"/>
                    </a:cxn>
                    <a:cxn ang="0">
                      <a:pos x="T8" y="T9"/>
                    </a:cxn>
                    <a:cxn ang="0">
                      <a:pos x="T10" y="T11"/>
                    </a:cxn>
                  </a:cxnLst>
                  <a:rect l="0" t="0" r="r" b="b"/>
                  <a:pathLst>
                    <a:path w="12" h="6">
                      <a:moveTo>
                        <a:pt x="1" y="3"/>
                      </a:moveTo>
                      <a:cubicBezTo>
                        <a:pt x="1" y="3"/>
                        <a:pt x="0" y="3"/>
                        <a:pt x="0" y="4"/>
                      </a:cubicBezTo>
                      <a:cubicBezTo>
                        <a:pt x="3" y="6"/>
                        <a:pt x="6" y="6"/>
                        <a:pt x="9" y="5"/>
                      </a:cubicBezTo>
                      <a:cubicBezTo>
                        <a:pt x="11" y="5"/>
                        <a:pt x="12" y="3"/>
                        <a:pt x="12" y="2"/>
                      </a:cubicBezTo>
                      <a:cubicBezTo>
                        <a:pt x="11" y="1"/>
                        <a:pt x="9" y="0"/>
                        <a:pt x="7" y="0"/>
                      </a:cubicBezTo>
                      <a:cubicBezTo>
                        <a:pt x="4" y="0"/>
                        <a:pt x="2" y="1"/>
                        <a:pt x="1" y="3"/>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7"/>
                <p:cNvSpPr>
                  <a:spLocks/>
                </p:cNvSpPr>
                <p:nvPr/>
              </p:nvSpPr>
              <p:spPr bwMode="auto">
                <a:xfrm>
                  <a:off x="8718550" y="3327400"/>
                  <a:ext cx="304800" cy="1374775"/>
                </a:xfrm>
                <a:custGeom>
                  <a:avLst/>
                  <a:gdLst>
                    <a:gd name="T0" fmla="*/ 24 w 27"/>
                    <a:gd name="T1" fmla="*/ 5 h 122"/>
                    <a:gd name="T2" fmla="*/ 13 w 27"/>
                    <a:gd name="T3" fmla="*/ 0 h 122"/>
                    <a:gd name="T4" fmla="*/ 13 w 27"/>
                    <a:gd name="T5" fmla="*/ 0 h 122"/>
                    <a:gd name="T6" fmla="*/ 2 w 27"/>
                    <a:gd name="T7" fmla="*/ 5 h 122"/>
                    <a:gd name="T8" fmla="*/ 0 w 27"/>
                    <a:gd name="T9" fmla="*/ 16 h 122"/>
                    <a:gd name="T10" fmla="*/ 0 w 27"/>
                    <a:gd name="T11" fmla="*/ 119 h 122"/>
                    <a:gd name="T12" fmla="*/ 4 w 27"/>
                    <a:gd name="T13" fmla="*/ 119 h 122"/>
                    <a:gd name="T14" fmla="*/ 4 w 27"/>
                    <a:gd name="T15" fmla="*/ 16 h 122"/>
                    <a:gd name="T16" fmla="*/ 4 w 27"/>
                    <a:gd name="T17" fmla="*/ 16 h 122"/>
                    <a:gd name="T18" fmla="*/ 4 w 27"/>
                    <a:gd name="T19" fmla="*/ 15 h 122"/>
                    <a:gd name="T20" fmla="*/ 5 w 27"/>
                    <a:gd name="T21" fmla="*/ 9 h 122"/>
                    <a:gd name="T22" fmla="*/ 13 w 27"/>
                    <a:gd name="T23" fmla="*/ 5 h 122"/>
                    <a:gd name="T24" fmla="*/ 13 w 27"/>
                    <a:gd name="T25" fmla="*/ 5 h 122"/>
                    <a:gd name="T26" fmla="*/ 21 w 27"/>
                    <a:gd name="T27" fmla="*/ 9 h 122"/>
                    <a:gd name="T28" fmla="*/ 23 w 27"/>
                    <a:gd name="T29" fmla="*/ 16 h 122"/>
                    <a:gd name="T30" fmla="*/ 27 w 27"/>
                    <a:gd name="T31" fmla="*/ 16 h 122"/>
                    <a:gd name="T32" fmla="*/ 24 w 27"/>
                    <a:gd name="T33"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22">
                      <a:moveTo>
                        <a:pt x="24" y="5"/>
                      </a:moveTo>
                      <a:cubicBezTo>
                        <a:pt x="22" y="2"/>
                        <a:pt x="18" y="0"/>
                        <a:pt x="13" y="0"/>
                      </a:cubicBezTo>
                      <a:cubicBezTo>
                        <a:pt x="13" y="0"/>
                        <a:pt x="13" y="0"/>
                        <a:pt x="13" y="0"/>
                      </a:cubicBezTo>
                      <a:cubicBezTo>
                        <a:pt x="8" y="0"/>
                        <a:pt x="4" y="2"/>
                        <a:pt x="2" y="5"/>
                      </a:cubicBezTo>
                      <a:cubicBezTo>
                        <a:pt x="0" y="10"/>
                        <a:pt x="0" y="15"/>
                        <a:pt x="0" y="16"/>
                      </a:cubicBezTo>
                      <a:cubicBezTo>
                        <a:pt x="0" y="119"/>
                        <a:pt x="0" y="119"/>
                        <a:pt x="0" y="119"/>
                      </a:cubicBezTo>
                      <a:cubicBezTo>
                        <a:pt x="0" y="119"/>
                        <a:pt x="3" y="122"/>
                        <a:pt x="4" y="119"/>
                      </a:cubicBezTo>
                      <a:cubicBezTo>
                        <a:pt x="4" y="16"/>
                        <a:pt x="4" y="16"/>
                        <a:pt x="4" y="16"/>
                      </a:cubicBezTo>
                      <a:cubicBezTo>
                        <a:pt x="4" y="16"/>
                        <a:pt x="4" y="16"/>
                        <a:pt x="4" y="16"/>
                      </a:cubicBezTo>
                      <a:cubicBezTo>
                        <a:pt x="4" y="15"/>
                        <a:pt x="4" y="15"/>
                        <a:pt x="4" y="15"/>
                      </a:cubicBezTo>
                      <a:cubicBezTo>
                        <a:pt x="4" y="15"/>
                        <a:pt x="4" y="11"/>
                        <a:pt x="5" y="9"/>
                      </a:cubicBezTo>
                      <a:cubicBezTo>
                        <a:pt x="7" y="6"/>
                        <a:pt x="9" y="5"/>
                        <a:pt x="13" y="5"/>
                      </a:cubicBezTo>
                      <a:cubicBezTo>
                        <a:pt x="13" y="5"/>
                        <a:pt x="13" y="5"/>
                        <a:pt x="13" y="5"/>
                      </a:cubicBezTo>
                      <a:cubicBezTo>
                        <a:pt x="17" y="5"/>
                        <a:pt x="20" y="6"/>
                        <a:pt x="21" y="9"/>
                      </a:cubicBezTo>
                      <a:cubicBezTo>
                        <a:pt x="23" y="12"/>
                        <a:pt x="23" y="16"/>
                        <a:pt x="23" y="16"/>
                      </a:cubicBezTo>
                      <a:cubicBezTo>
                        <a:pt x="23" y="16"/>
                        <a:pt x="24" y="21"/>
                        <a:pt x="27" y="16"/>
                      </a:cubicBezTo>
                      <a:cubicBezTo>
                        <a:pt x="27" y="16"/>
                        <a:pt x="27" y="10"/>
                        <a:pt x="24" y="5"/>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8"/>
                <p:cNvSpPr>
                  <a:spLocks/>
                </p:cNvSpPr>
                <p:nvPr/>
              </p:nvSpPr>
              <p:spPr bwMode="auto">
                <a:xfrm>
                  <a:off x="8189913" y="1908175"/>
                  <a:ext cx="269875" cy="190500"/>
                </a:xfrm>
                <a:custGeom>
                  <a:avLst/>
                  <a:gdLst>
                    <a:gd name="T0" fmla="*/ 11 w 24"/>
                    <a:gd name="T1" fmla="*/ 14 h 17"/>
                    <a:gd name="T2" fmla="*/ 23 w 24"/>
                    <a:gd name="T3" fmla="*/ 17 h 17"/>
                    <a:gd name="T4" fmla="*/ 24 w 24"/>
                    <a:gd name="T5" fmla="*/ 12 h 17"/>
                    <a:gd name="T6" fmla="*/ 12 w 24"/>
                    <a:gd name="T7" fmla="*/ 0 h 17"/>
                    <a:gd name="T8" fmla="*/ 0 w 24"/>
                    <a:gd name="T9" fmla="*/ 12 h 17"/>
                    <a:gd name="T10" fmla="*/ 1 w 24"/>
                    <a:gd name="T11" fmla="*/ 16 h 17"/>
                    <a:gd name="T12" fmla="*/ 11 w 24"/>
                    <a:gd name="T13" fmla="*/ 14 h 17"/>
                  </a:gdLst>
                  <a:ahLst/>
                  <a:cxnLst>
                    <a:cxn ang="0">
                      <a:pos x="T0" y="T1"/>
                    </a:cxn>
                    <a:cxn ang="0">
                      <a:pos x="T2" y="T3"/>
                    </a:cxn>
                    <a:cxn ang="0">
                      <a:pos x="T4" y="T5"/>
                    </a:cxn>
                    <a:cxn ang="0">
                      <a:pos x="T6" y="T7"/>
                    </a:cxn>
                    <a:cxn ang="0">
                      <a:pos x="T8" y="T9"/>
                    </a:cxn>
                    <a:cxn ang="0">
                      <a:pos x="T10" y="T11"/>
                    </a:cxn>
                    <a:cxn ang="0">
                      <a:pos x="T12" y="T13"/>
                    </a:cxn>
                  </a:cxnLst>
                  <a:rect l="0" t="0" r="r" b="b"/>
                  <a:pathLst>
                    <a:path w="24" h="17">
                      <a:moveTo>
                        <a:pt x="11" y="14"/>
                      </a:moveTo>
                      <a:cubicBezTo>
                        <a:pt x="15" y="14"/>
                        <a:pt x="20" y="15"/>
                        <a:pt x="23" y="17"/>
                      </a:cubicBezTo>
                      <a:cubicBezTo>
                        <a:pt x="24" y="16"/>
                        <a:pt x="24" y="14"/>
                        <a:pt x="24" y="12"/>
                      </a:cubicBezTo>
                      <a:cubicBezTo>
                        <a:pt x="24" y="6"/>
                        <a:pt x="19" y="0"/>
                        <a:pt x="12" y="0"/>
                      </a:cubicBezTo>
                      <a:cubicBezTo>
                        <a:pt x="5" y="0"/>
                        <a:pt x="0" y="6"/>
                        <a:pt x="0" y="12"/>
                      </a:cubicBezTo>
                      <a:cubicBezTo>
                        <a:pt x="0" y="14"/>
                        <a:pt x="0" y="15"/>
                        <a:pt x="1" y="16"/>
                      </a:cubicBezTo>
                      <a:cubicBezTo>
                        <a:pt x="4" y="15"/>
                        <a:pt x="7" y="14"/>
                        <a:pt x="11"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Oval 9"/>
                <p:cNvSpPr>
                  <a:spLocks noChangeArrowheads="1"/>
                </p:cNvSpPr>
                <p:nvPr/>
              </p:nvSpPr>
              <p:spPr bwMode="auto">
                <a:xfrm>
                  <a:off x="7029450" y="1998663"/>
                  <a:ext cx="517525" cy="550863"/>
                </a:xfrm>
                <a:prstGeom prst="ellipse">
                  <a:avLst/>
                </a:pr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0"/>
                <p:cNvSpPr>
                  <a:spLocks/>
                </p:cNvSpPr>
                <p:nvPr/>
              </p:nvSpPr>
              <p:spPr bwMode="auto">
                <a:xfrm>
                  <a:off x="6691313" y="2460625"/>
                  <a:ext cx="1306513" cy="2241550"/>
                </a:xfrm>
                <a:custGeom>
                  <a:avLst/>
                  <a:gdLst>
                    <a:gd name="T0" fmla="*/ 113 w 116"/>
                    <a:gd name="T1" fmla="*/ 76 h 199"/>
                    <a:gd name="T2" fmla="*/ 91 w 116"/>
                    <a:gd name="T3" fmla="*/ 11 h 199"/>
                    <a:gd name="T4" fmla="*/ 75 w 116"/>
                    <a:gd name="T5" fmla="*/ 0 h 199"/>
                    <a:gd name="T6" fmla="*/ 74 w 116"/>
                    <a:gd name="T7" fmla="*/ 0 h 199"/>
                    <a:gd name="T8" fmla="*/ 53 w 116"/>
                    <a:gd name="T9" fmla="*/ 11 h 199"/>
                    <a:gd name="T10" fmla="*/ 33 w 116"/>
                    <a:gd name="T11" fmla="*/ 0 h 199"/>
                    <a:gd name="T12" fmla="*/ 19 w 116"/>
                    <a:gd name="T13" fmla="*/ 11 h 199"/>
                    <a:gd name="T14" fmla="*/ 0 w 116"/>
                    <a:gd name="T15" fmla="*/ 72 h 199"/>
                    <a:gd name="T16" fmla="*/ 4 w 116"/>
                    <a:gd name="T17" fmla="*/ 71 h 199"/>
                    <a:gd name="T18" fmla="*/ 15 w 116"/>
                    <a:gd name="T19" fmla="*/ 76 h 199"/>
                    <a:gd name="T20" fmla="*/ 27 w 116"/>
                    <a:gd name="T21" fmla="*/ 39 h 199"/>
                    <a:gd name="T22" fmla="*/ 29 w 116"/>
                    <a:gd name="T23" fmla="*/ 40 h 199"/>
                    <a:gd name="T24" fmla="*/ 32 w 116"/>
                    <a:gd name="T25" fmla="*/ 113 h 199"/>
                    <a:gd name="T26" fmla="*/ 32 w 116"/>
                    <a:gd name="T27" fmla="*/ 188 h 199"/>
                    <a:gd name="T28" fmla="*/ 42 w 116"/>
                    <a:gd name="T29" fmla="*/ 199 h 199"/>
                    <a:gd name="T30" fmla="*/ 42 w 116"/>
                    <a:gd name="T31" fmla="*/ 199 h 199"/>
                    <a:gd name="T32" fmla="*/ 53 w 116"/>
                    <a:gd name="T33" fmla="*/ 188 h 199"/>
                    <a:gd name="T34" fmla="*/ 53 w 116"/>
                    <a:gd name="T35" fmla="*/ 102 h 199"/>
                    <a:gd name="T36" fmla="*/ 58 w 116"/>
                    <a:gd name="T37" fmla="*/ 102 h 199"/>
                    <a:gd name="T38" fmla="*/ 58 w 116"/>
                    <a:gd name="T39" fmla="*/ 188 h 199"/>
                    <a:gd name="T40" fmla="*/ 68 w 116"/>
                    <a:gd name="T41" fmla="*/ 199 h 199"/>
                    <a:gd name="T42" fmla="*/ 68 w 116"/>
                    <a:gd name="T43" fmla="*/ 199 h 199"/>
                    <a:gd name="T44" fmla="*/ 79 w 116"/>
                    <a:gd name="T45" fmla="*/ 188 h 199"/>
                    <a:gd name="T46" fmla="*/ 79 w 116"/>
                    <a:gd name="T47" fmla="*/ 101 h 199"/>
                    <a:gd name="T48" fmla="*/ 79 w 116"/>
                    <a:gd name="T49" fmla="*/ 82 h 199"/>
                    <a:gd name="T50" fmla="*/ 79 w 116"/>
                    <a:gd name="T51" fmla="*/ 72 h 199"/>
                    <a:gd name="T52" fmla="*/ 80 w 116"/>
                    <a:gd name="T53" fmla="*/ 42 h 199"/>
                    <a:gd name="T54" fmla="*/ 82 w 116"/>
                    <a:gd name="T55" fmla="*/ 41 h 199"/>
                    <a:gd name="T56" fmla="*/ 100 w 116"/>
                    <a:gd name="T57" fmla="*/ 83 h 199"/>
                    <a:gd name="T58" fmla="*/ 110 w 116"/>
                    <a:gd name="T59" fmla="*/ 87 h 199"/>
                    <a:gd name="T60" fmla="*/ 113 w 116"/>
                    <a:gd name="T61" fmla="*/ 7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99">
                      <a:moveTo>
                        <a:pt x="113" y="76"/>
                      </a:moveTo>
                      <a:cubicBezTo>
                        <a:pt x="91" y="11"/>
                        <a:pt x="91" y="11"/>
                        <a:pt x="91" y="11"/>
                      </a:cubicBezTo>
                      <a:cubicBezTo>
                        <a:pt x="91" y="11"/>
                        <a:pt x="84" y="0"/>
                        <a:pt x="75" y="0"/>
                      </a:cubicBezTo>
                      <a:cubicBezTo>
                        <a:pt x="75" y="0"/>
                        <a:pt x="74" y="0"/>
                        <a:pt x="74" y="0"/>
                      </a:cubicBezTo>
                      <a:cubicBezTo>
                        <a:pt x="70" y="7"/>
                        <a:pt x="62" y="11"/>
                        <a:pt x="53" y="11"/>
                      </a:cubicBezTo>
                      <a:cubicBezTo>
                        <a:pt x="45" y="11"/>
                        <a:pt x="37" y="7"/>
                        <a:pt x="33" y="0"/>
                      </a:cubicBezTo>
                      <a:cubicBezTo>
                        <a:pt x="29" y="1"/>
                        <a:pt x="22" y="3"/>
                        <a:pt x="19" y="11"/>
                      </a:cubicBezTo>
                      <a:cubicBezTo>
                        <a:pt x="15" y="21"/>
                        <a:pt x="4" y="58"/>
                        <a:pt x="0" y="72"/>
                      </a:cubicBezTo>
                      <a:cubicBezTo>
                        <a:pt x="1" y="71"/>
                        <a:pt x="3" y="71"/>
                        <a:pt x="4" y="71"/>
                      </a:cubicBezTo>
                      <a:cubicBezTo>
                        <a:pt x="9" y="71"/>
                        <a:pt x="13" y="73"/>
                        <a:pt x="15" y="76"/>
                      </a:cubicBezTo>
                      <a:cubicBezTo>
                        <a:pt x="19" y="64"/>
                        <a:pt x="27" y="39"/>
                        <a:pt x="27" y="39"/>
                      </a:cubicBezTo>
                      <a:cubicBezTo>
                        <a:pt x="27" y="39"/>
                        <a:pt x="30" y="37"/>
                        <a:pt x="29" y="40"/>
                      </a:cubicBezTo>
                      <a:cubicBezTo>
                        <a:pt x="32" y="113"/>
                        <a:pt x="32" y="113"/>
                        <a:pt x="32" y="113"/>
                      </a:cubicBezTo>
                      <a:cubicBezTo>
                        <a:pt x="32" y="188"/>
                        <a:pt x="32" y="188"/>
                        <a:pt x="32" y="188"/>
                      </a:cubicBezTo>
                      <a:cubicBezTo>
                        <a:pt x="32" y="194"/>
                        <a:pt x="36" y="199"/>
                        <a:pt x="42" y="199"/>
                      </a:cubicBezTo>
                      <a:cubicBezTo>
                        <a:pt x="42" y="199"/>
                        <a:pt x="42" y="199"/>
                        <a:pt x="42" y="199"/>
                      </a:cubicBezTo>
                      <a:cubicBezTo>
                        <a:pt x="48" y="199"/>
                        <a:pt x="53" y="194"/>
                        <a:pt x="53" y="188"/>
                      </a:cubicBezTo>
                      <a:cubicBezTo>
                        <a:pt x="53" y="102"/>
                        <a:pt x="53" y="102"/>
                        <a:pt x="53" y="102"/>
                      </a:cubicBezTo>
                      <a:cubicBezTo>
                        <a:pt x="58" y="102"/>
                        <a:pt x="58" y="102"/>
                        <a:pt x="58" y="102"/>
                      </a:cubicBezTo>
                      <a:cubicBezTo>
                        <a:pt x="58" y="188"/>
                        <a:pt x="58" y="188"/>
                        <a:pt x="58" y="188"/>
                      </a:cubicBezTo>
                      <a:cubicBezTo>
                        <a:pt x="58" y="194"/>
                        <a:pt x="63" y="199"/>
                        <a:pt x="68" y="199"/>
                      </a:cubicBezTo>
                      <a:cubicBezTo>
                        <a:pt x="68" y="199"/>
                        <a:pt x="68" y="199"/>
                        <a:pt x="68" y="199"/>
                      </a:cubicBezTo>
                      <a:cubicBezTo>
                        <a:pt x="74" y="199"/>
                        <a:pt x="79" y="194"/>
                        <a:pt x="79" y="188"/>
                      </a:cubicBezTo>
                      <a:cubicBezTo>
                        <a:pt x="79" y="101"/>
                        <a:pt x="79" y="101"/>
                        <a:pt x="79" y="101"/>
                      </a:cubicBezTo>
                      <a:cubicBezTo>
                        <a:pt x="79" y="82"/>
                        <a:pt x="79" y="82"/>
                        <a:pt x="79" y="82"/>
                      </a:cubicBezTo>
                      <a:cubicBezTo>
                        <a:pt x="79" y="72"/>
                        <a:pt x="79" y="72"/>
                        <a:pt x="79" y="72"/>
                      </a:cubicBezTo>
                      <a:cubicBezTo>
                        <a:pt x="80" y="42"/>
                        <a:pt x="80" y="42"/>
                        <a:pt x="80" y="42"/>
                      </a:cubicBezTo>
                      <a:cubicBezTo>
                        <a:pt x="80" y="42"/>
                        <a:pt x="81" y="39"/>
                        <a:pt x="82" y="41"/>
                      </a:cubicBezTo>
                      <a:cubicBezTo>
                        <a:pt x="83" y="43"/>
                        <a:pt x="100" y="83"/>
                        <a:pt x="100" y="83"/>
                      </a:cubicBezTo>
                      <a:cubicBezTo>
                        <a:pt x="100" y="83"/>
                        <a:pt x="104" y="90"/>
                        <a:pt x="110" y="87"/>
                      </a:cubicBezTo>
                      <a:cubicBezTo>
                        <a:pt x="116" y="83"/>
                        <a:pt x="113" y="76"/>
                        <a:pt x="113" y="7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1"/>
                <p:cNvSpPr>
                  <a:spLocks/>
                </p:cNvSpPr>
                <p:nvPr/>
              </p:nvSpPr>
              <p:spPr bwMode="auto">
                <a:xfrm>
                  <a:off x="6680200" y="3373438"/>
                  <a:ext cx="134938" cy="77788"/>
                </a:xfrm>
                <a:custGeom>
                  <a:avLst/>
                  <a:gdLst>
                    <a:gd name="T0" fmla="*/ 5 w 12"/>
                    <a:gd name="T1" fmla="*/ 0 h 7"/>
                    <a:gd name="T2" fmla="*/ 0 w 12"/>
                    <a:gd name="T3" fmla="*/ 2 h 7"/>
                    <a:gd name="T4" fmla="*/ 3 w 12"/>
                    <a:gd name="T5" fmla="*/ 6 h 7"/>
                    <a:gd name="T6" fmla="*/ 12 w 12"/>
                    <a:gd name="T7" fmla="*/ 4 h 7"/>
                    <a:gd name="T8" fmla="*/ 11 w 12"/>
                    <a:gd name="T9" fmla="*/ 3 h 7"/>
                    <a:gd name="T10" fmla="*/ 5 w 12"/>
                    <a:gd name="T11" fmla="*/ 0 h 7"/>
                  </a:gdLst>
                  <a:ahLst/>
                  <a:cxnLst>
                    <a:cxn ang="0">
                      <a:pos x="T0" y="T1"/>
                    </a:cxn>
                    <a:cxn ang="0">
                      <a:pos x="T2" y="T3"/>
                    </a:cxn>
                    <a:cxn ang="0">
                      <a:pos x="T4" y="T5"/>
                    </a:cxn>
                    <a:cxn ang="0">
                      <a:pos x="T6" y="T7"/>
                    </a:cxn>
                    <a:cxn ang="0">
                      <a:pos x="T8" y="T9"/>
                    </a:cxn>
                    <a:cxn ang="0">
                      <a:pos x="T10" y="T11"/>
                    </a:cxn>
                  </a:cxnLst>
                  <a:rect l="0" t="0" r="r" b="b"/>
                  <a:pathLst>
                    <a:path w="12" h="7">
                      <a:moveTo>
                        <a:pt x="5" y="0"/>
                      </a:moveTo>
                      <a:cubicBezTo>
                        <a:pt x="3" y="0"/>
                        <a:pt x="1" y="1"/>
                        <a:pt x="0" y="2"/>
                      </a:cubicBezTo>
                      <a:cubicBezTo>
                        <a:pt x="0" y="3"/>
                        <a:pt x="1" y="5"/>
                        <a:pt x="3" y="6"/>
                      </a:cubicBezTo>
                      <a:cubicBezTo>
                        <a:pt x="6" y="7"/>
                        <a:pt x="9" y="6"/>
                        <a:pt x="12" y="4"/>
                      </a:cubicBezTo>
                      <a:cubicBezTo>
                        <a:pt x="12" y="4"/>
                        <a:pt x="11" y="3"/>
                        <a:pt x="11" y="3"/>
                      </a:cubicBezTo>
                      <a:cubicBezTo>
                        <a:pt x="10" y="1"/>
                        <a:pt x="8" y="0"/>
                        <a:pt x="5" y="0"/>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2"/>
                <p:cNvSpPr>
                  <a:spLocks/>
                </p:cNvSpPr>
                <p:nvPr/>
              </p:nvSpPr>
              <p:spPr bwMode="auto">
                <a:xfrm>
                  <a:off x="6567488" y="3282950"/>
                  <a:ext cx="327025" cy="1443038"/>
                </a:xfrm>
                <a:custGeom>
                  <a:avLst/>
                  <a:gdLst>
                    <a:gd name="T0" fmla="*/ 26 w 29"/>
                    <a:gd name="T1" fmla="*/ 6 h 128"/>
                    <a:gd name="T2" fmla="*/ 15 w 29"/>
                    <a:gd name="T3" fmla="*/ 0 h 128"/>
                    <a:gd name="T4" fmla="*/ 15 w 29"/>
                    <a:gd name="T5" fmla="*/ 0 h 128"/>
                    <a:gd name="T6" fmla="*/ 4 w 29"/>
                    <a:gd name="T7" fmla="*/ 6 h 128"/>
                    <a:gd name="T8" fmla="*/ 1 w 29"/>
                    <a:gd name="T9" fmla="*/ 18 h 128"/>
                    <a:gd name="T10" fmla="*/ 5 w 29"/>
                    <a:gd name="T11" fmla="*/ 17 h 128"/>
                    <a:gd name="T12" fmla="*/ 7 w 29"/>
                    <a:gd name="T13" fmla="*/ 10 h 128"/>
                    <a:gd name="T14" fmla="*/ 15 w 29"/>
                    <a:gd name="T15" fmla="*/ 6 h 128"/>
                    <a:gd name="T16" fmla="*/ 15 w 29"/>
                    <a:gd name="T17" fmla="*/ 6 h 128"/>
                    <a:gd name="T18" fmla="*/ 23 w 29"/>
                    <a:gd name="T19" fmla="*/ 10 h 128"/>
                    <a:gd name="T20" fmla="*/ 24 w 29"/>
                    <a:gd name="T21" fmla="*/ 17 h 128"/>
                    <a:gd name="T22" fmla="*/ 24 w 29"/>
                    <a:gd name="T23" fmla="*/ 17 h 128"/>
                    <a:gd name="T24" fmla="*/ 24 w 29"/>
                    <a:gd name="T25" fmla="*/ 17 h 128"/>
                    <a:gd name="T26" fmla="*/ 24 w 29"/>
                    <a:gd name="T27" fmla="*/ 125 h 128"/>
                    <a:gd name="T28" fmla="*/ 28 w 29"/>
                    <a:gd name="T29" fmla="*/ 125 h 128"/>
                    <a:gd name="T30" fmla="*/ 28 w 29"/>
                    <a:gd name="T31" fmla="*/ 18 h 128"/>
                    <a:gd name="T32" fmla="*/ 26 w 29"/>
                    <a:gd name="T33" fmla="*/ 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28">
                      <a:moveTo>
                        <a:pt x="26" y="6"/>
                      </a:moveTo>
                      <a:cubicBezTo>
                        <a:pt x="24" y="2"/>
                        <a:pt x="20" y="0"/>
                        <a:pt x="15" y="0"/>
                      </a:cubicBezTo>
                      <a:cubicBezTo>
                        <a:pt x="15" y="0"/>
                        <a:pt x="15" y="0"/>
                        <a:pt x="15" y="0"/>
                      </a:cubicBezTo>
                      <a:cubicBezTo>
                        <a:pt x="10" y="0"/>
                        <a:pt x="6" y="2"/>
                        <a:pt x="4" y="6"/>
                      </a:cubicBezTo>
                      <a:cubicBezTo>
                        <a:pt x="0" y="11"/>
                        <a:pt x="1" y="18"/>
                        <a:pt x="1" y="18"/>
                      </a:cubicBezTo>
                      <a:cubicBezTo>
                        <a:pt x="4" y="22"/>
                        <a:pt x="5" y="17"/>
                        <a:pt x="5" y="17"/>
                      </a:cubicBezTo>
                      <a:cubicBezTo>
                        <a:pt x="5" y="17"/>
                        <a:pt x="5" y="13"/>
                        <a:pt x="7" y="10"/>
                      </a:cubicBezTo>
                      <a:cubicBezTo>
                        <a:pt x="8" y="7"/>
                        <a:pt x="11" y="6"/>
                        <a:pt x="15" y="6"/>
                      </a:cubicBezTo>
                      <a:cubicBezTo>
                        <a:pt x="15" y="6"/>
                        <a:pt x="15" y="6"/>
                        <a:pt x="15" y="6"/>
                      </a:cubicBezTo>
                      <a:cubicBezTo>
                        <a:pt x="19" y="6"/>
                        <a:pt x="21" y="7"/>
                        <a:pt x="23" y="10"/>
                      </a:cubicBezTo>
                      <a:cubicBezTo>
                        <a:pt x="24" y="13"/>
                        <a:pt x="24" y="17"/>
                        <a:pt x="24" y="17"/>
                      </a:cubicBezTo>
                      <a:cubicBezTo>
                        <a:pt x="24" y="17"/>
                        <a:pt x="24" y="17"/>
                        <a:pt x="24" y="17"/>
                      </a:cubicBezTo>
                      <a:cubicBezTo>
                        <a:pt x="24" y="17"/>
                        <a:pt x="24" y="17"/>
                        <a:pt x="24" y="17"/>
                      </a:cubicBezTo>
                      <a:cubicBezTo>
                        <a:pt x="24" y="125"/>
                        <a:pt x="24" y="125"/>
                        <a:pt x="24" y="125"/>
                      </a:cubicBezTo>
                      <a:cubicBezTo>
                        <a:pt x="25" y="128"/>
                        <a:pt x="28" y="125"/>
                        <a:pt x="28" y="125"/>
                      </a:cubicBezTo>
                      <a:cubicBezTo>
                        <a:pt x="28" y="18"/>
                        <a:pt x="28" y="18"/>
                        <a:pt x="28" y="18"/>
                      </a:cubicBezTo>
                      <a:cubicBezTo>
                        <a:pt x="28" y="16"/>
                        <a:pt x="29" y="11"/>
                        <a:pt x="26" y="6"/>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3"/>
                <p:cNvSpPr>
                  <a:spLocks/>
                </p:cNvSpPr>
                <p:nvPr/>
              </p:nvSpPr>
              <p:spPr bwMode="auto">
                <a:xfrm>
                  <a:off x="7615238" y="3225800"/>
                  <a:ext cx="180975" cy="271463"/>
                </a:xfrm>
                <a:custGeom>
                  <a:avLst/>
                  <a:gdLst>
                    <a:gd name="T0" fmla="*/ 14 w 16"/>
                    <a:gd name="T1" fmla="*/ 17 h 24"/>
                    <a:gd name="T2" fmla="*/ 14 w 16"/>
                    <a:gd name="T3" fmla="*/ 17 h 24"/>
                    <a:gd name="T4" fmla="*/ 7 w 16"/>
                    <a:gd name="T5" fmla="*/ 0 h 24"/>
                    <a:gd name="T6" fmla="*/ 3 w 16"/>
                    <a:gd name="T7" fmla="*/ 11 h 24"/>
                    <a:gd name="T8" fmla="*/ 6 w 16"/>
                    <a:gd name="T9" fmla="*/ 22 h 24"/>
                    <a:gd name="T10" fmla="*/ 16 w 16"/>
                    <a:gd name="T11" fmla="*/ 19 h 24"/>
                    <a:gd name="T12" fmla="*/ 15 w 16"/>
                    <a:gd name="T13" fmla="*/ 17 h 24"/>
                    <a:gd name="T14" fmla="*/ 14 w 16"/>
                    <a:gd name="T15" fmla="*/ 17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4">
                      <a:moveTo>
                        <a:pt x="14" y="17"/>
                      </a:moveTo>
                      <a:cubicBezTo>
                        <a:pt x="14" y="17"/>
                        <a:pt x="14" y="17"/>
                        <a:pt x="14" y="17"/>
                      </a:cubicBezTo>
                      <a:cubicBezTo>
                        <a:pt x="12" y="12"/>
                        <a:pt x="10" y="6"/>
                        <a:pt x="7" y="0"/>
                      </a:cubicBezTo>
                      <a:cubicBezTo>
                        <a:pt x="3" y="11"/>
                        <a:pt x="3" y="11"/>
                        <a:pt x="3" y="11"/>
                      </a:cubicBezTo>
                      <a:cubicBezTo>
                        <a:pt x="3" y="11"/>
                        <a:pt x="0" y="18"/>
                        <a:pt x="6" y="22"/>
                      </a:cubicBezTo>
                      <a:cubicBezTo>
                        <a:pt x="11" y="24"/>
                        <a:pt x="15" y="20"/>
                        <a:pt x="16" y="19"/>
                      </a:cubicBezTo>
                      <a:cubicBezTo>
                        <a:pt x="15" y="18"/>
                        <a:pt x="15" y="18"/>
                        <a:pt x="15" y="17"/>
                      </a:cubicBezTo>
                      <a:lnTo>
                        <a:pt x="14" y="17"/>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4"/>
                <p:cNvSpPr>
                  <a:spLocks/>
                </p:cNvSpPr>
                <p:nvPr/>
              </p:nvSpPr>
              <p:spPr bwMode="auto">
                <a:xfrm>
                  <a:off x="7829550" y="2527300"/>
                  <a:ext cx="1081088" cy="2152650"/>
                </a:xfrm>
                <a:custGeom>
                  <a:avLst/>
                  <a:gdLst>
                    <a:gd name="T0" fmla="*/ 67 w 96"/>
                    <a:gd name="T1" fmla="*/ 39 h 191"/>
                    <a:gd name="T2" fmla="*/ 69 w 96"/>
                    <a:gd name="T3" fmla="*/ 38 h 191"/>
                    <a:gd name="T4" fmla="*/ 81 w 96"/>
                    <a:gd name="T5" fmla="*/ 73 h 191"/>
                    <a:gd name="T6" fmla="*/ 92 w 96"/>
                    <a:gd name="T7" fmla="*/ 69 h 191"/>
                    <a:gd name="T8" fmla="*/ 96 w 96"/>
                    <a:gd name="T9" fmla="*/ 69 h 191"/>
                    <a:gd name="T10" fmla="*/ 77 w 96"/>
                    <a:gd name="T11" fmla="*/ 11 h 191"/>
                    <a:gd name="T12" fmla="*/ 64 w 96"/>
                    <a:gd name="T13" fmla="*/ 1 h 191"/>
                    <a:gd name="T14" fmla="*/ 43 w 96"/>
                    <a:gd name="T15" fmla="*/ 11 h 191"/>
                    <a:gd name="T16" fmla="*/ 22 w 96"/>
                    <a:gd name="T17" fmla="*/ 0 h 191"/>
                    <a:gd name="T18" fmla="*/ 22 w 96"/>
                    <a:gd name="T19" fmla="*/ 0 h 191"/>
                    <a:gd name="T20" fmla="*/ 6 w 96"/>
                    <a:gd name="T21" fmla="*/ 11 h 191"/>
                    <a:gd name="T22" fmla="*/ 0 w 96"/>
                    <a:gd name="T23" fmla="*/ 28 h 191"/>
                    <a:gd name="T24" fmla="*/ 9 w 96"/>
                    <a:gd name="T25" fmla="*/ 53 h 191"/>
                    <a:gd name="T26" fmla="*/ 14 w 96"/>
                    <a:gd name="T27" fmla="*/ 40 h 191"/>
                    <a:gd name="T28" fmla="*/ 17 w 96"/>
                    <a:gd name="T29" fmla="*/ 41 h 191"/>
                    <a:gd name="T30" fmla="*/ 17 w 96"/>
                    <a:gd name="T31" fmla="*/ 63 h 191"/>
                    <a:gd name="T32" fmla="*/ 9 w 96"/>
                    <a:gd name="T33" fmla="*/ 145 h 191"/>
                    <a:gd name="T34" fmla="*/ 18 w 96"/>
                    <a:gd name="T35" fmla="*/ 147 h 191"/>
                    <a:gd name="T36" fmla="*/ 18 w 96"/>
                    <a:gd name="T37" fmla="*/ 181 h 191"/>
                    <a:gd name="T38" fmla="*/ 28 w 96"/>
                    <a:gd name="T39" fmla="*/ 191 h 191"/>
                    <a:gd name="T40" fmla="*/ 28 w 96"/>
                    <a:gd name="T41" fmla="*/ 191 h 191"/>
                    <a:gd name="T42" fmla="*/ 38 w 96"/>
                    <a:gd name="T43" fmla="*/ 181 h 191"/>
                    <a:gd name="T44" fmla="*/ 38 w 96"/>
                    <a:gd name="T45" fmla="*/ 149 h 191"/>
                    <a:gd name="T46" fmla="*/ 44 w 96"/>
                    <a:gd name="T47" fmla="*/ 149 h 191"/>
                    <a:gd name="T48" fmla="*/ 44 w 96"/>
                    <a:gd name="T49" fmla="*/ 181 h 191"/>
                    <a:gd name="T50" fmla="*/ 54 w 96"/>
                    <a:gd name="T51" fmla="*/ 191 h 191"/>
                    <a:gd name="T52" fmla="*/ 54 w 96"/>
                    <a:gd name="T53" fmla="*/ 191 h 191"/>
                    <a:gd name="T54" fmla="*/ 65 w 96"/>
                    <a:gd name="T55" fmla="*/ 181 h 191"/>
                    <a:gd name="T56" fmla="*/ 65 w 96"/>
                    <a:gd name="T57" fmla="*/ 147 h 191"/>
                    <a:gd name="T58" fmla="*/ 73 w 96"/>
                    <a:gd name="T59" fmla="*/ 145 h 191"/>
                    <a:gd name="T60" fmla="*/ 66 w 96"/>
                    <a:gd name="T61" fmla="*/ 66 h 191"/>
                    <a:gd name="T62" fmla="*/ 67 w 96"/>
                    <a:gd name="T63" fmla="*/ 3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91">
                      <a:moveTo>
                        <a:pt x="67" y="39"/>
                      </a:moveTo>
                      <a:cubicBezTo>
                        <a:pt x="66" y="36"/>
                        <a:pt x="69" y="38"/>
                        <a:pt x="69" y="38"/>
                      </a:cubicBezTo>
                      <a:cubicBezTo>
                        <a:pt x="69" y="38"/>
                        <a:pt x="77" y="62"/>
                        <a:pt x="81" y="73"/>
                      </a:cubicBezTo>
                      <a:cubicBezTo>
                        <a:pt x="83" y="70"/>
                        <a:pt x="87" y="69"/>
                        <a:pt x="92" y="69"/>
                      </a:cubicBezTo>
                      <a:cubicBezTo>
                        <a:pt x="93" y="69"/>
                        <a:pt x="95" y="69"/>
                        <a:pt x="96" y="69"/>
                      </a:cubicBezTo>
                      <a:cubicBezTo>
                        <a:pt x="92" y="56"/>
                        <a:pt x="81" y="20"/>
                        <a:pt x="77" y="11"/>
                      </a:cubicBezTo>
                      <a:cubicBezTo>
                        <a:pt x="74" y="4"/>
                        <a:pt x="68" y="1"/>
                        <a:pt x="64" y="1"/>
                      </a:cubicBezTo>
                      <a:cubicBezTo>
                        <a:pt x="59" y="7"/>
                        <a:pt x="51" y="11"/>
                        <a:pt x="43" y="11"/>
                      </a:cubicBezTo>
                      <a:cubicBezTo>
                        <a:pt x="35" y="11"/>
                        <a:pt x="27" y="7"/>
                        <a:pt x="22" y="0"/>
                      </a:cubicBezTo>
                      <a:cubicBezTo>
                        <a:pt x="22" y="0"/>
                        <a:pt x="22" y="0"/>
                        <a:pt x="22" y="0"/>
                      </a:cubicBezTo>
                      <a:cubicBezTo>
                        <a:pt x="13" y="0"/>
                        <a:pt x="6" y="11"/>
                        <a:pt x="6" y="11"/>
                      </a:cubicBezTo>
                      <a:cubicBezTo>
                        <a:pt x="0" y="28"/>
                        <a:pt x="0" y="28"/>
                        <a:pt x="0" y="28"/>
                      </a:cubicBezTo>
                      <a:cubicBezTo>
                        <a:pt x="9" y="53"/>
                        <a:pt x="9" y="53"/>
                        <a:pt x="9" y="53"/>
                      </a:cubicBezTo>
                      <a:cubicBezTo>
                        <a:pt x="12" y="46"/>
                        <a:pt x="14" y="40"/>
                        <a:pt x="14" y="40"/>
                      </a:cubicBezTo>
                      <a:cubicBezTo>
                        <a:pt x="16" y="38"/>
                        <a:pt x="17" y="41"/>
                        <a:pt x="17" y="41"/>
                      </a:cubicBezTo>
                      <a:cubicBezTo>
                        <a:pt x="17" y="63"/>
                        <a:pt x="17" y="63"/>
                        <a:pt x="17" y="63"/>
                      </a:cubicBezTo>
                      <a:cubicBezTo>
                        <a:pt x="9" y="145"/>
                        <a:pt x="9" y="145"/>
                        <a:pt x="9" y="145"/>
                      </a:cubicBezTo>
                      <a:cubicBezTo>
                        <a:pt x="9" y="145"/>
                        <a:pt x="12" y="146"/>
                        <a:pt x="18" y="147"/>
                      </a:cubicBezTo>
                      <a:cubicBezTo>
                        <a:pt x="18" y="181"/>
                        <a:pt x="18" y="181"/>
                        <a:pt x="18" y="181"/>
                      </a:cubicBezTo>
                      <a:cubicBezTo>
                        <a:pt x="18" y="186"/>
                        <a:pt x="22" y="191"/>
                        <a:pt x="28" y="191"/>
                      </a:cubicBezTo>
                      <a:cubicBezTo>
                        <a:pt x="28" y="191"/>
                        <a:pt x="28" y="191"/>
                        <a:pt x="28" y="191"/>
                      </a:cubicBezTo>
                      <a:cubicBezTo>
                        <a:pt x="34" y="191"/>
                        <a:pt x="38" y="186"/>
                        <a:pt x="38" y="181"/>
                      </a:cubicBezTo>
                      <a:cubicBezTo>
                        <a:pt x="38" y="149"/>
                        <a:pt x="38" y="149"/>
                        <a:pt x="38" y="149"/>
                      </a:cubicBezTo>
                      <a:cubicBezTo>
                        <a:pt x="40" y="149"/>
                        <a:pt x="42" y="149"/>
                        <a:pt x="44" y="149"/>
                      </a:cubicBezTo>
                      <a:cubicBezTo>
                        <a:pt x="44" y="181"/>
                        <a:pt x="44" y="181"/>
                        <a:pt x="44" y="181"/>
                      </a:cubicBezTo>
                      <a:cubicBezTo>
                        <a:pt x="44" y="186"/>
                        <a:pt x="49" y="191"/>
                        <a:pt x="54" y="191"/>
                      </a:cubicBezTo>
                      <a:cubicBezTo>
                        <a:pt x="54" y="191"/>
                        <a:pt x="54" y="191"/>
                        <a:pt x="54" y="191"/>
                      </a:cubicBezTo>
                      <a:cubicBezTo>
                        <a:pt x="60" y="191"/>
                        <a:pt x="65" y="186"/>
                        <a:pt x="65" y="181"/>
                      </a:cubicBezTo>
                      <a:cubicBezTo>
                        <a:pt x="65" y="147"/>
                        <a:pt x="65" y="147"/>
                        <a:pt x="65" y="147"/>
                      </a:cubicBezTo>
                      <a:cubicBezTo>
                        <a:pt x="68" y="147"/>
                        <a:pt x="70" y="146"/>
                        <a:pt x="73" y="145"/>
                      </a:cubicBezTo>
                      <a:cubicBezTo>
                        <a:pt x="66" y="66"/>
                        <a:pt x="66" y="66"/>
                        <a:pt x="66" y="66"/>
                      </a:cubicBezTo>
                      <a:lnTo>
                        <a:pt x="67" y="39"/>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63" name="Oval 62"/>
          <p:cNvSpPr>
            <a:spLocks noChangeAspect="1"/>
          </p:cNvSpPr>
          <p:nvPr/>
        </p:nvSpPr>
        <p:spPr>
          <a:xfrm>
            <a:off x="4765531" y="5125823"/>
            <a:ext cx="246887" cy="283469"/>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1327"/>
          <p:cNvSpPr>
            <a:spLocks/>
          </p:cNvSpPr>
          <p:nvPr/>
        </p:nvSpPr>
        <p:spPr bwMode="auto">
          <a:xfrm>
            <a:off x="4820911" y="5039970"/>
            <a:ext cx="127671" cy="260300"/>
          </a:xfrm>
          <a:custGeom>
            <a:avLst/>
            <a:gdLst>
              <a:gd name="T0" fmla="*/ 0 w 15"/>
              <a:gd name="T1" fmla="*/ 19 h 26"/>
              <a:gd name="T2" fmla="*/ 7 w 15"/>
              <a:gd name="T3" fmla="*/ 26 h 26"/>
              <a:gd name="T4" fmla="*/ 15 w 15"/>
              <a:gd name="T5" fmla="*/ 19 h 26"/>
              <a:gd name="T6" fmla="*/ 10 w 15"/>
              <a:gd name="T7" fmla="*/ 13 h 26"/>
              <a:gd name="T8" fmla="*/ 10 w 15"/>
              <a:gd name="T9" fmla="*/ 0 h 26"/>
              <a:gd name="T10" fmla="*/ 5 w 15"/>
              <a:gd name="T11" fmla="*/ 0 h 26"/>
              <a:gd name="T12" fmla="*/ 5 w 15"/>
              <a:gd name="T13" fmla="*/ 13 h 26"/>
              <a:gd name="T14" fmla="*/ 0 w 15"/>
              <a:gd name="T15" fmla="*/ 1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6">
                <a:moveTo>
                  <a:pt x="0" y="19"/>
                </a:moveTo>
                <a:cubicBezTo>
                  <a:pt x="0" y="23"/>
                  <a:pt x="3" y="26"/>
                  <a:pt x="7" y="26"/>
                </a:cubicBezTo>
                <a:cubicBezTo>
                  <a:pt x="11" y="26"/>
                  <a:pt x="15" y="23"/>
                  <a:pt x="15" y="19"/>
                </a:cubicBezTo>
                <a:cubicBezTo>
                  <a:pt x="15" y="16"/>
                  <a:pt x="13" y="14"/>
                  <a:pt x="10" y="13"/>
                </a:cubicBezTo>
                <a:cubicBezTo>
                  <a:pt x="10" y="0"/>
                  <a:pt x="10" y="0"/>
                  <a:pt x="10" y="0"/>
                </a:cubicBezTo>
                <a:cubicBezTo>
                  <a:pt x="5" y="0"/>
                  <a:pt x="5" y="0"/>
                  <a:pt x="5" y="0"/>
                </a:cubicBezTo>
                <a:cubicBezTo>
                  <a:pt x="5" y="13"/>
                  <a:pt x="5" y="13"/>
                  <a:pt x="5" y="13"/>
                </a:cubicBezTo>
                <a:cubicBezTo>
                  <a:pt x="2" y="14"/>
                  <a:pt x="0" y="16"/>
                  <a:pt x="0" y="19"/>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Tree>
    <p:extLst>
      <p:ext uri="{BB962C8B-B14F-4D97-AF65-F5344CB8AC3E}">
        <p14:creationId xmlns:p14="http://schemas.microsoft.com/office/powerpoint/2010/main" val="26281166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dirty="0" smtClean="0"/>
              <a:t>Comparing Fatalities to Travel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4613807"/>
              </p:ext>
            </p:extLst>
          </p:nvPr>
        </p:nvGraphicFramePr>
        <p:xfrm>
          <a:off x="365811" y="2423176"/>
          <a:ext cx="5212023" cy="513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1006841394"/>
              </p:ext>
            </p:extLst>
          </p:nvPr>
        </p:nvGraphicFramePr>
        <p:xfrm>
          <a:off x="5943590" y="2148859"/>
          <a:ext cx="3017487" cy="548634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1"/>
          <p:cNvSpPr txBox="1"/>
          <p:nvPr/>
        </p:nvSpPr>
        <p:spPr>
          <a:xfrm>
            <a:off x="6540337" y="3570728"/>
            <a:ext cx="1188707" cy="54863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smtClean="0">
                <a:solidFill>
                  <a:schemeClr val="bg1"/>
                </a:solidFill>
              </a:rPr>
              <a:t>% of K</a:t>
            </a:r>
            <a:r>
              <a:rPr lang="en-US" sz="2400" dirty="0" smtClean="0"/>
              <a:t>K</a:t>
            </a:r>
          </a:p>
          <a:p>
            <a:endParaRPr lang="en-US" sz="1100" dirty="0" smtClean="0"/>
          </a:p>
          <a:p>
            <a:endParaRPr lang="en-US" sz="1100" dirty="0"/>
          </a:p>
        </p:txBody>
      </p:sp>
      <p:sp>
        <p:nvSpPr>
          <p:cNvPr id="7" name="TextBox 6"/>
          <p:cNvSpPr txBox="1"/>
          <p:nvPr/>
        </p:nvSpPr>
        <p:spPr>
          <a:xfrm>
            <a:off x="1188762" y="5806028"/>
            <a:ext cx="1645902" cy="461665"/>
          </a:xfrm>
          <a:prstGeom prst="rect">
            <a:avLst/>
          </a:prstGeom>
          <a:noFill/>
        </p:spPr>
        <p:txBody>
          <a:bodyPr wrap="square" rtlCol="0">
            <a:spAutoFit/>
          </a:bodyPr>
          <a:lstStyle/>
          <a:p>
            <a:r>
              <a:rPr lang="en-US" sz="2400" dirty="0" smtClean="0"/>
              <a:t>% of Travel</a:t>
            </a:r>
            <a:endParaRPr lang="en-US" sz="2400" dirty="0"/>
          </a:p>
        </p:txBody>
      </p:sp>
      <p:sp>
        <p:nvSpPr>
          <p:cNvPr id="8" name="TextBox 7"/>
          <p:cNvSpPr txBox="1"/>
          <p:nvPr/>
        </p:nvSpPr>
        <p:spPr>
          <a:xfrm>
            <a:off x="6540337" y="5853183"/>
            <a:ext cx="1645902" cy="461665"/>
          </a:xfrm>
          <a:prstGeom prst="rect">
            <a:avLst/>
          </a:prstGeom>
          <a:noFill/>
        </p:spPr>
        <p:txBody>
          <a:bodyPr wrap="square" rtlCol="0">
            <a:spAutoFit/>
          </a:bodyPr>
          <a:lstStyle/>
          <a:p>
            <a:r>
              <a:rPr lang="en-US" sz="2400" dirty="0" smtClean="0"/>
              <a:t>% of Travel</a:t>
            </a:r>
            <a:endParaRPr lang="en-US" sz="2400" dirty="0"/>
          </a:p>
        </p:txBody>
      </p:sp>
      <p:sp>
        <p:nvSpPr>
          <p:cNvPr id="9" name="TextBox 8"/>
          <p:cNvSpPr txBox="1"/>
          <p:nvPr/>
        </p:nvSpPr>
        <p:spPr>
          <a:xfrm>
            <a:off x="7819227" y="3515974"/>
            <a:ext cx="1828780" cy="461665"/>
          </a:xfrm>
          <a:prstGeom prst="rect">
            <a:avLst/>
          </a:prstGeom>
          <a:noFill/>
        </p:spPr>
        <p:txBody>
          <a:bodyPr wrap="square" rtlCol="0">
            <a:spAutoFit/>
          </a:bodyPr>
          <a:lstStyle/>
          <a:p>
            <a:r>
              <a:rPr lang="en-US" sz="2400" dirty="0" smtClean="0"/>
              <a:t>3%</a:t>
            </a:r>
            <a:endParaRPr lang="en-US" sz="2400" dirty="0"/>
          </a:p>
        </p:txBody>
      </p:sp>
      <p:sp>
        <p:nvSpPr>
          <p:cNvPr id="10" name="TextBox 9"/>
          <p:cNvSpPr txBox="1"/>
          <p:nvPr/>
        </p:nvSpPr>
        <p:spPr>
          <a:xfrm>
            <a:off x="5233569" y="3544299"/>
            <a:ext cx="1005829" cy="461665"/>
          </a:xfrm>
          <a:prstGeom prst="rect">
            <a:avLst/>
          </a:prstGeom>
          <a:noFill/>
        </p:spPr>
        <p:txBody>
          <a:bodyPr wrap="square" rtlCol="0">
            <a:spAutoFit/>
          </a:bodyPr>
          <a:lstStyle/>
          <a:p>
            <a:r>
              <a:rPr lang="en-US" sz="2400" dirty="0" smtClean="0"/>
              <a:t>11%</a:t>
            </a:r>
            <a:endParaRPr lang="en-US" sz="2400" dirty="0"/>
          </a:p>
        </p:txBody>
      </p:sp>
      <p:sp>
        <p:nvSpPr>
          <p:cNvPr id="11" name="TextBox 10"/>
          <p:cNvSpPr txBox="1"/>
          <p:nvPr/>
        </p:nvSpPr>
        <p:spPr>
          <a:xfrm>
            <a:off x="3114322" y="5854373"/>
            <a:ext cx="1828780" cy="461665"/>
          </a:xfrm>
          <a:prstGeom prst="rect">
            <a:avLst/>
          </a:prstGeom>
          <a:noFill/>
        </p:spPr>
        <p:txBody>
          <a:bodyPr wrap="square" rtlCol="0">
            <a:spAutoFit/>
          </a:bodyPr>
          <a:lstStyle/>
          <a:p>
            <a:r>
              <a:rPr lang="en-US" sz="2400" dirty="0" smtClean="0"/>
              <a:t>6%</a:t>
            </a:r>
            <a:endParaRPr lang="en-US" sz="2400" dirty="0"/>
          </a:p>
        </p:txBody>
      </p:sp>
      <p:sp>
        <p:nvSpPr>
          <p:cNvPr id="12" name="TextBox 11"/>
          <p:cNvSpPr txBox="1"/>
          <p:nvPr/>
        </p:nvSpPr>
        <p:spPr>
          <a:xfrm>
            <a:off x="8481591" y="5771121"/>
            <a:ext cx="731512" cy="461665"/>
          </a:xfrm>
          <a:prstGeom prst="rect">
            <a:avLst/>
          </a:prstGeom>
          <a:noFill/>
        </p:spPr>
        <p:txBody>
          <a:bodyPr wrap="square" rtlCol="0">
            <a:spAutoFit/>
          </a:bodyPr>
          <a:lstStyle/>
          <a:p>
            <a:r>
              <a:rPr lang="en-US" sz="2400" dirty="0" smtClean="0"/>
              <a:t>5%</a:t>
            </a:r>
            <a:endParaRPr lang="en-US" sz="2400" dirty="0"/>
          </a:p>
        </p:txBody>
      </p:sp>
      <p:sp>
        <p:nvSpPr>
          <p:cNvPr id="14" name="Freeform 13"/>
          <p:cNvSpPr>
            <a:spLocks noChangeAspect="1" noEditPoints="1"/>
          </p:cNvSpPr>
          <p:nvPr/>
        </p:nvSpPr>
        <p:spPr bwMode="auto">
          <a:xfrm>
            <a:off x="2730867" y="1600225"/>
            <a:ext cx="756228" cy="781844"/>
          </a:xfrm>
          <a:custGeom>
            <a:avLst/>
            <a:gdLst>
              <a:gd name="T0" fmla="*/ 169 w 172"/>
              <a:gd name="T1" fmla="*/ 4 h 165"/>
              <a:gd name="T2" fmla="*/ 159 w 172"/>
              <a:gd name="T3" fmla="*/ 1 h 165"/>
              <a:gd name="T4" fmla="*/ 119 w 172"/>
              <a:gd name="T5" fmla="*/ 1 h 165"/>
              <a:gd name="T6" fmla="*/ 108 w 172"/>
              <a:gd name="T7" fmla="*/ 13 h 165"/>
              <a:gd name="T8" fmla="*/ 120 w 172"/>
              <a:gd name="T9" fmla="*/ 24 h 165"/>
              <a:gd name="T10" fmla="*/ 133 w 172"/>
              <a:gd name="T11" fmla="*/ 24 h 165"/>
              <a:gd name="T12" fmla="*/ 114 w 172"/>
              <a:gd name="T13" fmla="*/ 43 h 165"/>
              <a:gd name="T14" fmla="*/ 74 w 172"/>
              <a:gd name="T15" fmla="*/ 30 h 165"/>
              <a:gd name="T16" fmla="*/ 26 w 172"/>
              <a:gd name="T17" fmla="*/ 50 h 165"/>
              <a:gd name="T18" fmla="*/ 26 w 172"/>
              <a:gd name="T19" fmla="*/ 145 h 165"/>
              <a:gd name="T20" fmla="*/ 74 w 172"/>
              <a:gd name="T21" fmla="*/ 165 h 165"/>
              <a:gd name="T22" fmla="*/ 121 w 172"/>
              <a:gd name="T23" fmla="*/ 145 h 165"/>
              <a:gd name="T24" fmla="*/ 129 w 172"/>
              <a:gd name="T25" fmla="*/ 59 h 165"/>
              <a:gd name="T26" fmla="*/ 150 w 172"/>
              <a:gd name="T27" fmla="*/ 39 h 165"/>
              <a:gd name="T28" fmla="*/ 150 w 172"/>
              <a:gd name="T29" fmla="*/ 54 h 165"/>
              <a:gd name="T30" fmla="*/ 161 w 172"/>
              <a:gd name="T31" fmla="*/ 65 h 165"/>
              <a:gd name="T32" fmla="*/ 172 w 172"/>
              <a:gd name="T33" fmla="*/ 54 h 165"/>
              <a:gd name="T34" fmla="*/ 172 w 172"/>
              <a:gd name="T35" fmla="*/ 12 h 165"/>
              <a:gd name="T36" fmla="*/ 169 w 172"/>
              <a:gd name="T37" fmla="*/ 4 h 165"/>
              <a:gd name="T38" fmla="*/ 169 w 172"/>
              <a:gd name="T39" fmla="*/ 4 h 165"/>
              <a:gd name="T40" fmla="*/ 105 w 172"/>
              <a:gd name="T41" fmla="*/ 129 h 165"/>
              <a:gd name="T42" fmla="*/ 42 w 172"/>
              <a:gd name="T43" fmla="*/ 129 h 165"/>
              <a:gd name="T44" fmla="*/ 42 w 172"/>
              <a:gd name="T45" fmla="*/ 66 h 165"/>
              <a:gd name="T46" fmla="*/ 74 w 172"/>
              <a:gd name="T47" fmla="*/ 53 h 165"/>
              <a:gd name="T48" fmla="*/ 105 w 172"/>
              <a:gd name="T49" fmla="*/ 66 h 165"/>
              <a:gd name="T50" fmla="*/ 105 w 172"/>
              <a:gd name="T51" fmla="*/ 12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165">
                <a:moveTo>
                  <a:pt x="169" y="4"/>
                </a:moveTo>
                <a:cubicBezTo>
                  <a:pt x="166" y="1"/>
                  <a:pt x="162" y="0"/>
                  <a:pt x="159" y="1"/>
                </a:cubicBezTo>
                <a:cubicBezTo>
                  <a:pt x="119" y="1"/>
                  <a:pt x="119" y="1"/>
                  <a:pt x="119" y="1"/>
                </a:cubicBezTo>
                <a:cubicBezTo>
                  <a:pt x="113" y="1"/>
                  <a:pt x="108" y="7"/>
                  <a:pt x="108" y="13"/>
                </a:cubicBezTo>
                <a:cubicBezTo>
                  <a:pt x="108" y="19"/>
                  <a:pt x="113" y="24"/>
                  <a:pt x="120" y="24"/>
                </a:cubicBezTo>
                <a:cubicBezTo>
                  <a:pt x="133" y="24"/>
                  <a:pt x="133" y="24"/>
                  <a:pt x="133" y="24"/>
                </a:cubicBezTo>
                <a:cubicBezTo>
                  <a:pt x="114" y="43"/>
                  <a:pt x="114" y="43"/>
                  <a:pt x="114" y="43"/>
                </a:cubicBezTo>
                <a:cubicBezTo>
                  <a:pt x="102" y="35"/>
                  <a:pt x="88" y="30"/>
                  <a:pt x="74" y="30"/>
                </a:cubicBezTo>
                <a:cubicBezTo>
                  <a:pt x="56" y="30"/>
                  <a:pt x="39" y="37"/>
                  <a:pt x="26" y="50"/>
                </a:cubicBezTo>
                <a:cubicBezTo>
                  <a:pt x="0" y="76"/>
                  <a:pt x="0" y="119"/>
                  <a:pt x="26" y="145"/>
                </a:cubicBezTo>
                <a:cubicBezTo>
                  <a:pt x="39" y="158"/>
                  <a:pt x="56" y="165"/>
                  <a:pt x="74" y="165"/>
                </a:cubicBezTo>
                <a:cubicBezTo>
                  <a:pt x="92" y="165"/>
                  <a:pt x="109" y="158"/>
                  <a:pt x="121" y="145"/>
                </a:cubicBezTo>
                <a:cubicBezTo>
                  <a:pt x="145" y="122"/>
                  <a:pt x="147" y="86"/>
                  <a:pt x="129" y="59"/>
                </a:cubicBezTo>
                <a:cubicBezTo>
                  <a:pt x="150" y="39"/>
                  <a:pt x="150" y="39"/>
                  <a:pt x="150" y="39"/>
                </a:cubicBezTo>
                <a:cubicBezTo>
                  <a:pt x="150" y="54"/>
                  <a:pt x="150" y="54"/>
                  <a:pt x="150" y="54"/>
                </a:cubicBezTo>
                <a:cubicBezTo>
                  <a:pt x="150" y="60"/>
                  <a:pt x="155" y="65"/>
                  <a:pt x="161" y="65"/>
                </a:cubicBezTo>
                <a:cubicBezTo>
                  <a:pt x="167" y="65"/>
                  <a:pt x="172" y="60"/>
                  <a:pt x="172" y="54"/>
                </a:cubicBezTo>
                <a:cubicBezTo>
                  <a:pt x="172" y="12"/>
                  <a:pt x="172" y="12"/>
                  <a:pt x="172" y="12"/>
                </a:cubicBezTo>
                <a:cubicBezTo>
                  <a:pt x="172" y="9"/>
                  <a:pt x="171" y="6"/>
                  <a:pt x="169" y="4"/>
                </a:cubicBezTo>
                <a:cubicBezTo>
                  <a:pt x="169" y="4"/>
                  <a:pt x="169" y="4"/>
                  <a:pt x="169" y="4"/>
                </a:cubicBezTo>
                <a:close/>
                <a:moveTo>
                  <a:pt x="105" y="129"/>
                </a:moveTo>
                <a:cubicBezTo>
                  <a:pt x="88" y="146"/>
                  <a:pt x="59" y="146"/>
                  <a:pt x="42" y="129"/>
                </a:cubicBezTo>
                <a:cubicBezTo>
                  <a:pt x="25" y="112"/>
                  <a:pt x="25" y="83"/>
                  <a:pt x="42" y="66"/>
                </a:cubicBezTo>
                <a:cubicBezTo>
                  <a:pt x="50" y="57"/>
                  <a:pt x="62" y="53"/>
                  <a:pt x="74" y="53"/>
                </a:cubicBezTo>
                <a:cubicBezTo>
                  <a:pt x="86" y="53"/>
                  <a:pt x="97" y="57"/>
                  <a:pt x="105" y="66"/>
                </a:cubicBezTo>
                <a:cubicBezTo>
                  <a:pt x="123" y="83"/>
                  <a:pt x="123" y="112"/>
                  <a:pt x="105" y="129"/>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5" name="Freeform 14"/>
          <p:cNvSpPr>
            <a:spLocks noChangeAspect="1" noEditPoints="1"/>
          </p:cNvSpPr>
          <p:nvPr/>
        </p:nvSpPr>
        <p:spPr bwMode="auto">
          <a:xfrm>
            <a:off x="7315175" y="1563430"/>
            <a:ext cx="593337" cy="951707"/>
          </a:xfrm>
          <a:custGeom>
            <a:avLst/>
            <a:gdLst>
              <a:gd name="T0" fmla="*/ 67 w 135"/>
              <a:gd name="T1" fmla="*/ 0 h 201"/>
              <a:gd name="T2" fmla="*/ 0 w 135"/>
              <a:gd name="T3" fmla="*/ 68 h 201"/>
              <a:gd name="T4" fmla="*/ 55 w 135"/>
              <a:gd name="T5" fmla="*/ 134 h 201"/>
              <a:gd name="T6" fmla="*/ 55 w 135"/>
              <a:gd name="T7" fmla="*/ 154 h 201"/>
              <a:gd name="T8" fmla="*/ 37 w 135"/>
              <a:gd name="T9" fmla="*/ 154 h 201"/>
              <a:gd name="T10" fmla="*/ 26 w 135"/>
              <a:gd name="T11" fmla="*/ 166 h 201"/>
              <a:gd name="T12" fmla="*/ 37 w 135"/>
              <a:gd name="T13" fmla="*/ 177 h 201"/>
              <a:gd name="T14" fmla="*/ 55 w 135"/>
              <a:gd name="T15" fmla="*/ 177 h 201"/>
              <a:gd name="T16" fmla="*/ 55 w 135"/>
              <a:gd name="T17" fmla="*/ 190 h 201"/>
              <a:gd name="T18" fmla="*/ 66 w 135"/>
              <a:gd name="T19" fmla="*/ 201 h 201"/>
              <a:gd name="T20" fmla="*/ 78 w 135"/>
              <a:gd name="T21" fmla="*/ 190 h 201"/>
              <a:gd name="T22" fmla="*/ 78 w 135"/>
              <a:gd name="T23" fmla="*/ 177 h 201"/>
              <a:gd name="T24" fmla="*/ 96 w 135"/>
              <a:gd name="T25" fmla="*/ 177 h 201"/>
              <a:gd name="T26" fmla="*/ 107 w 135"/>
              <a:gd name="T27" fmla="*/ 166 h 201"/>
              <a:gd name="T28" fmla="*/ 96 w 135"/>
              <a:gd name="T29" fmla="*/ 154 h 201"/>
              <a:gd name="T30" fmla="*/ 78 w 135"/>
              <a:gd name="T31" fmla="*/ 154 h 201"/>
              <a:gd name="T32" fmla="*/ 78 w 135"/>
              <a:gd name="T33" fmla="*/ 134 h 201"/>
              <a:gd name="T34" fmla="*/ 135 w 135"/>
              <a:gd name="T35" fmla="*/ 68 h 201"/>
              <a:gd name="T36" fmla="*/ 67 w 135"/>
              <a:gd name="T37" fmla="*/ 0 h 201"/>
              <a:gd name="T38" fmla="*/ 67 w 135"/>
              <a:gd name="T39" fmla="*/ 113 h 201"/>
              <a:gd name="T40" fmla="*/ 23 w 135"/>
              <a:gd name="T41" fmla="*/ 68 h 201"/>
              <a:gd name="T42" fmla="*/ 67 w 135"/>
              <a:gd name="T43" fmla="*/ 23 h 201"/>
              <a:gd name="T44" fmla="*/ 112 w 135"/>
              <a:gd name="T45" fmla="*/ 68 h 201"/>
              <a:gd name="T46" fmla="*/ 67 w 135"/>
              <a:gd name="T47" fmla="*/ 11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201">
                <a:moveTo>
                  <a:pt x="67" y="0"/>
                </a:moveTo>
                <a:cubicBezTo>
                  <a:pt x="30" y="0"/>
                  <a:pt x="0" y="31"/>
                  <a:pt x="0" y="68"/>
                </a:cubicBezTo>
                <a:cubicBezTo>
                  <a:pt x="0" y="101"/>
                  <a:pt x="24" y="128"/>
                  <a:pt x="55" y="134"/>
                </a:cubicBezTo>
                <a:cubicBezTo>
                  <a:pt x="55" y="154"/>
                  <a:pt x="55" y="154"/>
                  <a:pt x="55" y="154"/>
                </a:cubicBezTo>
                <a:cubicBezTo>
                  <a:pt x="37" y="154"/>
                  <a:pt x="37" y="154"/>
                  <a:pt x="37" y="154"/>
                </a:cubicBezTo>
                <a:cubicBezTo>
                  <a:pt x="31" y="154"/>
                  <a:pt x="26" y="159"/>
                  <a:pt x="26" y="166"/>
                </a:cubicBezTo>
                <a:cubicBezTo>
                  <a:pt x="26" y="172"/>
                  <a:pt x="31" y="177"/>
                  <a:pt x="37" y="177"/>
                </a:cubicBezTo>
                <a:cubicBezTo>
                  <a:pt x="55" y="177"/>
                  <a:pt x="55" y="177"/>
                  <a:pt x="55" y="177"/>
                </a:cubicBezTo>
                <a:cubicBezTo>
                  <a:pt x="55" y="190"/>
                  <a:pt x="55" y="190"/>
                  <a:pt x="55" y="190"/>
                </a:cubicBezTo>
                <a:cubicBezTo>
                  <a:pt x="55" y="196"/>
                  <a:pt x="60" y="201"/>
                  <a:pt x="66" y="201"/>
                </a:cubicBezTo>
                <a:cubicBezTo>
                  <a:pt x="73" y="201"/>
                  <a:pt x="78" y="196"/>
                  <a:pt x="78" y="190"/>
                </a:cubicBezTo>
                <a:cubicBezTo>
                  <a:pt x="78" y="177"/>
                  <a:pt x="78" y="177"/>
                  <a:pt x="78" y="177"/>
                </a:cubicBezTo>
                <a:cubicBezTo>
                  <a:pt x="96" y="177"/>
                  <a:pt x="96" y="177"/>
                  <a:pt x="96" y="177"/>
                </a:cubicBezTo>
                <a:cubicBezTo>
                  <a:pt x="102" y="177"/>
                  <a:pt x="107" y="172"/>
                  <a:pt x="107" y="166"/>
                </a:cubicBezTo>
                <a:cubicBezTo>
                  <a:pt x="107" y="159"/>
                  <a:pt x="102" y="154"/>
                  <a:pt x="96" y="154"/>
                </a:cubicBezTo>
                <a:cubicBezTo>
                  <a:pt x="78" y="154"/>
                  <a:pt x="78" y="154"/>
                  <a:pt x="78" y="154"/>
                </a:cubicBezTo>
                <a:cubicBezTo>
                  <a:pt x="78" y="134"/>
                  <a:pt x="78" y="134"/>
                  <a:pt x="78" y="134"/>
                </a:cubicBezTo>
                <a:cubicBezTo>
                  <a:pt x="110" y="129"/>
                  <a:pt x="135" y="101"/>
                  <a:pt x="135" y="68"/>
                </a:cubicBezTo>
                <a:cubicBezTo>
                  <a:pt x="135" y="31"/>
                  <a:pt x="105" y="0"/>
                  <a:pt x="67" y="0"/>
                </a:cubicBezTo>
                <a:close/>
                <a:moveTo>
                  <a:pt x="67" y="113"/>
                </a:moveTo>
                <a:cubicBezTo>
                  <a:pt x="43" y="113"/>
                  <a:pt x="23" y="92"/>
                  <a:pt x="23" y="68"/>
                </a:cubicBezTo>
                <a:cubicBezTo>
                  <a:pt x="23" y="43"/>
                  <a:pt x="43" y="23"/>
                  <a:pt x="67" y="23"/>
                </a:cubicBezTo>
                <a:cubicBezTo>
                  <a:pt x="92" y="23"/>
                  <a:pt x="112" y="43"/>
                  <a:pt x="112" y="68"/>
                </a:cubicBezTo>
                <a:cubicBezTo>
                  <a:pt x="112" y="92"/>
                  <a:pt x="92" y="113"/>
                  <a:pt x="67" y="11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17" name="Straight Arrow Connector 16"/>
          <p:cNvCxnSpPr/>
          <p:nvPr/>
        </p:nvCxnSpPr>
        <p:spPr>
          <a:xfrm flipV="1">
            <a:off x="3749054" y="4125219"/>
            <a:ext cx="1554463" cy="164590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229565" y="3977639"/>
            <a:ext cx="504052" cy="164590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60347" y="4307951"/>
            <a:ext cx="1731501" cy="923330"/>
          </a:xfrm>
          <a:prstGeom prst="rect">
            <a:avLst/>
          </a:prstGeom>
          <a:noFill/>
        </p:spPr>
        <p:txBody>
          <a:bodyPr wrap="square" rtlCol="0">
            <a:spAutoFit/>
          </a:bodyPr>
          <a:lstStyle/>
          <a:p>
            <a:pPr algn="r"/>
            <a:r>
              <a:rPr lang="en-US" sz="3600" dirty="0" smtClean="0"/>
              <a:t>OVER</a:t>
            </a:r>
          </a:p>
          <a:p>
            <a:pPr algn="r"/>
            <a:r>
              <a:rPr lang="en-US" sz="1800" dirty="0" smtClean="0"/>
              <a:t>REPRESENTED</a:t>
            </a:r>
            <a:endParaRPr lang="en-US" sz="1800" dirty="0"/>
          </a:p>
        </p:txBody>
      </p:sp>
      <p:sp>
        <p:nvSpPr>
          <p:cNvPr id="22" name="TextBox 21"/>
          <p:cNvSpPr txBox="1"/>
          <p:nvPr/>
        </p:nvSpPr>
        <p:spPr>
          <a:xfrm>
            <a:off x="8481591" y="3911073"/>
            <a:ext cx="1731501" cy="923330"/>
          </a:xfrm>
          <a:prstGeom prst="rect">
            <a:avLst/>
          </a:prstGeom>
          <a:noFill/>
        </p:spPr>
        <p:txBody>
          <a:bodyPr wrap="square" rtlCol="0">
            <a:spAutoFit/>
          </a:bodyPr>
          <a:lstStyle/>
          <a:p>
            <a:r>
              <a:rPr lang="en-US" sz="3600" dirty="0" smtClean="0"/>
              <a:t>UNDER</a:t>
            </a:r>
          </a:p>
          <a:p>
            <a:r>
              <a:rPr lang="en-US" sz="1800" dirty="0" smtClean="0"/>
              <a:t>REPRESENTED</a:t>
            </a:r>
            <a:endParaRPr lang="en-US" sz="1800" dirty="0"/>
          </a:p>
        </p:txBody>
      </p:sp>
      <p:sp>
        <p:nvSpPr>
          <p:cNvPr id="23" name="TextBox 22"/>
          <p:cNvSpPr txBox="1"/>
          <p:nvPr/>
        </p:nvSpPr>
        <p:spPr>
          <a:xfrm>
            <a:off x="4028712" y="1563430"/>
            <a:ext cx="2829268" cy="523220"/>
          </a:xfrm>
          <a:prstGeom prst="rect">
            <a:avLst/>
          </a:prstGeom>
          <a:noFill/>
        </p:spPr>
        <p:txBody>
          <a:bodyPr wrap="square" rtlCol="0">
            <a:spAutoFit/>
          </a:bodyPr>
          <a:lstStyle/>
          <a:p>
            <a:pPr algn="ctr"/>
            <a:r>
              <a:rPr lang="en-US" sz="2800" dirty="0" smtClean="0"/>
              <a:t>25–29 YEAR OLDS</a:t>
            </a:r>
            <a:endParaRPr lang="en-US" sz="2800" dirty="0"/>
          </a:p>
        </p:txBody>
      </p:sp>
    </p:spTree>
    <p:extLst>
      <p:ext uri="{BB962C8B-B14F-4D97-AF65-F5344CB8AC3E}">
        <p14:creationId xmlns:p14="http://schemas.microsoft.com/office/powerpoint/2010/main" val="35688008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1342"/>
            <a:ext cx="9052560" cy="1295400"/>
          </a:xfrm>
        </p:spPr>
        <p:txBody>
          <a:bodyPr/>
          <a:lstStyle/>
          <a:p>
            <a:pPr algn="l"/>
            <a:r>
              <a:rPr lang="en-US" dirty="0" smtClean="0"/>
              <a:t>                   Males      </a:t>
            </a:r>
            <a:endParaRPr lang="en-US" dirty="0"/>
          </a:p>
        </p:txBody>
      </p:sp>
      <p:sp>
        <p:nvSpPr>
          <p:cNvPr id="4" name="Rounded Rectangle 3"/>
          <p:cNvSpPr/>
          <p:nvPr/>
        </p:nvSpPr>
        <p:spPr>
          <a:xfrm>
            <a:off x="1097323" y="2514615"/>
            <a:ext cx="2788889" cy="2651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70%</a:t>
            </a:r>
          </a:p>
          <a:p>
            <a:pPr algn="ctr"/>
            <a:r>
              <a:rPr lang="en-US" sz="2800" dirty="0" smtClean="0"/>
              <a:t>of Fatalities</a:t>
            </a:r>
            <a:endParaRPr lang="en-US" dirty="0" smtClean="0"/>
          </a:p>
        </p:txBody>
      </p:sp>
      <p:sp>
        <p:nvSpPr>
          <p:cNvPr id="5" name="Rounded Rectangle 4"/>
          <p:cNvSpPr/>
          <p:nvPr/>
        </p:nvSpPr>
        <p:spPr>
          <a:xfrm>
            <a:off x="6172188" y="2514615"/>
            <a:ext cx="2788889" cy="2651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54%</a:t>
            </a:r>
          </a:p>
          <a:p>
            <a:pPr algn="ctr"/>
            <a:r>
              <a:rPr lang="en-US" sz="2800" dirty="0" smtClean="0"/>
              <a:t>of VMT</a:t>
            </a:r>
          </a:p>
        </p:txBody>
      </p:sp>
      <p:sp>
        <p:nvSpPr>
          <p:cNvPr id="3" name="TextBox 2"/>
          <p:cNvSpPr txBox="1"/>
          <p:nvPr/>
        </p:nvSpPr>
        <p:spPr>
          <a:xfrm>
            <a:off x="4572005" y="3378815"/>
            <a:ext cx="914390" cy="923330"/>
          </a:xfrm>
          <a:prstGeom prst="rect">
            <a:avLst/>
          </a:prstGeom>
          <a:noFill/>
        </p:spPr>
        <p:txBody>
          <a:bodyPr wrap="square" rtlCol="0">
            <a:spAutoFit/>
          </a:bodyPr>
          <a:lstStyle/>
          <a:p>
            <a:r>
              <a:rPr lang="en-US" sz="5400" dirty="0" smtClean="0"/>
              <a:t>VS</a:t>
            </a:r>
            <a:endParaRPr lang="en-US" sz="5400" dirty="0"/>
          </a:p>
        </p:txBody>
      </p:sp>
      <p:sp>
        <p:nvSpPr>
          <p:cNvPr id="7" name="Freeform 6"/>
          <p:cNvSpPr>
            <a:spLocks noChangeAspect="1" noEditPoints="1"/>
          </p:cNvSpPr>
          <p:nvPr/>
        </p:nvSpPr>
        <p:spPr bwMode="auto">
          <a:xfrm>
            <a:off x="5257586" y="1234469"/>
            <a:ext cx="834579" cy="801234"/>
          </a:xfrm>
          <a:custGeom>
            <a:avLst/>
            <a:gdLst>
              <a:gd name="T0" fmla="*/ 169 w 172"/>
              <a:gd name="T1" fmla="*/ 4 h 165"/>
              <a:gd name="T2" fmla="*/ 159 w 172"/>
              <a:gd name="T3" fmla="*/ 1 h 165"/>
              <a:gd name="T4" fmla="*/ 119 w 172"/>
              <a:gd name="T5" fmla="*/ 1 h 165"/>
              <a:gd name="T6" fmla="*/ 108 w 172"/>
              <a:gd name="T7" fmla="*/ 13 h 165"/>
              <a:gd name="T8" fmla="*/ 120 w 172"/>
              <a:gd name="T9" fmla="*/ 24 h 165"/>
              <a:gd name="T10" fmla="*/ 133 w 172"/>
              <a:gd name="T11" fmla="*/ 24 h 165"/>
              <a:gd name="T12" fmla="*/ 114 w 172"/>
              <a:gd name="T13" fmla="*/ 43 h 165"/>
              <a:gd name="T14" fmla="*/ 74 w 172"/>
              <a:gd name="T15" fmla="*/ 30 h 165"/>
              <a:gd name="T16" fmla="*/ 26 w 172"/>
              <a:gd name="T17" fmla="*/ 50 h 165"/>
              <a:gd name="T18" fmla="*/ 26 w 172"/>
              <a:gd name="T19" fmla="*/ 145 h 165"/>
              <a:gd name="T20" fmla="*/ 74 w 172"/>
              <a:gd name="T21" fmla="*/ 165 h 165"/>
              <a:gd name="T22" fmla="*/ 121 w 172"/>
              <a:gd name="T23" fmla="*/ 145 h 165"/>
              <a:gd name="T24" fmla="*/ 129 w 172"/>
              <a:gd name="T25" fmla="*/ 59 h 165"/>
              <a:gd name="T26" fmla="*/ 150 w 172"/>
              <a:gd name="T27" fmla="*/ 39 h 165"/>
              <a:gd name="T28" fmla="*/ 150 w 172"/>
              <a:gd name="T29" fmla="*/ 54 h 165"/>
              <a:gd name="T30" fmla="*/ 161 w 172"/>
              <a:gd name="T31" fmla="*/ 65 h 165"/>
              <a:gd name="T32" fmla="*/ 172 w 172"/>
              <a:gd name="T33" fmla="*/ 54 h 165"/>
              <a:gd name="T34" fmla="*/ 172 w 172"/>
              <a:gd name="T35" fmla="*/ 12 h 165"/>
              <a:gd name="T36" fmla="*/ 169 w 172"/>
              <a:gd name="T37" fmla="*/ 4 h 165"/>
              <a:gd name="T38" fmla="*/ 169 w 172"/>
              <a:gd name="T39" fmla="*/ 4 h 165"/>
              <a:gd name="T40" fmla="*/ 105 w 172"/>
              <a:gd name="T41" fmla="*/ 129 h 165"/>
              <a:gd name="T42" fmla="*/ 42 w 172"/>
              <a:gd name="T43" fmla="*/ 129 h 165"/>
              <a:gd name="T44" fmla="*/ 42 w 172"/>
              <a:gd name="T45" fmla="*/ 66 h 165"/>
              <a:gd name="T46" fmla="*/ 74 w 172"/>
              <a:gd name="T47" fmla="*/ 53 h 165"/>
              <a:gd name="T48" fmla="*/ 105 w 172"/>
              <a:gd name="T49" fmla="*/ 66 h 165"/>
              <a:gd name="T50" fmla="*/ 105 w 172"/>
              <a:gd name="T51" fmla="*/ 12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165">
                <a:moveTo>
                  <a:pt x="169" y="4"/>
                </a:moveTo>
                <a:cubicBezTo>
                  <a:pt x="166" y="1"/>
                  <a:pt x="162" y="0"/>
                  <a:pt x="159" y="1"/>
                </a:cubicBezTo>
                <a:cubicBezTo>
                  <a:pt x="119" y="1"/>
                  <a:pt x="119" y="1"/>
                  <a:pt x="119" y="1"/>
                </a:cubicBezTo>
                <a:cubicBezTo>
                  <a:pt x="113" y="1"/>
                  <a:pt x="108" y="7"/>
                  <a:pt x="108" y="13"/>
                </a:cubicBezTo>
                <a:cubicBezTo>
                  <a:pt x="108" y="19"/>
                  <a:pt x="113" y="24"/>
                  <a:pt x="120" y="24"/>
                </a:cubicBezTo>
                <a:cubicBezTo>
                  <a:pt x="133" y="24"/>
                  <a:pt x="133" y="24"/>
                  <a:pt x="133" y="24"/>
                </a:cubicBezTo>
                <a:cubicBezTo>
                  <a:pt x="114" y="43"/>
                  <a:pt x="114" y="43"/>
                  <a:pt x="114" y="43"/>
                </a:cubicBezTo>
                <a:cubicBezTo>
                  <a:pt x="102" y="35"/>
                  <a:pt x="88" y="30"/>
                  <a:pt x="74" y="30"/>
                </a:cubicBezTo>
                <a:cubicBezTo>
                  <a:pt x="56" y="30"/>
                  <a:pt x="39" y="37"/>
                  <a:pt x="26" y="50"/>
                </a:cubicBezTo>
                <a:cubicBezTo>
                  <a:pt x="0" y="76"/>
                  <a:pt x="0" y="119"/>
                  <a:pt x="26" y="145"/>
                </a:cubicBezTo>
                <a:cubicBezTo>
                  <a:pt x="39" y="158"/>
                  <a:pt x="56" y="165"/>
                  <a:pt x="74" y="165"/>
                </a:cubicBezTo>
                <a:cubicBezTo>
                  <a:pt x="92" y="165"/>
                  <a:pt x="109" y="158"/>
                  <a:pt x="121" y="145"/>
                </a:cubicBezTo>
                <a:cubicBezTo>
                  <a:pt x="145" y="122"/>
                  <a:pt x="147" y="86"/>
                  <a:pt x="129" y="59"/>
                </a:cubicBezTo>
                <a:cubicBezTo>
                  <a:pt x="150" y="39"/>
                  <a:pt x="150" y="39"/>
                  <a:pt x="150" y="39"/>
                </a:cubicBezTo>
                <a:cubicBezTo>
                  <a:pt x="150" y="54"/>
                  <a:pt x="150" y="54"/>
                  <a:pt x="150" y="54"/>
                </a:cubicBezTo>
                <a:cubicBezTo>
                  <a:pt x="150" y="60"/>
                  <a:pt x="155" y="65"/>
                  <a:pt x="161" y="65"/>
                </a:cubicBezTo>
                <a:cubicBezTo>
                  <a:pt x="167" y="65"/>
                  <a:pt x="172" y="60"/>
                  <a:pt x="172" y="54"/>
                </a:cubicBezTo>
                <a:cubicBezTo>
                  <a:pt x="172" y="12"/>
                  <a:pt x="172" y="12"/>
                  <a:pt x="172" y="12"/>
                </a:cubicBezTo>
                <a:cubicBezTo>
                  <a:pt x="172" y="9"/>
                  <a:pt x="171" y="6"/>
                  <a:pt x="169" y="4"/>
                </a:cubicBezTo>
                <a:cubicBezTo>
                  <a:pt x="169" y="4"/>
                  <a:pt x="169" y="4"/>
                  <a:pt x="169" y="4"/>
                </a:cubicBezTo>
                <a:close/>
                <a:moveTo>
                  <a:pt x="105" y="129"/>
                </a:moveTo>
                <a:cubicBezTo>
                  <a:pt x="88" y="146"/>
                  <a:pt x="59" y="146"/>
                  <a:pt x="42" y="129"/>
                </a:cubicBezTo>
                <a:cubicBezTo>
                  <a:pt x="25" y="112"/>
                  <a:pt x="25" y="83"/>
                  <a:pt x="42" y="66"/>
                </a:cubicBezTo>
                <a:cubicBezTo>
                  <a:pt x="50" y="57"/>
                  <a:pt x="62" y="53"/>
                  <a:pt x="74" y="53"/>
                </a:cubicBezTo>
                <a:cubicBezTo>
                  <a:pt x="86" y="53"/>
                  <a:pt x="97" y="57"/>
                  <a:pt x="105" y="66"/>
                </a:cubicBezTo>
                <a:cubicBezTo>
                  <a:pt x="123" y="83"/>
                  <a:pt x="123" y="112"/>
                  <a:pt x="105" y="129"/>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806773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Occupants         and riders  </a:t>
            </a:r>
            <a:endParaRPr lang="en-US" dirty="0"/>
          </a:p>
        </p:txBody>
      </p:sp>
      <p:sp>
        <p:nvSpPr>
          <p:cNvPr id="3" name="Right Arrow 2"/>
          <p:cNvSpPr/>
          <p:nvPr/>
        </p:nvSpPr>
        <p:spPr>
          <a:xfrm rot="16200000">
            <a:off x="1056938" y="1847596"/>
            <a:ext cx="641604" cy="74371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791200" y="1691664"/>
            <a:ext cx="3657600" cy="4993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t"/>
          <a:lstStyle/>
          <a:p>
            <a:pPr algn="ctr"/>
            <a:r>
              <a:rPr lang="en-US" sz="4000" dirty="0" smtClean="0"/>
              <a:t>Under</a:t>
            </a:r>
          </a:p>
          <a:p>
            <a:pPr algn="ctr"/>
            <a:endParaRPr lang="en-US" sz="4000" dirty="0" smtClean="0"/>
          </a:p>
          <a:p>
            <a:pPr algn="ctr"/>
            <a:endParaRPr lang="en-US" sz="4000" dirty="0" smtClean="0"/>
          </a:p>
        </p:txBody>
      </p:sp>
      <p:sp>
        <p:nvSpPr>
          <p:cNvPr id="9" name="Right Arrow 8"/>
          <p:cNvSpPr/>
          <p:nvPr/>
        </p:nvSpPr>
        <p:spPr>
          <a:xfrm rot="5400000">
            <a:off x="6104368" y="1848104"/>
            <a:ext cx="641604" cy="74371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442739" y="565238"/>
            <a:ext cx="761818" cy="988843"/>
            <a:chOff x="3307556" y="2489201"/>
            <a:chExt cx="131763" cy="157163"/>
          </a:xfrm>
        </p:grpSpPr>
        <p:sp>
          <p:nvSpPr>
            <p:cNvPr id="10" name="Freeform 1172"/>
            <p:cNvSpPr>
              <a:spLocks/>
            </p:cNvSpPr>
            <p:nvPr/>
          </p:nvSpPr>
          <p:spPr bwMode="auto">
            <a:xfrm>
              <a:off x="3337719" y="2514601"/>
              <a:ext cx="101600" cy="103188"/>
            </a:xfrm>
            <a:custGeom>
              <a:avLst/>
              <a:gdLst>
                <a:gd name="T0" fmla="*/ 6 w 82"/>
                <a:gd name="T1" fmla="*/ 82 h 82"/>
                <a:gd name="T2" fmla="*/ 6 w 82"/>
                <a:gd name="T3" fmla="*/ 66 h 82"/>
                <a:gd name="T4" fmla="*/ 45 w 82"/>
                <a:gd name="T5" fmla="*/ 66 h 82"/>
                <a:gd name="T6" fmla="*/ 52 w 82"/>
                <a:gd name="T7" fmla="*/ 59 h 82"/>
                <a:gd name="T8" fmla="*/ 68 w 82"/>
                <a:gd name="T9" fmla="*/ 6 h 82"/>
                <a:gd name="T10" fmla="*/ 80 w 82"/>
                <a:gd name="T11" fmla="*/ 8 h 82"/>
                <a:gd name="T12" fmla="*/ 64 w 82"/>
                <a:gd name="T13" fmla="*/ 68 h 82"/>
                <a:gd name="T14" fmla="*/ 45 w 82"/>
                <a:gd name="T15" fmla="*/ 82 h 82"/>
                <a:gd name="T16" fmla="*/ 6 w 82"/>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2">
                  <a:moveTo>
                    <a:pt x="6" y="82"/>
                  </a:moveTo>
                  <a:cubicBezTo>
                    <a:pt x="0" y="82"/>
                    <a:pt x="0" y="66"/>
                    <a:pt x="6" y="66"/>
                  </a:cubicBezTo>
                  <a:cubicBezTo>
                    <a:pt x="45" y="66"/>
                    <a:pt x="45" y="66"/>
                    <a:pt x="45" y="66"/>
                  </a:cubicBezTo>
                  <a:cubicBezTo>
                    <a:pt x="49" y="66"/>
                    <a:pt x="51" y="63"/>
                    <a:pt x="52" y="59"/>
                  </a:cubicBezTo>
                  <a:cubicBezTo>
                    <a:pt x="68" y="6"/>
                    <a:pt x="68" y="6"/>
                    <a:pt x="68" y="6"/>
                  </a:cubicBezTo>
                  <a:cubicBezTo>
                    <a:pt x="69" y="0"/>
                    <a:pt x="82" y="2"/>
                    <a:pt x="80" y="8"/>
                  </a:cubicBezTo>
                  <a:cubicBezTo>
                    <a:pt x="64" y="68"/>
                    <a:pt x="64" y="68"/>
                    <a:pt x="64" y="68"/>
                  </a:cubicBezTo>
                  <a:cubicBezTo>
                    <a:pt x="62" y="76"/>
                    <a:pt x="54" y="82"/>
                    <a:pt x="45" y="82"/>
                  </a:cubicBezTo>
                  <a:lnTo>
                    <a:pt x="6" y="82"/>
                  </a:ln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4F81BD">
                    <a:lumMod val="75000"/>
                  </a:srgbClr>
                </a:solidFill>
                <a:effectLst/>
                <a:uLnTx/>
                <a:uFillTx/>
              </a:endParaRPr>
            </a:p>
          </p:txBody>
        </p:sp>
        <p:sp>
          <p:nvSpPr>
            <p:cNvPr id="11" name="Freeform 1173"/>
            <p:cNvSpPr>
              <a:spLocks/>
            </p:cNvSpPr>
            <p:nvPr/>
          </p:nvSpPr>
          <p:spPr bwMode="auto">
            <a:xfrm>
              <a:off x="3307556" y="2524126"/>
              <a:ext cx="104775" cy="122238"/>
            </a:xfrm>
            <a:custGeom>
              <a:avLst/>
              <a:gdLst>
                <a:gd name="T0" fmla="*/ 58 w 84"/>
                <a:gd name="T1" fmla="*/ 42 h 98"/>
                <a:gd name="T2" fmla="*/ 57 w 84"/>
                <a:gd name="T3" fmla="*/ 44 h 98"/>
                <a:gd name="T4" fmla="*/ 32 w 84"/>
                <a:gd name="T5" fmla="*/ 44 h 98"/>
                <a:gd name="T6" fmla="*/ 24 w 84"/>
                <a:gd name="T7" fmla="*/ 39 h 98"/>
                <a:gd name="T8" fmla="*/ 18 w 84"/>
                <a:gd name="T9" fmla="*/ 39 h 98"/>
                <a:gd name="T10" fmla="*/ 11 w 84"/>
                <a:gd name="T11" fmla="*/ 45 h 98"/>
                <a:gd name="T12" fmla="*/ 2 w 84"/>
                <a:gd name="T13" fmla="*/ 87 h 98"/>
                <a:gd name="T14" fmla="*/ 16 w 84"/>
                <a:gd name="T15" fmla="*/ 90 h 98"/>
                <a:gd name="T16" fmla="*/ 23 w 84"/>
                <a:gd name="T17" fmla="*/ 56 h 98"/>
                <a:gd name="T18" fmla="*/ 25 w 84"/>
                <a:gd name="T19" fmla="*/ 55 h 98"/>
                <a:gd name="T20" fmla="*/ 61 w 84"/>
                <a:gd name="T21" fmla="*/ 55 h 98"/>
                <a:gd name="T22" fmla="*/ 73 w 84"/>
                <a:gd name="T23" fmla="*/ 47 h 98"/>
                <a:gd name="T24" fmla="*/ 82 w 84"/>
                <a:gd name="T25" fmla="*/ 16 h 98"/>
                <a:gd name="T26" fmla="*/ 74 w 84"/>
                <a:gd name="T27" fmla="*/ 1 h 98"/>
                <a:gd name="T28" fmla="*/ 59 w 84"/>
                <a:gd name="T29" fmla="*/ 8 h 98"/>
                <a:gd name="T30" fmla="*/ 53 w 84"/>
                <a:gd name="T31" fmla="*/ 28 h 98"/>
                <a:gd name="T32" fmla="*/ 52 w 84"/>
                <a:gd name="T33" fmla="*/ 30 h 98"/>
                <a:gd name="T34" fmla="*/ 32 w 84"/>
                <a:gd name="T35" fmla="*/ 30 h 98"/>
                <a:gd name="T36" fmla="*/ 26 w 84"/>
                <a:gd name="T37" fmla="*/ 36 h 98"/>
                <a:gd name="T38" fmla="*/ 32 w 84"/>
                <a:gd name="T39" fmla="*/ 42 h 98"/>
                <a:gd name="T40" fmla="*/ 58 w 84"/>
                <a:gd name="T41" fmla="*/ 4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98">
                  <a:moveTo>
                    <a:pt x="58" y="42"/>
                  </a:moveTo>
                  <a:cubicBezTo>
                    <a:pt x="57" y="44"/>
                    <a:pt x="57" y="44"/>
                    <a:pt x="57" y="44"/>
                  </a:cubicBezTo>
                  <a:cubicBezTo>
                    <a:pt x="32" y="44"/>
                    <a:pt x="32" y="44"/>
                    <a:pt x="32" y="44"/>
                  </a:cubicBezTo>
                  <a:cubicBezTo>
                    <a:pt x="29" y="44"/>
                    <a:pt x="25" y="42"/>
                    <a:pt x="24" y="39"/>
                  </a:cubicBezTo>
                  <a:cubicBezTo>
                    <a:pt x="18" y="39"/>
                    <a:pt x="18" y="39"/>
                    <a:pt x="18" y="39"/>
                  </a:cubicBezTo>
                  <a:cubicBezTo>
                    <a:pt x="15" y="39"/>
                    <a:pt x="11" y="42"/>
                    <a:pt x="11" y="45"/>
                  </a:cubicBezTo>
                  <a:cubicBezTo>
                    <a:pt x="2" y="87"/>
                    <a:pt x="2" y="87"/>
                    <a:pt x="2" y="87"/>
                  </a:cubicBezTo>
                  <a:cubicBezTo>
                    <a:pt x="0" y="95"/>
                    <a:pt x="14" y="98"/>
                    <a:pt x="16" y="90"/>
                  </a:cubicBezTo>
                  <a:cubicBezTo>
                    <a:pt x="23" y="56"/>
                    <a:pt x="23" y="56"/>
                    <a:pt x="23" y="56"/>
                  </a:cubicBezTo>
                  <a:cubicBezTo>
                    <a:pt x="23" y="56"/>
                    <a:pt x="24" y="55"/>
                    <a:pt x="25" y="55"/>
                  </a:cubicBezTo>
                  <a:cubicBezTo>
                    <a:pt x="61" y="55"/>
                    <a:pt x="61" y="55"/>
                    <a:pt x="61" y="55"/>
                  </a:cubicBezTo>
                  <a:cubicBezTo>
                    <a:pt x="66" y="55"/>
                    <a:pt x="71" y="52"/>
                    <a:pt x="73" y="47"/>
                  </a:cubicBezTo>
                  <a:cubicBezTo>
                    <a:pt x="82" y="16"/>
                    <a:pt x="82" y="16"/>
                    <a:pt x="82" y="16"/>
                  </a:cubicBezTo>
                  <a:cubicBezTo>
                    <a:pt x="84" y="10"/>
                    <a:pt x="80" y="3"/>
                    <a:pt x="74" y="1"/>
                  </a:cubicBezTo>
                  <a:cubicBezTo>
                    <a:pt x="68" y="0"/>
                    <a:pt x="61" y="2"/>
                    <a:pt x="59" y="8"/>
                  </a:cubicBezTo>
                  <a:cubicBezTo>
                    <a:pt x="53" y="28"/>
                    <a:pt x="53" y="28"/>
                    <a:pt x="53" y="28"/>
                  </a:cubicBezTo>
                  <a:cubicBezTo>
                    <a:pt x="53" y="29"/>
                    <a:pt x="52" y="30"/>
                    <a:pt x="52" y="30"/>
                  </a:cubicBezTo>
                  <a:cubicBezTo>
                    <a:pt x="32" y="30"/>
                    <a:pt x="32" y="30"/>
                    <a:pt x="32" y="30"/>
                  </a:cubicBezTo>
                  <a:cubicBezTo>
                    <a:pt x="29" y="30"/>
                    <a:pt x="26" y="32"/>
                    <a:pt x="26" y="36"/>
                  </a:cubicBezTo>
                  <a:cubicBezTo>
                    <a:pt x="26" y="39"/>
                    <a:pt x="29" y="42"/>
                    <a:pt x="32" y="42"/>
                  </a:cubicBezTo>
                  <a:lnTo>
                    <a:pt x="58" y="42"/>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4F81BD">
                    <a:lumMod val="75000"/>
                  </a:srgbClr>
                </a:solidFill>
                <a:effectLst/>
                <a:uLnTx/>
                <a:uFillTx/>
              </a:endParaRPr>
            </a:p>
          </p:txBody>
        </p:sp>
        <p:sp>
          <p:nvSpPr>
            <p:cNvPr id="12" name="Oval 1174"/>
            <p:cNvSpPr>
              <a:spLocks noChangeArrowheads="1"/>
            </p:cNvSpPr>
            <p:nvPr/>
          </p:nvSpPr>
          <p:spPr bwMode="auto">
            <a:xfrm>
              <a:off x="3382169" y="2489201"/>
              <a:ext cx="33338" cy="31750"/>
            </a:xfrm>
            <a:prstGeom prst="ellipse">
              <a:avLst/>
            </a:pr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4F81BD">
                    <a:lumMod val="75000"/>
                  </a:srgbClr>
                </a:solidFill>
                <a:effectLst/>
                <a:uLnTx/>
                <a:uFillTx/>
              </a:endParaRPr>
            </a:p>
          </p:txBody>
        </p:sp>
      </p:grpSp>
      <p:grpSp>
        <p:nvGrpSpPr>
          <p:cNvPr id="13" name="Group 12"/>
          <p:cNvGrpSpPr/>
          <p:nvPr/>
        </p:nvGrpSpPr>
        <p:grpSpPr>
          <a:xfrm>
            <a:off x="7487571" y="634650"/>
            <a:ext cx="1044848" cy="644477"/>
            <a:chOff x="3759200" y="3335338"/>
            <a:chExt cx="193676" cy="119462"/>
          </a:xfrm>
        </p:grpSpPr>
        <p:sp>
          <p:nvSpPr>
            <p:cNvPr id="14" name="Freeform 1220"/>
            <p:cNvSpPr>
              <a:spLocks/>
            </p:cNvSpPr>
            <p:nvPr/>
          </p:nvSpPr>
          <p:spPr bwMode="auto">
            <a:xfrm>
              <a:off x="3862388" y="3348038"/>
              <a:ext cx="17463" cy="6350"/>
            </a:xfrm>
            <a:custGeom>
              <a:avLst/>
              <a:gdLst>
                <a:gd name="T0" fmla="*/ 15 w 15"/>
                <a:gd name="T1" fmla="*/ 3 h 6"/>
                <a:gd name="T2" fmla="*/ 12 w 15"/>
                <a:gd name="T3" fmla="*/ 6 h 6"/>
                <a:gd name="T4" fmla="*/ 3 w 15"/>
                <a:gd name="T5" fmla="*/ 6 h 6"/>
                <a:gd name="T6" fmla="*/ 0 w 15"/>
                <a:gd name="T7" fmla="*/ 3 h 6"/>
                <a:gd name="T8" fmla="*/ 3 w 15"/>
                <a:gd name="T9" fmla="*/ 0 h 6"/>
                <a:gd name="T10" fmla="*/ 12 w 15"/>
                <a:gd name="T11" fmla="*/ 0 h 6"/>
                <a:gd name="T12" fmla="*/ 15 w 15"/>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5" y="3"/>
                  </a:moveTo>
                  <a:cubicBezTo>
                    <a:pt x="15" y="5"/>
                    <a:pt x="14" y="6"/>
                    <a:pt x="12" y="6"/>
                  </a:cubicBezTo>
                  <a:cubicBezTo>
                    <a:pt x="3" y="6"/>
                    <a:pt x="3" y="6"/>
                    <a:pt x="3" y="6"/>
                  </a:cubicBezTo>
                  <a:cubicBezTo>
                    <a:pt x="1" y="6"/>
                    <a:pt x="0" y="5"/>
                    <a:pt x="0" y="3"/>
                  </a:cubicBezTo>
                  <a:cubicBezTo>
                    <a:pt x="0" y="1"/>
                    <a:pt x="1" y="0"/>
                    <a:pt x="3" y="0"/>
                  </a:cubicBezTo>
                  <a:cubicBezTo>
                    <a:pt x="12" y="0"/>
                    <a:pt x="12" y="0"/>
                    <a:pt x="12" y="0"/>
                  </a:cubicBezTo>
                  <a:cubicBezTo>
                    <a:pt x="14" y="0"/>
                    <a:pt x="15" y="1"/>
                    <a:pt x="15" y="3"/>
                  </a:cubicBez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5" name="Freeform 1221"/>
            <p:cNvSpPr>
              <a:spLocks/>
            </p:cNvSpPr>
            <p:nvPr/>
          </p:nvSpPr>
          <p:spPr bwMode="auto">
            <a:xfrm>
              <a:off x="3871913" y="3349626"/>
              <a:ext cx="17463" cy="20638"/>
            </a:xfrm>
            <a:custGeom>
              <a:avLst/>
              <a:gdLst>
                <a:gd name="T0" fmla="*/ 11 w 11"/>
                <a:gd name="T1" fmla="*/ 13 h 13"/>
                <a:gd name="T2" fmla="*/ 1 w 11"/>
                <a:gd name="T3" fmla="*/ 13 h 13"/>
                <a:gd name="T4" fmla="*/ 0 w 11"/>
                <a:gd name="T5" fmla="*/ 0 h 13"/>
                <a:gd name="T6" fmla="*/ 5 w 11"/>
                <a:gd name="T7" fmla="*/ 0 h 13"/>
                <a:gd name="T8" fmla="*/ 11 w 11"/>
                <a:gd name="T9" fmla="*/ 13 h 13"/>
              </a:gdLst>
              <a:ahLst/>
              <a:cxnLst>
                <a:cxn ang="0">
                  <a:pos x="T0" y="T1"/>
                </a:cxn>
                <a:cxn ang="0">
                  <a:pos x="T2" y="T3"/>
                </a:cxn>
                <a:cxn ang="0">
                  <a:pos x="T4" y="T5"/>
                </a:cxn>
                <a:cxn ang="0">
                  <a:pos x="T6" y="T7"/>
                </a:cxn>
                <a:cxn ang="0">
                  <a:pos x="T8" y="T9"/>
                </a:cxn>
              </a:cxnLst>
              <a:rect l="0" t="0" r="r" b="b"/>
              <a:pathLst>
                <a:path w="11" h="13">
                  <a:moveTo>
                    <a:pt x="11" y="13"/>
                  </a:moveTo>
                  <a:lnTo>
                    <a:pt x="1" y="13"/>
                  </a:lnTo>
                  <a:lnTo>
                    <a:pt x="0" y="0"/>
                  </a:lnTo>
                  <a:lnTo>
                    <a:pt x="5" y="0"/>
                  </a:lnTo>
                  <a:lnTo>
                    <a:pt x="11" y="13"/>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 name="Freeform 1222"/>
            <p:cNvSpPr>
              <a:spLocks noEditPoints="1"/>
            </p:cNvSpPr>
            <p:nvPr/>
          </p:nvSpPr>
          <p:spPr bwMode="auto">
            <a:xfrm>
              <a:off x="3890963" y="3390901"/>
              <a:ext cx="61913" cy="60325"/>
            </a:xfrm>
            <a:custGeom>
              <a:avLst/>
              <a:gdLst>
                <a:gd name="T0" fmla="*/ 25 w 49"/>
                <a:gd name="T1" fmla="*/ 0 h 49"/>
                <a:gd name="T2" fmla="*/ 0 w 49"/>
                <a:gd name="T3" fmla="*/ 24 h 49"/>
                <a:gd name="T4" fmla="*/ 25 w 49"/>
                <a:gd name="T5" fmla="*/ 49 h 49"/>
                <a:gd name="T6" fmla="*/ 49 w 49"/>
                <a:gd name="T7" fmla="*/ 24 h 49"/>
                <a:gd name="T8" fmla="*/ 25 w 49"/>
                <a:gd name="T9" fmla="*/ 0 h 49"/>
                <a:gd name="T10" fmla="*/ 25 w 49"/>
                <a:gd name="T11" fmla="*/ 42 h 49"/>
                <a:gd name="T12" fmla="*/ 7 w 49"/>
                <a:gd name="T13" fmla="*/ 24 h 49"/>
                <a:gd name="T14" fmla="*/ 25 w 49"/>
                <a:gd name="T15" fmla="*/ 6 h 49"/>
                <a:gd name="T16" fmla="*/ 43 w 49"/>
                <a:gd name="T17" fmla="*/ 24 h 49"/>
                <a:gd name="T18" fmla="*/ 25 w 49"/>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5" y="0"/>
                  </a:moveTo>
                  <a:cubicBezTo>
                    <a:pt x="11" y="0"/>
                    <a:pt x="0" y="11"/>
                    <a:pt x="0" y="24"/>
                  </a:cubicBezTo>
                  <a:cubicBezTo>
                    <a:pt x="0" y="38"/>
                    <a:pt x="11" y="49"/>
                    <a:pt x="25" y="49"/>
                  </a:cubicBezTo>
                  <a:cubicBezTo>
                    <a:pt x="38" y="49"/>
                    <a:pt x="49" y="38"/>
                    <a:pt x="49" y="24"/>
                  </a:cubicBezTo>
                  <a:cubicBezTo>
                    <a:pt x="49" y="11"/>
                    <a:pt x="38" y="0"/>
                    <a:pt x="25" y="0"/>
                  </a:cubicBezTo>
                  <a:close/>
                  <a:moveTo>
                    <a:pt x="25" y="42"/>
                  </a:moveTo>
                  <a:cubicBezTo>
                    <a:pt x="15" y="42"/>
                    <a:pt x="7" y="34"/>
                    <a:pt x="7" y="24"/>
                  </a:cubicBezTo>
                  <a:cubicBezTo>
                    <a:pt x="7" y="14"/>
                    <a:pt x="15" y="6"/>
                    <a:pt x="25" y="6"/>
                  </a:cubicBezTo>
                  <a:cubicBezTo>
                    <a:pt x="35" y="6"/>
                    <a:pt x="43" y="14"/>
                    <a:pt x="43" y="24"/>
                  </a:cubicBezTo>
                  <a:cubicBezTo>
                    <a:pt x="43" y="34"/>
                    <a:pt x="35" y="42"/>
                    <a:pt x="25" y="42"/>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 name="Freeform 1223"/>
            <p:cNvSpPr>
              <a:spLocks/>
            </p:cNvSpPr>
            <p:nvPr/>
          </p:nvSpPr>
          <p:spPr bwMode="auto">
            <a:xfrm>
              <a:off x="3759201" y="3368676"/>
              <a:ext cx="68263" cy="30163"/>
            </a:xfrm>
            <a:custGeom>
              <a:avLst/>
              <a:gdLst>
                <a:gd name="T0" fmla="*/ 53 w 54"/>
                <a:gd name="T1" fmla="*/ 16 h 24"/>
                <a:gd name="T2" fmla="*/ 47 w 54"/>
                <a:gd name="T3" fmla="*/ 24 h 24"/>
                <a:gd name="T4" fmla="*/ 6 w 54"/>
                <a:gd name="T5" fmla="*/ 18 h 24"/>
                <a:gd name="T6" fmla="*/ 0 w 54"/>
                <a:gd name="T7" fmla="*/ 10 h 24"/>
                <a:gd name="T8" fmla="*/ 1 w 54"/>
                <a:gd name="T9" fmla="*/ 8 h 24"/>
                <a:gd name="T10" fmla="*/ 7 w 54"/>
                <a:gd name="T11" fmla="*/ 0 h 24"/>
                <a:gd name="T12" fmla="*/ 36 w 54"/>
                <a:gd name="T13" fmla="*/ 4 h 24"/>
                <a:gd name="T14" fmla="*/ 53 w 54"/>
                <a:gd name="T15" fmla="*/ 10 h 24"/>
                <a:gd name="T16" fmla="*/ 53 w 54"/>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24">
                  <a:moveTo>
                    <a:pt x="53" y="16"/>
                  </a:moveTo>
                  <a:cubicBezTo>
                    <a:pt x="52" y="20"/>
                    <a:pt x="50" y="24"/>
                    <a:pt x="47" y="24"/>
                  </a:cubicBezTo>
                  <a:cubicBezTo>
                    <a:pt x="6" y="18"/>
                    <a:pt x="6" y="18"/>
                    <a:pt x="6" y="18"/>
                  </a:cubicBezTo>
                  <a:cubicBezTo>
                    <a:pt x="3" y="18"/>
                    <a:pt x="0" y="14"/>
                    <a:pt x="0" y="10"/>
                  </a:cubicBezTo>
                  <a:cubicBezTo>
                    <a:pt x="0" y="9"/>
                    <a:pt x="0" y="8"/>
                    <a:pt x="1" y="8"/>
                  </a:cubicBezTo>
                  <a:cubicBezTo>
                    <a:pt x="2" y="4"/>
                    <a:pt x="3" y="0"/>
                    <a:pt x="7" y="0"/>
                  </a:cubicBezTo>
                  <a:cubicBezTo>
                    <a:pt x="15" y="1"/>
                    <a:pt x="28" y="3"/>
                    <a:pt x="36" y="4"/>
                  </a:cubicBezTo>
                  <a:cubicBezTo>
                    <a:pt x="39" y="5"/>
                    <a:pt x="51" y="7"/>
                    <a:pt x="53" y="10"/>
                  </a:cubicBezTo>
                  <a:cubicBezTo>
                    <a:pt x="54" y="11"/>
                    <a:pt x="53" y="15"/>
                    <a:pt x="53" y="16"/>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8" name="Freeform 1224"/>
            <p:cNvSpPr>
              <a:spLocks/>
            </p:cNvSpPr>
            <p:nvPr/>
          </p:nvSpPr>
          <p:spPr bwMode="auto">
            <a:xfrm>
              <a:off x="3810001" y="3378201"/>
              <a:ext cx="58738" cy="47625"/>
            </a:xfrm>
            <a:custGeom>
              <a:avLst/>
              <a:gdLst>
                <a:gd name="T0" fmla="*/ 47 w 47"/>
                <a:gd name="T1" fmla="*/ 29 h 39"/>
                <a:gd name="T2" fmla="*/ 40 w 47"/>
                <a:gd name="T3" fmla="*/ 36 h 39"/>
                <a:gd name="T4" fmla="*/ 13 w 47"/>
                <a:gd name="T5" fmla="*/ 39 h 39"/>
                <a:gd name="T6" fmla="*/ 6 w 47"/>
                <a:gd name="T7" fmla="*/ 32 h 39"/>
                <a:gd name="T8" fmla="*/ 0 w 47"/>
                <a:gd name="T9" fmla="*/ 7 h 39"/>
                <a:gd name="T10" fmla="*/ 7 w 47"/>
                <a:gd name="T11" fmla="*/ 0 h 39"/>
                <a:gd name="T12" fmla="*/ 40 w 47"/>
                <a:gd name="T13" fmla="*/ 0 h 39"/>
                <a:gd name="T14" fmla="*/ 47 w 47"/>
                <a:gd name="T15" fmla="*/ 7 h 39"/>
                <a:gd name="T16" fmla="*/ 47 w 47"/>
                <a:gd name="T17"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9">
                  <a:moveTo>
                    <a:pt x="47" y="29"/>
                  </a:moveTo>
                  <a:cubicBezTo>
                    <a:pt x="47" y="33"/>
                    <a:pt x="44" y="36"/>
                    <a:pt x="40" y="36"/>
                  </a:cubicBezTo>
                  <a:cubicBezTo>
                    <a:pt x="13" y="39"/>
                    <a:pt x="13" y="39"/>
                    <a:pt x="13" y="39"/>
                  </a:cubicBezTo>
                  <a:cubicBezTo>
                    <a:pt x="9" y="39"/>
                    <a:pt x="6" y="36"/>
                    <a:pt x="6" y="32"/>
                  </a:cubicBezTo>
                  <a:cubicBezTo>
                    <a:pt x="0" y="7"/>
                    <a:pt x="0" y="7"/>
                    <a:pt x="0" y="7"/>
                  </a:cubicBezTo>
                  <a:cubicBezTo>
                    <a:pt x="0" y="3"/>
                    <a:pt x="3" y="0"/>
                    <a:pt x="7" y="0"/>
                  </a:cubicBezTo>
                  <a:cubicBezTo>
                    <a:pt x="40" y="0"/>
                    <a:pt x="40" y="0"/>
                    <a:pt x="40" y="0"/>
                  </a:cubicBezTo>
                  <a:cubicBezTo>
                    <a:pt x="44" y="0"/>
                    <a:pt x="47" y="3"/>
                    <a:pt x="47" y="7"/>
                  </a:cubicBezTo>
                  <a:lnTo>
                    <a:pt x="47" y="29"/>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9" name="Freeform 1225"/>
            <p:cNvSpPr>
              <a:spLocks/>
            </p:cNvSpPr>
            <p:nvPr/>
          </p:nvSpPr>
          <p:spPr bwMode="auto">
            <a:xfrm>
              <a:off x="3840163" y="3362326"/>
              <a:ext cx="79375" cy="57150"/>
            </a:xfrm>
            <a:custGeom>
              <a:avLst/>
              <a:gdLst>
                <a:gd name="T0" fmla="*/ 63 w 64"/>
                <a:gd name="T1" fmla="*/ 11 h 46"/>
                <a:gd name="T2" fmla="*/ 56 w 64"/>
                <a:gd name="T3" fmla="*/ 20 h 46"/>
                <a:gd name="T4" fmla="*/ 19 w 64"/>
                <a:gd name="T5" fmla="*/ 45 h 46"/>
                <a:gd name="T6" fmla="*/ 0 w 64"/>
                <a:gd name="T7" fmla="*/ 39 h 46"/>
                <a:gd name="T8" fmla="*/ 14 w 64"/>
                <a:gd name="T9" fmla="*/ 8 h 46"/>
                <a:gd name="T10" fmla="*/ 31 w 64"/>
                <a:gd name="T11" fmla="*/ 0 h 46"/>
                <a:gd name="T12" fmla="*/ 51 w 64"/>
                <a:gd name="T13" fmla="*/ 0 h 46"/>
                <a:gd name="T14" fmla="*/ 61 w 64"/>
                <a:gd name="T15" fmla="*/ 5 h 46"/>
                <a:gd name="T16" fmla="*/ 63 w 64"/>
                <a:gd name="T1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6">
                  <a:moveTo>
                    <a:pt x="63" y="11"/>
                  </a:moveTo>
                  <a:cubicBezTo>
                    <a:pt x="64" y="14"/>
                    <a:pt x="61" y="17"/>
                    <a:pt x="56" y="20"/>
                  </a:cubicBezTo>
                  <a:cubicBezTo>
                    <a:pt x="49" y="25"/>
                    <a:pt x="28" y="42"/>
                    <a:pt x="19" y="45"/>
                  </a:cubicBezTo>
                  <a:cubicBezTo>
                    <a:pt x="15" y="46"/>
                    <a:pt x="0" y="43"/>
                    <a:pt x="0" y="39"/>
                  </a:cubicBezTo>
                  <a:cubicBezTo>
                    <a:pt x="0" y="33"/>
                    <a:pt x="11" y="13"/>
                    <a:pt x="14" y="8"/>
                  </a:cubicBezTo>
                  <a:cubicBezTo>
                    <a:pt x="17" y="4"/>
                    <a:pt x="25" y="0"/>
                    <a:pt x="31" y="0"/>
                  </a:cubicBezTo>
                  <a:cubicBezTo>
                    <a:pt x="37" y="0"/>
                    <a:pt x="45" y="0"/>
                    <a:pt x="51" y="0"/>
                  </a:cubicBezTo>
                  <a:cubicBezTo>
                    <a:pt x="56" y="0"/>
                    <a:pt x="60" y="1"/>
                    <a:pt x="61" y="5"/>
                  </a:cubicBezTo>
                  <a:cubicBezTo>
                    <a:pt x="62" y="7"/>
                    <a:pt x="62" y="9"/>
                    <a:pt x="63" y="11"/>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0" name="Oval 1226"/>
            <p:cNvSpPr>
              <a:spLocks noChangeArrowheads="1"/>
            </p:cNvSpPr>
            <p:nvPr/>
          </p:nvSpPr>
          <p:spPr bwMode="auto">
            <a:xfrm>
              <a:off x="3824288" y="3419476"/>
              <a:ext cx="22225" cy="20638"/>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1" name="Oval 1227"/>
            <p:cNvSpPr>
              <a:spLocks noChangeArrowheads="1"/>
            </p:cNvSpPr>
            <p:nvPr/>
          </p:nvSpPr>
          <p:spPr bwMode="auto">
            <a:xfrm>
              <a:off x="3838576" y="3416301"/>
              <a:ext cx="22225" cy="20638"/>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2" name="Oval 1228"/>
            <p:cNvSpPr>
              <a:spLocks noChangeArrowheads="1"/>
            </p:cNvSpPr>
            <p:nvPr/>
          </p:nvSpPr>
          <p:spPr bwMode="auto">
            <a:xfrm>
              <a:off x="3851276" y="3411538"/>
              <a:ext cx="22225" cy="22225"/>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3" name="Freeform 1229"/>
            <p:cNvSpPr>
              <a:spLocks/>
            </p:cNvSpPr>
            <p:nvPr/>
          </p:nvSpPr>
          <p:spPr bwMode="auto">
            <a:xfrm>
              <a:off x="3884613" y="3381376"/>
              <a:ext cx="41275" cy="44450"/>
            </a:xfrm>
            <a:custGeom>
              <a:avLst/>
              <a:gdLst>
                <a:gd name="T0" fmla="*/ 33 w 34"/>
                <a:gd name="T1" fmla="*/ 34 h 36"/>
                <a:gd name="T2" fmla="*/ 28 w 34"/>
                <a:gd name="T3" fmla="*/ 34 h 36"/>
                <a:gd name="T4" fmla="*/ 1 w 34"/>
                <a:gd name="T5" fmla="*/ 6 h 36"/>
                <a:gd name="T6" fmla="*/ 1 w 34"/>
                <a:gd name="T7" fmla="*/ 1 h 36"/>
                <a:gd name="T8" fmla="*/ 6 w 34"/>
                <a:gd name="T9" fmla="*/ 1 h 36"/>
                <a:gd name="T10" fmla="*/ 33 w 34"/>
                <a:gd name="T11" fmla="*/ 30 h 36"/>
                <a:gd name="T12" fmla="*/ 33 w 34"/>
                <a:gd name="T13" fmla="*/ 34 h 36"/>
              </a:gdLst>
              <a:ahLst/>
              <a:cxnLst>
                <a:cxn ang="0">
                  <a:pos x="T0" y="T1"/>
                </a:cxn>
                <a:cxn ang="0">
                  <a:pos x="T2" y="T3"/>
                </a:cxn>
                <a:cxn ang="0">
                  <a:pos x="T4" y="T5"/>
                </a:cxn>
                <a:cxn ang="0">
                  <a:pos x="T6" y="T7"/>
                </a:cxn>
                <a:cxn ang="0">
                  <a:pos x="T8" y="T9"/>
                </a:cxn>
                <a:cxn ang="0">
                  <a:pos x="T10" y="T11"/>
                </a:cxn>
                <a:cxn ang="0">
                  <a:pos x="T12" y="T13"/>
                </a:cxn>
              </a:cxnLst>
              <a:rect l="0" t="0" r="r" b="b"/>
              <a:pathLst>
                <a:path w="34" h="36">
                  <a:moveTo>
                    <a:pt x="33" y="34"/>
                  </a:moveTo>
                  <a:cubicBezTo>
                    <a:pt x="31" y="36"/>
                    <a:pt x="29" y="35"/>
                    <a:pt x="28" y="34"/>
                  </a:cubicBezTo>
                  <a:cubicBezTo>
                    <a:pt x="1" y="6"/>
                    <a:pt x="1" y="6"/>
                    <a:pt x="1" y="6"/>
                  </a:cubicBezTo>
                  <a:cubicBezTo>
                    <a:pt x="0" y="5"/>
                    <a:pt x="0" y="2"/>
                    <a:pt x="1" y="1"/>
                  </a:cubicBezTo>
                  <a:cubicBezTo>
                    <a:pt x="2" y="0"/>
                    <a:pt x="4" y="0"/>
                    <a:pt x="6" y="1"/>
                  </a:cubicBezTo>
                  <a:cubicBezTo>
                    <a:pt x="33" y="30"/>
                    <a:pt x="33" y="30"/>
                    <a:pt x="33" y="30"/>
                  </a:cubicBezTo>
                  <a:cubicBezTo>
                    <a:pt x="34" y="31"/>
                    <a:pt x="34" y="33"/>
                    <a:pt x="33" y="34"/>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4" name="Freeform 1230"/>
            <p:cNvSpPr>
              <a:spLocks/>
            </p:cNvSpPr>
            <p:nvPr/>
          </p:nvSpPr>
          <p:spPr bwMode="auto">
            <a:xfrm>
              <a:off x="3881438" y="3335338"/>
              <a:ext cx="38100" cy="50800"/>
            </a:xfrm>
            <a:custGeom>
              <a:avLst/>
              <a:gdLst>
                <a:gd name="T0" fmla="*/ 30 w 31"/>
                <a:gd name="T1" fmla="*/ 31 h 41"/>
                <a:gd name="T2" fmla="*/ 25 w 31"/>
                <a:gd name="T3" fmla="*/ 40 h 41"/>
                <a:gd name="T4" fmla="*/ 23 w 31"/>
                <a:gd name="T5" fmla="*/ 40 h 41"/>
                <a:gd name="T6" fmla="*/ 14 w 31"/>
                <a:gd name="T7" fmla="*/ 34 h 41"/>
                <a:gd name="T8" fmla="*/ 4 w 31"/>
                <a:gd name="T9" fmla="*/ 9 h 41"/>
                <a:gd name="T10" fmla="*/ 4 w 31"/>
                <a:gd name="T11" fmla="*/ 1 h 41"/>
                <a:gd name="T12" fmla="*/ 30 w 31"/>
                <a:gd name="T13" fmla="*/ 31 h 41"/>
              </a:gdLst>
              <a:ahLst/>
              <a:cxnLst>
                <a:cxn ang="0">
                  <a:pos x="T0" y="T1"/>
                </a:cxn>
                <a:cxn ang="0">
                  <a:pos x="T2" y="T3"/>
                </a:cxn>
                <a:cxn ang="0">
                  <a:pos x="T4" y="T5"/>
                </a:cxn>
                <a:cxn ang="0">
                  <a:pos x="T6" y="T7"/>
                </a:cxn>
                <a:cxn ang="0">
                  <a:pos x="T8" y="T9"/>
                </a:cxn>
                <a:cxn ang="0">
                  <a:pos x="T10" y="T11"/>
                </a:cxn>
                <a:cxn ang="0">
                  <a:pos x="T12" y="T13"/>
                </a:cxn>
              </a:cxnLst>
              <a:rect l="0" t="0" r="r" b="b"/>
              <a:pathLst>
                <a:path w="31" h="41">
                  <a:moveTo>
                    <a:pt x="30" y="31"/>
                  </a:moveTo>
                  <a:cubicBezTo>
                    <a:pt x="31" y="35"/>
                    <a:pt x="29" y="39"/>
                    <a:pt x="25" y="40"/>
                  </a:cubicBezTo>
                  <a:cubicBezTo>
                    <a:pt x="23" y="40"/>
                    <a:pt x="23" y="40"/>
                    <a:pt x="23" y="40"/>
                  </a:cubicBezTo>
                  <a:cubicBezTo>
                    <a:pt x="20" y="41"/>
                    <a:pt x="16" y="38"/>
                    <a:pt x="14" y="34"/>
                  </a:cubicBezTo>
                  <a:cubicBezTo>
                    <a:pt x="12" y="28"/>
                    <a:pt x="6" y="15"/>
                    <a:pt x="4" y="9"/>
                  </a:cubicBezTo>
                  <a:cubicBezTo>
                    <a:pt x="2" y="5"/>
                    <a:pt x="0" y="0"/>
                    <a:pt x="4" y="1"/>
                  </a:cubicBezTo>
                  <a:cubicBezTo>
                    <a:pt x="18" y="3"/>
                    <a:pt x="28" y="21"/>
                    <a:pt x="30" y="31"/>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5" name="Oval 1231"/>
            <p:cNvSpPr>
              <a:spLocks noChangeArrowheads="1"/>
            </p:cNvSpPr>
            <p:nvPr/>
          </p:nvSpPr>
          <p:spPr bwMode="auto">
            <a:xfrm>
              <a:off x="3911601" y="3409951"/>
              <a:ext cx="22225" cy="22225"/>
            </a:xfrm>
            <a:prstGeom prst="ellipse">
              <a:avLst/>
            </a:pr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6" name="Oval 1232"/>
            <p:cNvSpPr>
              <a:spLocks noChangeArrowheads="1"/>
            </p:cNvSpPr>
            <p:nvPr/>
          </p:nvSpPr>
          <p:spPr bwMode="auto">
            <a:xfrm>
              <a:off x="3759200" y="3388125"/>
              <a:ext cx="66675" cy="666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7" name="Freeform 1233"/>
            <p:cNvSpPr>
              <a:spLocks noEditPoints="1"/>
            </p:cNvSpPr>
            <p:nvPr/>
          </p:nvSpPr>
          <p:spPr bwMode="auto">
            <a:xfrm>
              <a:off x="3762376" y="3390901"/>
              <a:ext cx="60325" cy="60325"/>
            </a:xfrm>
            <a:custGeom>
              <a:avLst/>
              <a:gdLst>
                <a:gd name="T0" fmla="*/ 24 w 49"/>
                <a:gd name="T1" fmla="*/ 0 h 49"/>
                <a:gd name="T2" fmla="*/ 0 w 49"/>
                <a:gd name="T3" fmla="*/ 24 h 49"/>
                <a:gd name="T4" fmla="*/ 24 w 49"/>
                <a:gd name="T5" fmla="*/ 49 h 49"/>
                <a:gd name="T6" fmla="*/ 49 w 49"/>
                <a:gd name="T7" fmla="*/ 24 h 49"/>
                <a:gd name="T8" fmla="*/ 24 w 49"/>
                <a:gd name="T9" fmla="*/ 0 h 49"/>
                <a:gd name="T10" fmla="*/ 24 w 49"/>
                <a:gd name="T11" fmla="*/ 42 h 49"/>
                <a:gd name="T12" fmla="*/ 6 w 49"/>
                <a:gd name="T13" fmla="*/ 24 h 49"/>
                <a:gd name="T14" fmla="*/ 24 w 49"/>
                <a:gd name="T15" fmla="*/ 6 h 49"/>
                <a:gd name="T16" fmla="*/ 42 w 49"/>
                <a:gd name="T17" fmla="*/ 24 h 49"/>
                <a:gd name="T18" fmla="*/ 24 w 49"/>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0"/>
                  </a:moveTo>
                  <a:cubicBezTo>
                    <a:pt x="11" y="0"/>
                    <a:pt x="0" y="11"/>
                    <a:pt x="0" y="24"/>
                  </a:cubicBezTo>
                  <a:cubicBezTo>
                    <a:pt x="0" y="38"/>
                    <a:pt x="11" y="49"/>
                    <a:pt x="24" y="49"/>
                  </a:cubicBezTo>
                  <a:cubicBezTo>
                    <a:pt x="38" y="49"/>
                    <a:pt x="49" y="38"/>
                    <a:pt x="49" y="24"/>
                  </a:cubicBezTo>
                  <a:cubicBezTo>
                    <a:pt x="49" y="11"/>
                    <a:pt x="38" y="0"/>
                    <a:pt x="24" y="0"/>
                  </a:cubicBezTo>
                  <a:close/>
                  <a:moveTo>
                    <a:pt x="24" y="42"/>
                  </a:moveTo>
                  <a:cubicBezTo>
                    <a:pt x="14" y="42"/>
                    <a:pt x="6" y="34"/>
                    <a:pt x="6" y="24"/>
                  </a:cubicBezTo>
                  <a:cubicBezTo>
                    <a:pt x="6" y="14"/>
                    <a:pt x="14" y="6"/>
                    <a:pt x="24" y="6"/>
                  </a:cubicBezTo>
                  <a:cubicBezTo>
                    <a:pt x="34" y="6"/>
                    <a:pt x="42" y="14"/>
                    <a:pt x="42" y="24"/>
                  </a:cubicBezTo>
                  <a:cubicBezTo>
                    <a:pt x="42" y="34"/>
                    <a:pt x="34" y="42"/>
                    <a:pt x="24" y="42"/>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8" name="Freeform 1234"/>
            <p:cNvSpPr>
              <a:spLocks/>
            </p:cNvSpPr>
            <p:nvPr/>
          </p:nvSpPr>
          <p:spPr bwMode="auto">
            <a:xfrm>
              <a:off x="3795713" y="3417888"/>
              <a:ext cx="36513" cy="20638"/>
            </a:xfrm>
            <a:custGeom>
              <a:avLst/>
              <a:gdLst>
                <a:gd name="T0" fmla="*/ 29 w 29"/>
                <a:gd name="T1" fmla="*/ 13 h 16"/>
                <a:gd name="T2" fmla="*/ 24 w 29"/>
                <a:gd name="T3" fmla="*/ 15 h 16"/>
                <a:gd name="T4" fmla="*/ 2 w 29"/>
                <a:gd name="T5" fmla="*/ 6 h 16"/>
                <a:gd name="T6" fmla="*/ 0 w 29"/>
                <a:gd name="T7" fmla="*/ 2 h 16"/>
                <a:gd name="T8" fmla="*/ 5 w 29"/>
                <a:gd name="T9" fmla="*/ 0 h 16"/>
                <a:gd name="T10" fmla="*/ 27 w 29"/>
                <a:gd name="T11" fmla="*/ 9 h 16"/>
                <a:gd name="T12" fmla="*/ 29 w 29"/>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29" h="16">
                  <a:moveTo>
                    <a:pt x="29" y="13"/>
                  </a:moveTo>
                  <a:cubicBezTo>
                    <a:pt x="28" y="15"/>
                    <a:pt x="26" y="16"/>
                    <a:pt x="24" y="15"/>
                  </a:cubicBezTo>
                  <a:cubicBezTo>
                    <a:pt x="2" y="6"/>
                    <a:pt x="2" y="6"/>
                    <a:pt x="2" y="6"/>
                  </a:cubicBezTo>
                  <a:cubicBezTo>
                    <a:pt x="1" y="6"/>
                    <a:pt x="0" y="4"/>
                    <a:pt x="0" y="2"/>
                  </a:cubicBezTo>
                  <a:cubicBezTo>
                    <a:pt x="1" y="0"/>
                    <a:pt x="3" y="0"/>
                    <a:pt x="5" y="0"/>
                  </a:cubicBezTo>
                  <a:cubicBezTo>
                    <a:pt x="27" y="9"/>
                    <a:pt x="27" y="9"/>
                    <a:pt x="27" y="9"/>
                  </a:cubicBezTo>
                  <a:cubicBezTo>
                    <a:pt x="29" y="10"/>
                    <a:pt x="29" y="11"/>
                    <a:pt x="29" y="13"/>
                  </a:cubicBez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9" name="Oval 1235"/>
            <p:cNvSpPr>
              <a:spLocks noChangeArrowheads="1"/>
            </p:cNvSpPr>
            <p:nvPr/>
          </p:nvSpPr>
          <p:spPr bwMode="auto">
            <a:xfrm>
              <a:off x="3783013" y="3409951"/>
              <a:ext cx="20638" cy="22225"/>
            </a:xfrm>
            <a:prstGeom prst="ellipse">
              <a:avLst/>
            </a:pr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sp>
        <p:nvSpPr>
          <p:cNvPr id="4" name="Rounded Rectangle 3"/>
          <p:cNvSpPr/>
          <p:nvPr/>
        </p:nvSpPr>
        <p:spPr>
          <a:xfrm>
            <a:off x="548689" y="1691664"/>
            <a:ext cx="3657600" cy="4993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t"/>
          <a:lstStyle/>
          <a:p>
            <a:pPr algn="ctr"/>
            <a:r>
              <a:rPr lang="en-US" sz="4000" dirty="0" smtClean="0"/>
              <a:t>Over</a:t>
            </a:r>
          </a:p>
          <a:p>
            <a:pPr algn="ctr">
              <a:spcAft>
                <a:spcPts val="600"/>
              </a:spcAft>
            </a:pPr>
            <a:endParaRPr lang="en-US" sz="4000" dirty="0" smtClean="0"/>
          </a:p>
          <a:p>
            <a:pPr algn="ctr">
              <a:spcAft>
                <a:spcPts val="600"/>
              </a:spcAft>
            </a:pPr>
            <a:endParaRPr lang="en-US" sz="1400" dirty="0" smtClean="0"/>
          </a:p>
          <a:p>
            <a:pPr algn="ctr">
              <a:spcAft>
                <a:spcPts val="600"/>
              </a:spcAft>
            </a:pPr>
            <a:endParaRPr lang="en-US" sz="1100" dirty="0" smtClean="0"/>
          </a:p>
          <a:p>
            <a:pPr algn="ctr">
              <a:spcAft>
                <a:spcPts val="600"/>
              </a:spcAft>
            </a:pPr>
            <a:r>
              <a:rPr lang="en-US" sz="4000" dirty="0" smtClean="0"/>
              <a:t>0-29</a:t>
            </a:r>
          </a:p>
          <a:p>
            <a:pPr algn="ctr">
              <a:spcAft>
                <a:spcPts val="600"/>
              </a:spcAft>
            </a:pPr>
            <a:r>
              <a:rPr lang="en-US" sz="4000" dirty="0"/>
              <a:t>75</a:t>
            </a:r>
            <a:r>
              <a:rPr lang="en-US" sz="4000" dirty="0" smtClean="0"/>
              <a:t>+*</a:t>
            </a:r>
            <a:endParaRPr lang="en-US" sz="4000" dirty="0"/>
          </a:p>
          <a:p>
            <a:pPr algn="ctr">
              <a:spcAft>
                <a:spcPts val="600"/>
              </a:spcAft>
            </a:pPr>
            <a:endParaRPr lang="en-US" sz="1200" dirty="0" smtClean="0"/>
          </a:p>
          <a:p>
            <a:pPr algn="ctr">
              <a:spcAft>
                <a:spcPts val="600"/>
              </a:spcAft>
            </a:pPr>
            <a:r>
              <a:rPr lang="en-US" sz="4000" dirty="0" smtClean="0"/>
              <a:t>     </a:t>
            </a:r>
          </a:p>
        </p:txBody>
      </p:sp>
      <p:sp>
        <p:nvSpPr>
          <p:cNvPr id="46" name="Freeform 45"/>
          <p:cNvSpPr>
            <a:spLocks noChangeAspect="1" noEditPoints="1"/>
          </p:cNvSpPr>
          <p:nvPr/>
        </p:nvSpPr>
        <p:spPr bwMode="auto">
          <a:xfrm>
            <a:off x="6905361" y="4526273"/>
            <a:ext cx="218873" cy="325995"/>
          </a:xfrm>
          <a:custGeom>
            <a:avLst/>
            <a:gdLst>
              <a:gd name="T0" fmla="*/ 67 w 135"/>
              <a:gd name="T1" fmla="*/ 0 h 201"/>
              <a:gd name="T2" fmla="*/ 0 w 135"/>
              <a:gd name="T3" fmla="*/ 68 h 201"/>
              <a:gd name="T4" fmla="*/ 55 w 135"/>
              <a:gd name="T5" fmla="*/ 134 h 201"/>
              <a:gd name="T6" fmla="*/ 55 w 135"/>
              <a:gd name="T7" fmla="*/ 154 h 201"/>
              <a:gd name="T8" fmla="*/ 37 w 135"/>
              <a:gd name="T9" fmla="*/ 154 h 201"/>
              <a:gd name="T10" fmla="*/ 26 w 135"/>
              <a:gd name="T11" fmla="*/ 166 h 201"/>
              <a:gd name="T12" fmla="*/ 37 w 135"/>
              <a:gd name="T13" fmla="*/ 177 h 201"/>
              <a:gd name="T14" fmla="*/ 55 w 135"/>
              <a:gd name="T15" fmla="*/ 177 h 201"/>
              <a:gd name="T16" fmla="*/ 55 w 135"/>
              <a:gd name="T17" fmla="*/ 190 h 201"/>
              <a:gd name="T18" fmla="*/ 66 w 135"/>
              <a:gd name="T19" fmla="*/ 201 h 201"/>
              <a:gd name="T20" fmla="*/ 78 w 135"/>
              <a:gd name="T21" fmla="*/ 190 h 201"/>
              <a:gd name="T22" fmla="*/ 78 w 135"/>
              <a:gd name="T23" fmla="*/ 177 h 201"/>
              <a:gd name="T24" fmla="*/ 96 w 135"/>
              <a:gd name="T25" fmla="*/ 177 h 201"/>
              <a:gd name="T26" fmla="*/ 107 w 135"/>
              <a:gd name="T27" fmla="*/ 166 h 201"/>
              <a:gd name="T28" fmla="*/ 96 w 135"/>
              <a:gd name="T29" fmla="*/ 154 h 201"/>
              <a:gd name="T30" fmla="*/ 78 w 135"/>
              <a:gd name="T31" fmla="*/ 154 h 201"/>
              <a:gd name="T32" fmla="*/ 78 w 135"/>
              <a:gd name="T33" fmla="*/ 134 h 201"/>
              <a:gd name="T34" fmla="*/ 135 w 135"/>
              <a:gd name="T35" fmla="*/ 68 h 201"/>
              <a:gd name="T36" fmla="*/ 67 w 135"/>
              <a:gd name="T37" fmla="*/ 0 h 201"/>
              <a:gd name="T38" fmla="*/ 67 w 135"/>
              <a:gd name="T39" fmla="*/ 113 h 201"/>
              <a:gd name="T40" fmla="*/ 23 w 135"/>
              <a:gd name="T41" fmla="*/ 68 h 201"/>
              <a:gd name="T42" fmla="*/ 67 w 135"/>
              <a:gd name="T43" fmla="*/ 23 h 201"/>
              <a:gd name="T44" fmla="*/ 112 w 135"/>
              <a:gd name="T45" fmla="*/ 68 h 201"/>
              <a:gd name="T46" fmla="*/ 67 w 135"/>
              <a:gd name="T47" fmla="*/ 11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201">
                <a:moveTo>
                  <a:pt x="67" y="0"/>
                </a:moveTo>
                <a:cubicBezTo>
                  <a:pt x="30" y="0"/>
                  <a:pt x="0" y="31"/>
                  <a:pt x="0" y="68"/>
                </a:cubicBezTo>
                <a:cubicBezTo>
                  <a:pt x="0" y="101"/>
                  <a:pt x="24" y="128"/>
                  <a:pt x="55" y="134"/>
                </a:cubicBezTo>
                <a:cubicBezTo>
                  <a:pt x="55" y="154"/>
                  <a:pt x="55" y="154"/>
                  <a:pt x="55" y="154"/>
                </a:cubicBezTo>
                <a:cubicBezTo>
                  <a:pt x="37" y="154"/>
                  <a:pt x="37" y="154"/>
                  <a:pt x="37" y="154"/>
                </a:cubicBezTo>
                <a:cubicBezTo>
                  <a:pt x="31" y="154"/>
                  <a:pt x="26" y="159"/>
                  <a:pt x="26" y="166"/>
                </a:cubicBezTo>
                <a:cubicBezTo>
                  <a:pt x="26" y="172"/>
                  <a:pt x="31" y="177"/>
                  <a:pt x="37" y="177"/>
                </a:cubicBezTo>
                <a:cubicBezTo>
                  <a:pt x="55" y="177"/>
                  <a:pt x="55" y="177"/>
                  <a:pt x="55" y="177"/>
                </a:cubicBezTo>
                <a:cubicBezTo>
                  <a:pt x="55" y="190"/>
                  <a:pt x="55" y="190"/>
                  <a:pt x="55" y="190"/>
                </a:cubicBezTo>
                <a:cubicBezTo>
                  <a:pt x="55" y="196"/>
                  <a:pt x="60" y="201"/>
                  <a:pt x="66" y="201"/>
                </a:cubicBezTo>
                <a:cubicBezTo>
                  <a:pt x="73" y="201"/>
                  <a:pt x="78" y="196"/>
                  <a:pt x="78" y="190"/>
                </a:cubicBezTo>
                <a:cubicBezTo>
                  <a:pt x="78" y="177"/>
                  <a:pt x="78" y="177"/>
                  <a:pt x="78" y="177"/>
                </a:cubicBezTo>
                <a:cubicBezTo>
                  <a:pt x="96" y="177"/>
                  <a:pt x="96" y="177"/>
                  <a:pt x="96" y="177"/>
                </a:cubicBezTo>
                <a:cubicBezTo>
                  <a:pt x="102" y="177"/>
                  <a:pt x="107" y="172"/>
                  <a:pt x="107" y="166"/>
                </a:cubicBezTo>
                <a:cubicBezTo>
                  <a:pt x="107" y="159"/>
                  <a:pt x="102" y="154"/>
                  <a:pt x="96" y="154"/>
                </a:cubicBezTo>
                <a:cubicBezTo>
                  <a:pt x="78" y="154"/>
                  <a:pt x="78" y="154"/>
                  <a:pt x="78" y="154"/>
                </a:cubicBezTo>
                <a:cubicBezTo>
                  <a:pt x="78" y="134"/>
                  <a:pt x="78" y="134"/>
                  <a:pt x="78" y="134"/>
                </a:cubicBezTo>
                <a:cubicBezTo>
                  <a:pt x="110" y="129"/>
                  <a:pt x="135" y="101"/>
                  <a:pt x="135" y="68"/>
                </a:cubicBezTo>
                <a:cubicBezTo>
                  <a:pt x="135" y="31"/>
                  <a:pt x="105" y="0"/>
                  <a:pt x="67" y="0"/>
                </a:cubicBezTo>
                <a:close/>
                <a:moveTo>
                  <a:pt x="67" y="113"/>
                </a:moveTo>
                <a:cubicBezTo>
                  <a:pt x="43" y="113"/>
                  <a:pt x="23" y="92"/>
                  <a:pt x="23" y="68"/>
                </a:cubicBezTo>
                <a:cubicBezTo>
                  <a:pt x="23" y="43"/>
                  <a:pt x="43" y="23"/>
                  <a:pt x="67" y="23"/>
                </a:cubicBezTo>
                <a:cubicBezTo>
                  <a:pt x="92" y="23"/>
                  <a:pt x="112" y="43"/>
                  <a:pt x="112" y="68"/>
                </a:cubicBezTo>
                <a:cubicBezTo>
                  <a:pt x="112" y="92"/>
                  <a:pt x="92" y="113"/>
                  <a:pt x="67" y="11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ight Arrow 46"/>
          <p:cNvSpPr/>
          <p:nvPr/>
        </p:nvSpPr>
        <p:spPr>
          <a:xfrm rot="16200000">
            <a:off x="1102610" y="1848104"/>
            <a:ext cx="641604" cy="74371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1280201" y="2788932"/>
            <a:ext cx="2019327" cy="219453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sz="1600" dirty="0" smtClean="0"/>
          </a:p>
          <a:p>
            <a:pPr algn="ctr">
              <a:spcAft>
                <a:spcPts val="600"/>
              </a:spcAft>
            </a:pPr>
            <a:r>
              <a:rPr lang="en-US" sz="4000" dirty="0" smtClean="0"/>
              <a:t>0–29</a:t>
            </a:r>
            <a:endParaRPr lang="en-US" sz="4000" dirty="0"/>
          </a:p>
          <a:p>
            <a:pPr algn="ctr">
              <a:spcAft>
                <a:spcPts val="600"/>
              </a:spcAft>
            </a:pPr>
            <a:r>
              <a:rPr lang="en-US" sz="4000" dirty="0"/>
              <a:t>75</a:t>
            </a:r>
            <a:r>
              <a:rPr lang="en-US" sz="4000" dirty="0" smtClean="0"/>
              <a:t>+</a:t>
            </a:r>
            <a:endParaRPr lang="en-US" sz="4000" dirty="0"/>
          </a:p>
        </p:txBody>
      </p:sp>
      <p:sp>
        <p:nvSpPr>
          <p:cNvPr id="54" name="Freeform 53"/>
          <p:cNvSpPr>
            <a:spLocks noChangeAspect="1" noEditPoints="1"/>
          </p:cNvSpPr>
          <p:nvPr/>
        </p:nvSpPr>
        <p:spPr bwMode="auto">
          <a:xfrm>
            <a:off x="1978300" y="3103485"/>
            <a:ext cx="218873" cy="325995"/>
          </a:xfrm>
          <a:custGeom>
            <a:avLst/>
            <a:gdLst>
              <a:gd name="T0" fmla="*/ 67 w 135"/>
              <a:gd name="T1" fmla="*/ 0 h 201"/>
              <a:gd name="T2" fmla="*/ 0 w 135"/>
              <a:gd name="T3" fmla="*/ 68 h 201"/>
              <a:gd name="T4" fmla="*/ 55 w 135"/>
              <a:gd name="T5" fmla="*/ 134 h 201"/>
              <a:gd name="T6" fmla="*/ 55 w 135"/>
              <a:gd name="T7" fmla="*/ 154 h 201"/>
              <a:gd name="T8" fmla="*/ 37 w 135"/>
              <a:gd name="T9" fmla="*/ 154 h 201"/>
              <a:gd name="T10" fmla="*/ 26 w 135"/>
              <a:gd name="T11" fmla="*/ 166 h 201"/>
              <a:gd name="T12" fmla="*/ 37 w 135"/>
              <a:gd name="T13" fmla="*/ 177 h 201"/>
              <a:gd name="T14" fmla="*/ 55 w 135"/>
              <a:gd name="T15" fmla="*/ 177 h 201"/>
              <a:gd name="T16" fmla="*/ 55 w 135"/>
              <a:gd name="T17" fmla="*/ 190 h 201"/>
              <a:gd name="T18" fmla="*/ 66 w 135"/>
              <a:gd name="T19" fmla="*/ 201 h 201"/>
              <a:gd name="T20" fmla="*/ 78 w 135"/>
              <a:gd name="T21" fmla="*/ 190 h 201"/>
              <a:gd name="T22" fmla="*/ 78 w 135"/>
              <a:gd name="T23" fmla="*/ 177 h 201"/>
              <a:gd name="T24" fmla="*/ 96 w 135"/>
              <a:gd name="T25" fmla="*/ 177 h 201"/>
              <a:gd name="T26" fmla="*/ 107 w 135"/>
              <a:gd name="T27" fmla="*/ 166 h 201"/>
              <a:gd name="T28" fmla="*/ 96 w 135"/>
              <a:gd name="T29" fmla="*/ 154 h 201"/>
              <a:gd name="T30" fmla="*/ 78 w 135"/>
              <a:gd name="T31" fmla="*/ 154 h 201"/>
              <a:gd name="T32" fmla="*/ 78 w 135"/>
              <a:gd name="T33" fmla="*/ 134 h 201"/>
              <a:gd name="T34" fmla="*/ 135 w 135"/>
              <a:gd name="T35" fmla="*/ 68 h 201"/>
              <a:gd name="T36" fmla="*/ 67 w 135"/>
              <a:gd name="T37" fmla="*/ 0 h 201"/>
              <a:gd name="T38" fmla="*/ 67 w 135"/>
              <a:gd name="T39" fmla="*/ 113 h 201"/>
              <a:gd name="T40" fmla="*/ 23 w 135"/>
              <a:gd name="T41" fmla="*/ 68 h 201"/>
              <a:gd name="T42" fmla="*/ 67 w 135"/>
              <a:gd name="T43" fmla="*/ 23 h 201"/>
              <a:gd name="T44" fmla="*/ 112 w 135"/>
              <a:gd name="T45" fmla="*/ 68 h 201"/>
              <a:gd name="T46" fmla="*/ 67 w 135"/>
              <a:gd name="T47" fmla="*/ 11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201">
                <a:moveTo>
                  <a:pt x="67" y="0"/>
                </a:moveTo>
                <a:cubicBezTo>
                  <a:pt x="30" y="0"/>
                  <a:pt x="0" y="31"/>
                  <a:pt x="0" y="68"/>
                </a:cubicBezTo>
                <a:cubicBezTo>
                  <a:pt x="0" y="101"/>
                  <a:pt x="24" y="128"/>
                  <a:pt x="55" y="134"/>
                </a:cubicBezTo>
                <a:cubicBezTo>
                  <a:pt x="55" y="154"/>
                  <a:pt x="55" y="154"/>
                  <a:pt x="55" y="154"/>
                </a:cubicBezTo>
                <a:cubicBezTo>
                  <a:pt x="37" y="154"/>
                  <a:pt x="37" y="154"/>
                  <a:pt x="37" y="154"/>
                </a:cubicBezTo>
                <a:cubicBezTo>
                  <a:pt x="31" y="154"/>
                  <a:pt x="26" y="159"/>
                  <a:pt x="26" y="166"/>
                </a:cubicBezTo>
                <a:cubicBezTo>
                  <a:pt x="26" y="172"/>
                  <a:pt x="31" y="177"/>
                  <a:pt x="37" y="177"/>
                </a:cubicBezTo>
                <a:cubicBezTo>
                  <a:pt x="55" y="177"/>
                  <a:pt x="55" y="177"/>
                  <a:pt x="55" y="177"/>
                </a:cubicBezTo>
                <a:cubicBezTo>
                  <a:pt x="55" y="190"/>
                  <a:pt x="55" y="190"/>
                  <a:pt x="55" y="190"/>
                </a:cubicBezTo>
                <a:cubicBezTo>
                  <a:pt x="55" y="196"/>
                  <a:pt x="60" y="201"/>
                  <a:pt x="66" y="201"/>
                </a:cubicBezTo>
                <a:cubicBezTo>
                  <a:pt x="73" y="201"/>
                  <a:pt x="78" y="196"/>
                  <a:pt x="78" y="190"/>
                </a:cubicBezTo>
                <a:cubicBezTo>
                  <a:pt x="78" y="177"/>
                  <a:pt x="78" y="177"/>
                  <a:pt x="78" y="177"/>
                </a:cubicBezTo>
                <a:cubicBezTo>
                  <a:pt x="96" y="177"/>
                  <a:pt x="96" y="177"/>
                  <a:pt x="96" y="177"/>
                </a:cubicBezTo>
                <a:cubicBezTo>
                  <a:pt x="102" y="177"/>
                  <a:pt x="107" y="172"/>
                  <a:pt x="107" y="166"/>
                </a:cubicBezTo>
                <a:cubicBezTo>
                  <a:pt x="107" y="159"/>
                  <a:pt x="102" y="154"/>
                  <a:pt x="96" y="154"/>
                </a:cubicBezTo>
                <a:cubicBezTo>
                  <a:pt x="78" y="154"/>
                  <a:pt x="78" y="154"/>
                  <a:pt x="78" y="154"/>
                </a:cubicBezTo>
                <a:cubicBezTo>
                  <a:pt x="78" y="134"/>
                  <a:pt x="78" y="134"/>
                  <a:pt x="78" y="134"/>
                </a:cubicBezTo>
                <a:cubicBezTo>
                  <a:pt x="110" y="129"/>
                  <a:pt x="135" y="101"/>
                  <a:pt x="135" y="68"/>
                </a:cubicBezTo>
                <a:cubicBezTo>
                  <a:pt x="135" y="31"/>
                  <a:pt x="105" y="0"/>
                  <a:pt x="67" y="0"/>
                </a:cubicBezTo>
                <a:close/>
                <a:moveTo>
                  <a:pt x="67" y="113"/>
                </a:moveTo>
                <a:cubicBezTo>
                  <a:pt x="43" y="113"/>
                  <a:pt x="23" y="92"/>
                  <a:pt x="23" y="68"/>
                </a:cubicBezTo>
                <a:cubicBezTo>
                  <a:pt x="23" y="43"/>
                  <a:pt x="43" y="23"/>
                  <a:pt x="67" y="23"/>
                </a:cubicBezTo>
                <a:cubicBezTo>
                  <a:pt x="92" y="23"/>
                  <a:pt x="112" y="43"/>
                  <a:pt x="112" y="68"/>
                </a:cubicBezTo>
                <a:cubicBezTo>
                  <a:pt x="112" y="92"/>
                  <a:pt x="92" y="113"/>
                  <a:pt x="67" y="11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noChangeAspect="1" noEditPoints="1"/>
          </p:cNvSpPr>
          <p:nvPr/>
        </p:nvSpPr>
        <p:spPr bwMode="auto">
          <a:xfrm>
            <a:off x="2301374" y="3103485"/>
            <a:ext cx="297113" cy="285239"/>
          </a:xfrm>
          <a:custGeom>
            <a:avLst/>
            <a:gdLst>
              <a:gd name="T0" fmla="*/ 169 w 172"/>
              <a:gd name="T1" fmla="*/ 4 h 165"/>
              <a:gd name="T2" fmla="*/ 159 w 172"/>
              <a:gd name="T3" fmla="*/ 1 h 165"/>
              <a:gd name="T4" fmla="*/ 119 w 172"/>
              <a:gd name="T5" fmla="*/ 1 h 165"/>
              <a:gd name="T6" fmla="*/ 108 w 172"/>
              <a:gd name="T7" fmla="*/ 13 h 165"/>
              <a:gd name="T8" fmla="*/ 120 w 172"/>
              <a:gd name="T9" fmla="*/ 24 h 165"/>
              <a:gd name="T10" fmla="*/ 133 w 172"/>
              <a:gd name="T11" fmla="*/ 24 h 165"/>
              <a:gd name="T12" fmla="*/ 114 w 172"/>
              <a:gd name="T13" fmla="*/ 43 h 165"/>
              <a:gd name="T14" fmla="*/ 74 w 172"/>
              <a:gd name="T15" fmla="*/ 30 h 165"/>
              <a:gd name="T16" fmla="*/ 26 w 172"/>
              <a:gd name="T17" fmla="*/ 50 h 165"/>
              <a:gd name="T18" fmla="*/ 26 w 172"/>
              <a:gd name="T19" fmla="*/ 145 h 165"/>
              <a:gd name="T20" fmla="*/ 74 w 172"/>
              <a:gd name="T21" fmla="*/ 165 h 165"/>
              <a:gd name="T22" fmla="*/ 121 w 172"/>
              <a:gd name="T23" fmla="*/ 145 h 165"/>
              <a:gd name="T24" fmla="*/ 129 w 172"/>
              <a:gd name="T25" fmla="*/ 59 h 165"/>
              <a:gd name="T26" fmla="*/ 150 w 172"/>
              <a:gd name="T27" fmla="*/ 39 h 165"/>
              <a:gd name="T28" fmla="*/ 150 w 172"/>
              <a:gd name="T29" fmla="*/ 54 h 165"/>
              <a:gd name="T30" fmla="*/ 161 w 172"/>
              <a:gd name="T31" fmla="*/ 65 h 165"/>
              <a:gd name="T32" fmla="*/ 172 w 172"/>
              <a:gd name="T33" fmla="*/ 54 h 165"/>
              <a:gd name="T34" fmla="*/ 172 w 172"/>
              <a:gd name="T35" fmla="*/ 12 h 165"/>
              <a:gd name="T36" fmla="*/ 169 w 172"/>
              <a:gd name="T37" fmla="*/ 4 h 165"/>
              <a:gd name="T38" fmla="*/ 169 w 172"/>
              <a:gd name="T39" fmla="*/ 4 h 165"/>
              <a:gd name="T40" fmla="*/ 105 w 172"/>
              <a:gd name="T41" fmla="*/ 129 h 165"/>
              <a:gd name="T42" fmla="*/ 42 w 172"/>
              <a:gd name="T43" fmla="*/ 129 h 165"/>
              <a:gd name="T44" fmla="*/ 42 w 172"/>
              <a:gd name="T45" fmla="*/ 66 h 165"/>
              <a:gd name="T46" fmla="*/ 74 w 172"/>
              <a:gd name="T47" fmla="*/ 53 h 165"/>
              <a:gd name="T48" fmla="*/ 105 w 172"/>
              <a:gd name="T49" fmla="*/ 66 h 165"/>
              <a:gd name="T50" fmla="*/ 105 w 172"/>
              <a:gd name="T51" fmla="*/ 12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165">
                <a:moveTo>
                  <a:pt x="169" y="4"/>
                </a:moveTo>
                <a:cubicBezTo>
                  <a:pt x="166" y="1"/>
                  <a:pt x="162" y="0"/>
                  <a:pt x="159" y="1"/>
                </a:cubicBezTo>
                <a:cubicBezTo>
                  <a:pt x="119" y="1"/>
                  <a:pt x="119" y="1"/>
                  <a:pt x="119" y="1"/>
                </a:cubicBezTo>
                <a:cubicBezTo>
                  <a:pt x="113" y="1"/>
                  <a:pt x="108" y="7"/>
                  <a:pt x="108" y="13"/>
                </a:cubicBezTo>
                <a:cubicBezTo>
                  <a:pt x="108" y="19"/>
                  <a:pt x="113" y="24"/>
                  <a:pt x="120" y="24"/>
                </a:cubicBezTo>
                <a:cubicBezTo>
                  <a:pt x="133" y="24"/>
                  <a:pt x="133" y="24"/>
                  <a:pt x="133" y="24"/>
                </a:cubicBezTo>
                <a:cubicBezTo>
                  <a:pt x="114" y="43"/>
                  <a:pt x="114" y="43"/>
                  <a:pt x="114" y="43"/>
                </a:cubicBezTo>
                <a:cubicBezTo>
                  <a:pt x="102" y="35"/>
                  <a:pt x="88" y="30"/>
                  <a:pt x="74" y="30"/>
                </a:cubicBezTo>
                <a:cubicBezTo>
                  <a:pt x="56" y="30"/>
                  <a:pt x="39" y="37"/>
                  <a:pt x="26" y="50"/>
                </a:cubicBezTo>
                <a:cubicBezTo>
                  <a:pt x="0" y="76"/>
                  <a:pt x="0" y="119"/>
                  <a:pt x="26" y="145"/>
                </a:cubicBezTo>
                <a:cubicBezTo>
                  <a:pt x="39" y="158"/>
                  <a:pt x="56" y="165"/>
                  <a:pt x="74" y="165"/>
                </a:cubicBezTo>
                <a:cubicBezTo>
                  <a:pt x="92" y="165"/>
                  <a:pt x="109" y="158"/>
                  <a:pt x="121" y="145"/>
                </a:cubicBezTo>
                <a:cubicBezTo>
                  <a:pt x="145" y="122"/>
                  <a:pt x="147" y="86"/>
                  <a:pt x="129" y="59"/>
                </a:cubicBezTo>
                <a:cubicBezTo>
                  <a:pt x="150" y="39"/>
                  <a:pt x="150" y="39"/>
                  <a:pt x="150" y="39"/>
                </a:cubicBezTo>
                <a:cubicBezTo>
                  <a:pt x="150" y="54"/>
                  <a:pt x="150" y="54"/>
                  <a:pt x="150" y="54"/>
                </a:cubicBezTo>
                <a:cubicBezTo>
                  <a:pt x="150" y="60"/>
                  <a:pt x="155" y="65"/>
                  <a:pt x="161" y="65"/>
                </a:cubicBezTo>
                <a:cubicBezTo>
                  <a:pt x="167" y="65"/>
                  <a:pt x="172" y="60"/>
                  <a:pt x="172" y="54"/>
                </a:cubicBezTo>
                <a:cubicBezTo>
                  <a:pt x="172" y="12"/>
                  <a:pt x="172" y="12"/>
                  <a:pt x="172" y="12"/>
                </a:cubicBezTo>
                <a:cubicBezTo>
                  <a:pt x="172" y="9"/>
                  <a:pt x="171" y="6"/>
                  <a:pt x="169" y="4"/>
                </a:cubicBezTo>
                <a:cubicBezTo>
                  <a:pt x="169" y="4"/>
                  <a:pt x="169" y="4"/>
                  <a:pt x="169" y="4"/>
                </a:cubicBezTo>
                <a:close/>
                <a:moveTo>
                  <a:pt x="105" y="129"/>
                </a:moveTo>
                <a:cubicBezTo>
                  <a:pt x="88" y="146"/>
                  <a:pt x="59" y="146"/>
                  <a:pt x="42" y="129"/>
                </a:cubicBezTo>
                <a:cubicBezTo>
                  <a:pt x="25" y="112"/>
                  <a:pt x="25" y="83"/>
                  <a:pt x="42" y="66"/>
                </a:cubicBezTo>
                <a:cubicBezTo>
                  <a:pt x="50" y="57"/>
                  <a:pt x="62" y="53"/>
                  <a:pt x="74" y="53"/>
                </a:cubicBezTo>
                <a:cubicBezTo>
                  <a:pt x="86" y="53"/>
                  <a:pt x="97" y="57"/>
                  <a:pt x="105" y="66"/>
                </a:cubicBezTo>
                <a:cubicBezTo>
                  <a:pt x="123" y="83"/>
                  <a:pt x="123" y="112"/>
                  <a:pt x="105" y="129"/>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ounded Rectangle 59"/>
          <p:cNvSpPr/>
          <p:nvPr/>
        </p:nvSpPr>
        <p:spPr>
          <a:xfrm>
            <a:off x="1291710" y="5349721"/>
            <a:ext cx="2019327" cy="109726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Aft>
                <a:spcPts val="600"/>
              </a:spcAft>
            </a:pPr>
            <a:r>
              <a:rPr lang="en-US" sz="4000" dirty="0" smtClean="0"/>
              <a:t>30–39</a:t>
            </a:r>
          </a:p>
        </p:txBody>
      </p:sp>
      <p:sp>
        <p:nvSpPr>
          <p:cNvPr id="62" name="Freeform 61"/>
          <p:cNvSpPr>
            <a:spLocks noChangeAspect="1" noEditPoints="1"/>
          </p:cNvSpPr>
          <p:nvPr/>
        </p:nvSpPr>
        <p:spPr bwMode="auto">
          <a:xfrm>
            <a:off x="1527660" y="5755734"/>
            <a:ext cx="297113" cy="285239"/>
          </a:xfrm>
          <a:custGeom>
            <a:avLst/>
            <a:gdLst>
              <a:gd name="T0" fmla="*/ 169 w 172"/>
              <a:gd name="T1" fmla="*/ 4 h 165"/>
              <a:gd name="T2" fmla="*/ 159 w 172"/>
              <a:gd name="T3" fmla="*/ 1 h 165"/>
              <a:gd name="T4" fmla="*/ 119 w 172"/>
              <a:gd name="T5" fmla="*/ 1 h 165"/>
              <a:gd name="T6" fmla="*/ 108 w 172"/>
              <a:gd name="T7" fmla="*/ 13 h 165"/>
              <a:gd name="T8" fmla="*/ 120 w 172"/>
              <a:gd name="T9" fmla="*/ 24 h 165"/>
              <a:gd name="T10" fmla="*/ 133 w 172"/>
              <a:gd name="T11" fmla="*/ 24 h 165"/>
              <a:gd name="T12" fmla="*/ 114 w 172"/>
              <a:gd name="T13" fmla="*/ 43 h 165"/>
              <a:gd name="T14" fmla="*/ 74 w 172"/>
              <a:gd name="T15" fmla="*/ 30 h 165"/>
              <a:gd name="T16" fmla="*/ 26 w 172"/>
              <a:gd name="T17" fmla="*/ 50 h 165"/>
              <a:gd name="T18" fmla="*/ 26 w 172"/>
              <a:gd name="T19" fmla="*/ 145 h 165"/>
              <a:gd name="T20" fmla="*/ 74 w 172"/>
              <a:gd name="T21" fmla="*/ 165 h 165"/>
              <a:gd name="T22" fmla="*/ 121 w 172"/>
              <a:gd name="T23" fmla="*/ 145 h 165"/>
              <a:gd name="T24" fmla="*/ 129 w 172"/>
              <a:gd name="T25" fmla="*/ 59 h 165"/>
              <a:gd name="T26" fmla="*/ 150 w 172"/>
              <a:gd name="T27" fmla="*/ 39 h 165"/>
              <a:gd name="T28" fmla="*/ 150 w 172"/>
              <a:gd name="T29" fmla="*/ 54 h 165"/>
              <a:gd name="T30" fmla="*/ 161 w 172"/>
              <a:gd name="T31" fmla="*/ 65 h 165"/>
              <a:gd name="T32" fmla="*/ 172 w 172"/>
              <a:gd name="T33" fmla="*/ 54 h 165"/>
              <a:gd name="T34" fmla="*/ 172 w 172"/>
              <a:gd name="T35" fmla="*/ 12 h 165"/>
              <a:gd name="T36" fmla="*/ 169 w 172"/>
              <a:gd name="T37" fmla="*/ 4 h 165"/>
              <a:gd name="T38" fmla="*/ 169 w 172"/>
              <a:gd name="T39" fmla="*/ 4 h 165"/>
              <a:gd name="T40" fmla="*/ 105 w 172"/>
              <a:gd name="T41" fmla="*/ 129 h 165"/>
              <a:gd name="T42" fmla="*/ 42 w 172"/>
              <a:gd name="T43" fmla="*/ 129 h 165"/>
              <a:gd name="T44" fmla="*/ 42 w 172"/>
              <a:gd name="T45" fmla="*/ 66 h 165"/>
              <a:gd name="T46" fmla="*/ 74 w 172"/>
              <a:gd name="T47" fmla="*/ 53 h 165"/>
              <a:gd name="T48" fmla="*/ 105 w 172"/>
              <a:gd name="T49" fmla="*/ 66 h 165"/>
              <a:gd name="T50" fmla="*/ 105 w 172"/>
              <a:gd name="T51" fmla="*/ 12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165">
                <a:moveTo>
                  <a:pt x="169" y="4"/>
                </a:moveTo>
                <a:cubicBezTo>
                  <a:pt x="166" y="1"/>
                  <a:pt x="162" y="0"/>
                  <a:pt x="159" y="1"/>
                </a:cubicBezTo>
                <a:cubicBezTo>
                  <a:pt x="119" y="1"/>
                  <a:pt x="119" y="1"/>
                  <a:pt x="119" y="1"/>
                </a:cubicBezTo>
                <a:cubicBezTo>
                  <a:pt x="113" y="1"/>
                  <a:pt x="108" y="7"/>
                  <a:pt x="108" y="13"/>
                </a:cubicBezTo>
                <a:cubicBezTo>
                  <a:pt x="108" y="19"/>
                  <a:pt x="113" y="24"/>
                  <a:pt x="120" y="24"/>
                </a:cubicBezTo>
                <a:cubicBezTo>
                  <a:pt x="133" y="24"/>
                  <a:pt x="133" y="24"/>
                  <a:pt x="133" y="24"/>
                </a:cubicBezTo>
                <a:cubicBezTo>
                  <a:pt x="114" y="43"/>
                  <a:pt x="114" y="43"/>
                  <a:pt x="114" y="43"/>
                </a:cubicBezTo>
                <a:cubicBezTo>
                  <a:pt x="102" y="35"/>
                  <a:pt x="88" y="30"/>
                  <a:pt x="74" y="30"/>
                </a:cubicBezTo>
                <a:cubicBezTo>
                  <a:pt x="56" y="30"/>
                  <a:pt x="39" y="37"/>
                  <a:pt x="26" y="50"/>
                </a:cubicBezTo>
                <a:cubicBezTo>
                  <a:pt x="0" y="76"/>
                  <a:pt x="0" y="119"/>
                  <a:pt x="26" y="145"/>
                </a:cubicBezTo>
                <a:cubicBezTo>
                  <a:pt x="39" y="158"/>
                  <a:pt x="56" y="165"/>
                  <a:pt x="74" y="165"/>
                </a:cubicBezTo>
                <a:cubicBezTo>
                  <a:pt x="92" y="165"/>
                  <a:pt x="109" y="158"/>
                  <a:pt x="121" y="145"/>
                </a:cubicBezTo>
                <a:cubicBezTo>
                  <a:pt x="145" y="122"/>
                  <a:pt x="147" y="86"/>
                  <a:pt x="129" y="59"/>
                </a:cubicBezTo>
                <a:cubicBezTo>
                  <a:pt x="150" y="39"/>
                  <a:pt x="150" y="39"/>
                  <a:pt x="150" y="39"/>
                </a:cubicBezTo>
                <a:cubicBezTo>
                  <a:pt x="150" y="54"/>
                  <a:pt x="150" y="54"/>
                  <a:pt x="150" y="54"/>
                </a:cubicBezTo>
                <a:cubicBezTo>
                  <a:pt x="150" y="60"/>
                  <a:pt x="155" y="65"/>
                  <a:pt x="161" y="65"/>
                </a:cubicBezTo>
                <a:cubicBezTo>
                  <a:pt x="167" y="65"/>
                  <a:pt x="172" y="60"/>
                  <a:pt x="172" y="54"/>
                </a:cubicBezTo>
                <a:cubicBezTo>
                  <a:pt x="172" y="12"/>
                  <a:pt x="172" y="12"/>
                  <a:pt x="172" y="12"/>
                </a:cubicBezTo>
                <a:cubicBezTo>
                  <a:pt x="172" y="9"/>
                  <a:pt x="171" y="6"/>
                  <a:pt x="169" y="4"/>
                </a:cubicBezTo>
                <a:cubicBezTo>
                  <a:pt x="169" y="4"/>
                  <a:pt x="169" y="4"/>
                  <a:pt x="169" y="4"/>
                </a:cubicBezTo>
                <a:close/>
                <a:moveTo>
                  <a:pt x="105" y="129"/>
                </a:moveTo>
                <a:cubicBezTo>
                  <a:pt x="88" y="146"/>
                  <a:pt x="59" y="146"/>
                  <a:pt x="42" y="129"/>
                </a:cubicBezTo>
                <a:cubicBezTo>
                  <a:pt x="25" y="112"/>
                  <a:pt x="25" y="83"/>
                  <a:pt x="42" y="66"/>
                </a:cubicBezTo>
                <a:cubicBezTo>
                  <a:pt x="50" y="57"/>
                  <a:pt x="62" y="53"/>
                  <a:pt x="74" y="53"/>
                </a:cubicBezTo>
                <a:cubicBezTo>
                  <a:pt x="86" y="53"/>
                  <a:pt x="97" y="57"/>
                  <a:pt x="105" y="66"/>
                </a:cubicBezTo>
                <a:cubicBezTo>
                  <a:pt x="123" y="83"/>
                  <a:pt x="123" y="112"/>
                  <a:pt x="105" y="129"/>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ounded Rectangle 62"/>
          <p:cNvSpPr/>
          <p:nvPr/>
        </p:nvSpPr>
        <p:spPr>
          <a:xfrm>
            <a:off x="6583518" y="2880371"/>
            <a:ext cx="2019327" cy="2103097"/>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endParaRPr lang="en-US" sz="4000" dirty="0" smtClean="0">
              <a:solidFill>
                <a:prstClr val="white"/>
              </a:solidFill>
            </a:endParaRPr>
          </a:p>
          <a:p>
            <a:pPr lvl="0" algn="ctr">
              <a:spcAft>
                <a:spcPts val="600"/>
              </a:spcAft>
            </a:pPr>
            <a:r>
              <a:rPr lang="en-US" sz="4000" dirty="0" smtClean="0">
                <a:solidFill>
                  <a:prstClr val="white"/>
                </a:solidFill>
              </a:rPr>
              <a:t>40–74</a:t>
            </a:r>
            <a:endParaRPr lang="en-US" sz="4000" dirty="0">
              <a:solidFill>
                <a:prstClr val="white"/>
              </a:solidFill>
            </a:endParaRPr>
          </a:p>
          <a:p>
            <a:pPr lvl="0" algn="r">
              <a:spcAft>
                <a:spcPts val="600"/>
              </a:spcAft>
            </a:pPr>
            <a:endParaRPr lang="en-US" sz="4000" dirty="0">
              <a:solidFill>
                <a:prstClr val="white"/>
              </a:solidFill>
            </a:endParaRPr>
          </a:p>
        </p:txBody>
      </p:sp>
      <p:sp>
        <p:nvSpPr>
          <p:cNvPr id="64" name="Freeform 63"/>
          <p:cNvSpPr>
            <a:spLocks noChangeAspect="1" noEditPoints="1"/>
          </p:cNvSpPr>
          <p:nvPr/>
        </p:nvSpPr>
        <p:spPr bwMode="auto">
          <a:xfrm>
            <a:off x="7268703" y="3260502"/>
            <a:ext cx="218873" cy="325995"/>
          </a:xfrm>
          <a:custGeom>
            <a:avLst/>
            <a:gdLst>
              <a:gd name="T0" fmla="*/ 67 w 135"/>
              <a:gd name="T1" fmla="*/ 0 h 201"/>
              <a:gd name="T2" fmla="*/ 0 w 135"/>
              <a:gd name="T3" fmla="*/ 68 h 201"/>
              <a:gd name="T4" fmla="*/ 55 w 135"/>
              <a:gd name="T5" fmla="*/ 134 h 201"/>
              <a:gd name="T6" fmla="*/ 55 w 135"/>
              <a:gd name="T7" fmla="*/ 154 h 201"/>
              <a:gd name="T8" fmla="*/ 37 w 135"/>
              <a:gd name="T9" fmla="*/ 154 h 201"/>
              <a:gd name="T10" fmla="*/ 26 w 135"/>
              <a:gd name="T11" fmla="*/ 166 h 201"/>
              <a:gd name="T12" fmla="*/ 37 w 135"/>
              <a:gd name="T13" fmla="*/ 177 h 201"/>
              <a:gd name="T14" fmla="*/ 55 w 135"/>
              <a:gd name="T15" fmla="*/ 177 h 201"/>
              <a:gd name="T16" fmla="*/ 55 w 135"/>
              <a:gd name="T17" fmla="*/ 190 h 201"/>
              <a:gd name="T18" fmla="*/ 66 w 135"/>
              <a:gd name="T19" fmla="*/ 201 h 201"/>
              <a:gd name="T20" fmla="*/ 78 w 135"/>
              <a:gd name="T21" fmla="*/ 190 h 201"/>
              <a:gd name="T22" fmla="*/ 78 w 135"/>
              <a:gd name="T23" fmla="*/ 177 h 201"/>
              <a:gd name="T24" fmla="*/ 96 w 135"/>
              <a:gd name="T25" fmla="*/ 177 h 201"/>
              <a:gd name="T26" fmla="*/ 107 w 135"/>
              <a:gd name="T27" fmla="*/ 166 h 201"/>
              <a:gd name="T28" fmla="*/ 96 w 135"/>
              <a:gd name="T29" fmla="*/ 154 h 201"/>
              <a:gd name="T30" fmla="*/ 78 w 135"/>
              <a:gd name="T31" fmla="*/ 154 h 201"/>
              <a:gd name="T32" fmla="*/ 78 w 135"/>
              <a:gd name="T33" fmla="*/ 134 h 201"/>
              <a:gd name="T34" fmla="*/ 135 w 135"/>
              <a:gd name="T35" fmla="*/ 68 h 201"/>
              <a:gd name="T36" fmla="*/ 67 w 135"/>
              <a:gd name="T37" fmla="*/ 0 h 201"/>
              <a:gd name="T38" fmla="*/ 67 w 135"/>
              <a:gd name="T39" fmla="*/ 113 h 201"/>
              <a:gd name="T40" fmla="*/ 23 w 135"/>
              <a:gd name="T41" fmla="*/ 68 h 201"/>
              <a:gd name="T42" fmla="*/ 67 w 135"/>
              <a:gd name="T43" fmla="*/ 23 h 201"/>
              <a:gd name="T44" fmla="*/ 112 w 135"/>
              <a:gd name="T45" fmla="*/ 68 h 201"/>
              <a:gd name="T46" fmla="*/ 67 w 135"/>
              <a:gd name="T47" fmla="*/ 11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201">
                <a:moveTo>
                  <a:pt x="67" y="0"/>
                </a:moveTo>
                <a:cubicBezTo>
                  <a:pt x="30" y="0"/>
                  <a:pt x="0" y="31"/>
                  <a:pt x="0" y="68"/>
                </a:cubicBezTo>
                <a:cubicBezTo>
                  <a:pt x="0" y="101"/>
                  <a:pt x="24" y="128"/>
                  <a:pt x="55" y="134"/>
                </a:cubicBezTo>
                <a:cubicBezTo>
                  <a:pt x="55" y="154"/>
                  <a:pt x="55" y="154"/>
                  <a:pt x="55" y="154"/>
                </a:cubicBezTo>
                <a:cubicBezTo>
                  <a:pt x="37" y="154"/>
                  <a:pt x="37" y="154"/>
                  <a:pt x="37" y="154"/>
                </a:cubicBezTo>
                <a:cubicBezTo>
                  <a:pt x="31" y="154"/>
                  <a:pt x="26" y="159"/>
                  <a:pt x="26" y="166"/>
                </a:cubicBezTo>
                <a:cubicBezTo>
                  <a:pt x="26" y="172"/>
                  <a:pt x="31" y="177"/>
                  <a:pt x="37" y="177"/>
                </a:cubicBezTo>
                <a:cubicBezTo>
                  <a:pt x="55" y="177"/>
                  <a:pt x="55" y="177"/>
                  <a:pt x="55" y="177"/>
                </a:cubicBezTo>
                <a:cubicBezTo>
                  <a:pt x="55" y="190"/>
                  <a:pt x="55" y="190"/>
                  <a:pt x="55" y="190"/>
                </a:cubicBezTo>
                <a:cubicBezTo>
                  <a:pt x="55" y="196"/>
                  <a:pt x="60" y="201"/>
                  <a:pt x="66" y="201"/>
                </a:cubicBezTo>
                <a:cubicBezTo>
                  <a:pt x="73" y="201"/>
                  <a:pt x="78" y="196"/>
                  <a:pt x="78" y="190"/>
                </a:cubicBezTo>
                <a:cubicBezTo>
                  <a:pt x="78" y="177"/>
                  <a:pt x="78" y="177"/>
                  <a:pt x="78" y="177"/>
                </a:cubicBezTo>
                <a:cubicBezTo>
                  <a:pt x="96" y="177"/>
                  <a:pt x="96" y="177"/>
                  <a:pt x="96" y="177"/>
                </a:cubicBezTo>
                <a:cubicBezTo>
                  <a:pt x="102" y="177"/>
                  <a:pt x="107" y="172"/>
                  <a:pt x="107" y="166"/>
                </a:cubicBezTo>
                <a:cubicBezTo>
                  <a:pt x="107" y="159"/>
                  <a:pt x="102" y="154"/>
                  <a:pt x="96" y="154"/>
                </a:cubicBezTo>
                <a:cubicBezTo>
                  <a:pt x="78" y="154"/>
                  <a:pt x="78" y="154"/>
                  <a:pt x="78" y="154"/>
                </a:cubicBezTo>
                <a:cubicBezTo>
                  <a:pt x="78" y="134"/>
                  <a:pt x="78" y="134"/>
                  <a:pt x="78" y="134"/>
                </a:cubicBezTo>
                <a:cubicBezTo>
                  <a:pt x="110" y="129"/>
                  <a:pt x="135" y="101"/>
                  <a:pt x="135" y="68"/>
                </a:cubicBezTo>
                <a:cubicBezTo>
                  <a:pt x="135" y="31"/>
                  <a:pt x="105" y="0"/>
                  <a:pt x="67" y="0"/>
                </a:cubicBezTo>
                <a:close/>
                <a:moveTo>
                  <a:pt x="67" y="113"/>
                </a:moveTo>
                <a:cubicBezTo>
                  <a:pt x="43" y="113"/>
                  <a:pt x="23" y="92"/>
                  <a:pt x="23" y="68"/>
                </a:cubicBezTo>
                <a:cubicBezTo>
                  <a:pt x="23" y="43"/>
                  <a:pt x="43" y="23"/>
                  <a:pt x="67" y="23"/>
                </a:cubicBezTo>
                <a:cubicBezTo>
                  <a:pt x="92" y="23"/>
                  <a:pt x="112" y="43"/>
                  <a:pt x="112" y="68"/>
                </a:cubicBezTo>
                <a:cubicBezTo>
                  <a:pt x="112" y="92"/>
                  <a:pt x="92" y="113"/>
                  <a:pt x="67" y="11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noChangeAspect="1" noEditPoints="1"/>
          </p:cNvSpPr>
          <p:nvPr/>
        </p:nvSpPr>
        <p:spPr bwMode="auto">
          <a:xfrm>
            <a:off x="7634485" y="3246104"/>
            <a:ext cx="297113" cy="285239"/>
          </a:xfrm>
          <a:custGeom>
            <a:avLst/>
            <a:gdLst>
              <a:gd name="T0" fmla="*/ 169 w 172"/>
              <a:gd name="T1" fmla="*/ 4 h 165"/>
              <a:gd name="T2" fmla="*/ 159 w 172"/>
              <a:gd name="T3" fmla="*/ 1 h 165"/>
              <a:gd name="T4" fmla="*/ 119 w 172"/>
              <a:gd name="T5" fmla="*/ 1 h 165"/>
              <a:gd name="T6" fmla="*/ 108 w 172"/>
              <a:gd name="T7" fmla="*/ 13 h 165"/>
              <a:gd name="T8" fmla="*/ 120 w 172"/>
              <a:gd name="T9" fmla="*/ 24 h 165"/>
              <a:gd name="T10" fmla="*/ 133 w 172"/>
              <a:gd name="T11" fmla="*/ 24 h 165"/>
              <a:gd name="T12" fmla="*/ 114 w 172"/>
              <a:gd name="T13" fmla="*/ 43 h 165"/>
              <a:gd name="T14" fmla="*/ 74 w 172"/>
              <a:gd name="T15" fmla="*/ 30 h 165"/>
              <a:gd name="T16" fmla="*/ 26 w 172"/>
              <a:gd name="T17" fmla="*/ 50 h 165"/>
              <a:gd name="T18" fmla="*/ 26 w 172"/>
              <a:gd name="T19" fmla="*/ 145 h 165"/>
              <a:gd name="T20" fmla="*/ 74 w 172"/>
              <a:gd name="T21" fmla="*/ 165 h 165"/>
              <a:gd name="T22" fmla="*/ 121 w 172"/>
              <a:gd name="T23" fmla="*/ 145 h 165"/>
              <a:gd name="T24" fmla="*/ 129 w 172"/>
              <a:gd name="T25" fmla="*/ 59 h 165"/>
              <a:gd name="T26" fmla="*/ 150 w 172"/>
              <a:gd name="T27" fmla="*/ 39 h 165"/>
              <a:gd name="T28" fmla="*/ 150 w 172"/>
              <a:gd name="T29" fmla="*/ 54 h 165"/>
              <a:gd name="T30" fmla="*/ 161 w 172"/>
              <a:gd name="T31" fmla="*/ 65 h 165"/>
              <a:gd name="T32" fmla="*/ 172 w 172"/>
              <a:gd name="T33" fmla="*/ 54 h 165"/>
              <a:gd name="T34" fmla="*/ 172 w 172"/>
              <a:gd name="T35" fmla="*/ 12 h 165"/>
              <a:gd name="T36" fmla="*/ 169 w 172"/>
              <a:gd name="T37" fmla="*/ 4 h 165"/>
              <a:gd name="T38" fmla="*/ 169 w 172"/>
              <a:gd name="T39" fmla="*/ 4 h 165"/>
              <a:gd name="T40" fmla="*/ 105 w 172"/>
              <a:gd name="T41" fmla="*/ 129 h 165"/>
              <a:gd name="T42" fmla="*/ 42 w 172"/>
              <a:gd name="T43" fmla="*/ 129 h 165"/>
              <a:gd name="T44" fmla="*/ 42 w 172"/>
              <a:gd name="T45" fmla="*/ 66 h 165"/>
              <a:gd name="T46" fmla="*/ 74 w 172"/>
              <a:gd name="T47" fmla="*/ 53 h 165"/>
              <a:gd name="T48" fmla="*/ 105 w 172"/>
              <a:gd name="T49" fmla="*/ 66 h 165"/>
              <a:gd name="T50" fmla="*/ 105 w 172"/>
              <a:gd name="T51" fmla="*/ 12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165">
                <a:moveTo>
                  <a:pt x="169" y="4"/>
                </a:moveTo>
                <a:cubicBezTo>
                  <a:pt x="166" y="1"/>
                  <a:pt x="162" y="0"/>
                  <a:pt x="159" y="1"/>
                </a:cubicBezTo>
                <a:cubicBezTo>
                  <a:pt x="119" y="1"/>
                  <a:pt x="119" y="1"/>
                  <a:pt x="119" y="1"/>
                </a:cubicBezTo>
                <a:cubicBezTo>
                  <a:pt x="113" y="1"/>
                  <a:pt x="108" y="7"/>
                  <a:pt x="108" y="13"/>
                </a:cubicBezTo>
                <a:cubicBezTo>
                  <a:pt x="108" y="19"/>
                  <a:pt x="113" y="24"/>
                  <a:pt x="120" y="24"/>
                </a:cubicBezTo>
                <a:cubicBezTo>
                  <a:pt x="133" y="24"/>
                  <a:pt x="133" y="24"/>
                  <a:pt x="133" y="24"/>
                </a:cubicBezTo>
                <a:cubicBezTo>
                  <a:pt x="114" y="43"/>
                  <a:pt x="114" y="43"/>
                  <a:pt x="114" y="43"/>
                </a:cubicBezTo>
                <a:cubicBezTo>
                  <a:pt x="102" y="35"/>
                  <a:pt x="88" y="30"/>
                  <a:pt x="74" y="30"/>
                </a:cubicBezTo>
                <a:cubicBezTo>
                  <a:pt x="56" y="30"/>
                  <a:pt x="39" y="37"/>
                  <a:pt x="26" y="50"/>
                </a:cubicBezTo>
                <a:cubicBezTo>
                  <a:pt x="0" y="76"/>
                  <a:pt x="0" y="119"/>
                  <a:pt x="26" y="145"/>
                </a:cubicBezTo>
                <a:cubicBezTo>
                  <a:pt x="39" y="158"/>
                  <a:pt x="56" y="165"/>
                  <a:pt x="74" y="165"/>
                </a:cubicBezTo>
                <a:cubicBezTo>
                  <a:pt x="92" y="165"/>
                  <a:pt x="109" y="158"/>
                  <a:pt x="121" y="145"/>
                </a:cubicBezTo>
                <a:cubicBezTo>
                  <a:pt x="145" y="122"/>
                  <a:pt x="147" y="86"/>
                  <a:pt x="129" y="59"/>
                </a:cubicBezTo>
                <a:cubicBezTo>
                  <a:pt x="150" y="39"/>
                  <a:pt x="150" y="39"/>
                  <a:pt x="150" y="39"/>
                </a:cubicBezTo>
                <a:cubicBezTo>
                  <a:pt x="150" y="54"/>
                  <a:pt x="150" y="54"/>
                  <a:pt x="150" y="54"/>
                </a:cubicBezTo>
                <a:cubicBezTo>
                  <a:pt x="150" y="60"/>
                  <a:pt x="155" y="65"/>
                  <a:pt x="161" y="65"/>
                </a:cubicBezTo>
                <a:cubicBezTo>
                  <a:pt x="167" y="65"/>
                  <a:pt x="172" y="60"/>
                  <a:pt x="172" y="54"/>
                </a:cubicBezTo>
                <a:cubicBezTo>
                  <a:pt x="172" y="12"/>
                  <a:pt x="172" y="12"/>
                  <a:pt x="172" y="12"/>
                </a:cubicBezTo>
                <a:cubicBezTo>
                  <a:pt x="172" y="9"/>
                  <a:pt x="171" y="6"/>
                  <a:pt x="169" y="4"/>
                </a:cubicBezTo>
                <a:cubicBezTo>
                  <a:pt x="169" y="4"/>
                  <a:pt x="169" y="4"/>
                  <a:pt x="169" y="4"/>
                </a:cubicBezTo>
                <a:close/>
                <a:moveTo>
                  <a:pt x="105" y="129"/>
                </a:moveTo>
                <a:cubicBezTo>
                  <a:pt x="88" y="146"/>
                  <a:pt x="59" y="146"/>
                  <a:pt x="42" y="129"/>
                </a:cubicBezTo>
                <a:cubicBezTo>
                  <a:pt x="25" y="112"/>
                  <a:pt x="25" y="83"/>
                  <a:pt x="42" y="66"/>
                </a:cubicBezTo>
                <a:cubicBezTo>
                  <a:pt x="50" y="57"/>
                  <a:pt x="62" y="53"/>
                  <a:pt x="74" y="53"/>
                </a:cubicBezTo>
                <a:cubicBezTo>
                  <a:pt x="86" y="53"/>
                  <a:pt x="97" y="57"/>
                  <a:pt x="105" y="66"/>
                </a:cubicBezTo>
                <a:cubicBezTo>
                  <a:pt x="123" y="83"/>
                  <a:pt x="123" y="112"/>
                  <a:pt x="105" y="129"/>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ounded Rectangle 65"/>
          <p:cNvSpPr/>
          <p:nvPr/>
        </p:nvSpPr>
        <p:spPr>
          <a:xfrm>
            <a:off x="6610336" y="5207101"/>
            <a:ext cx="2019327" cy="109726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Aft>
                <a:spcPts val="600"/>
              </a:spcAft>
            </a:pPr>
            <a:r>
              <a:rPr lang="en-US" sz="4000" dirty="0" smtClean="0"/>
              <a:t>30–39</a:t>
            </a:r>
          </a:p>
        </p:txBody>
      </p:sp>
      <p:sp>
        <p:nvSpPr>
          <p:cNvPr id="67" name="Freeform 66"/>
          <p:cNvSpPr>
            <a:spLocks noChangeAspect="1" noEditPoints="1"/>
          </p:cNvSpPr>
          <p:nvPr/>
        </p:nvSpPr>
        <p:spPr bwMode="auto">
          <a:xfrm>
            <a:off x="6896544" y="5592737"/>
            <a:ext cx="218873" cy="325995"/>
          </a:xfrm>
          <a:custGeom>
            <a:avLst/>
            <a:gdLst>
              <a:gd name="T0" fmla="*/ 67 w 135"/>
              <a:gd name="T1" fmla="*/ 0 h 201"/>
              <a:gd name="T2" fmla="*/ 0 w 135"/>
              <a:gd name="T3" fmla="*/ 68 h 201"/>
              <a:gd name="T4" fmla="*/ 55 w 135"/>
              <a:gd name="T5" fmla="*/ 134 h 201"/>
              <a:gd name="T6" fmla="*/ 55 w 135"/>
              <a:gd name="T7" fmla="*/ 154 h 201"/>
              <a:gd name="T8" fmla="*/ 37 w 135"/>
              <a:gd name="T9" fmla="*/ 154 h 201"/>
              <a:gd name="T10" fmla="*/ 26 w 135"/>
              <a:gd name="T11" fmla="*/ 166 h 201"/>
              <a:gd name="T12" fmla="*/ 37 w 135"/>
              <a:gd name="T13" fmla="*/ 177 h 201"/>
              <a:gd name="T14" fmla="*/ 55 w 135"/>
              <a:gd name="T15" fmla="*/ 177 h 201"/>
              <a:gd name="T16" fmla="*/ 55 w 135"/>
              <a:gd name="T17" fmla="*/ 190 h 201"/>
              <a:gd name="T18" fmla="*/ 66 w 135"/>
              <a:gd name="T19" fmla="*/ 201 h 201"/>
              <a:gd name="T20" fmla="*/ 78 w 135"/>
              <a:gd name="T21" fmla="*/ 190 h 201"/>
              <a:gd name="T22" fmla="*/ 78 w 135"/>
              <a:gd name="T23" fmla="*/ 177 h 201"/>
              <a:gd name="T24" fmla="*/ 96 w 135"/>
              <a:gd name="T25" fmla="*/ 177 h 201"/>
              <a:gd name="T26" fmla="*/ 107 w 135"/>
              <a:gd name="T27" fmla="*/ 166 h 201"/>
              <a:gd name="T28" fmla="*/ 96 w 135"/>
              <a:gd name="T29" fmla="*/ 154 h 201"/>
              <a:gd name="T30" fmla="*/ 78 w 135"/>
              <a:gd name="T31" fmla="*/ 154 h 201"/>
              <a:gd name="T32" fmla="*/ 78 w 135"/>
              <a:gd name="T33" fmla="*/ 134 h 201"/>
              <a:gd name="T34" fmla="*/ 135 w 135"/>
              <a:gd name="T35" fmla="*/ 68 h 201"/>
              <a:gd name="T36" fmla="*/ 67 w 135"/>
              <a:gd name="T37" fmla="*/ 0 h 201"/>
              <a:gd name="T38" fmla="*/ 67 w 135"/>
              <a:gd name="T39" fmla="*/ 113 h 201"/>
              <a:gd name="T40" fmla="*/ 23 w 135"/>
              <a:gd name="T41" fmla="*/ 68 h 201"/>
              <a:gd name="T42" fmla="*/ 67 w 135"/>
              <a:gd name="T43" fmla="*/ 23 h 201"/>
              <a:gd name="T44" fmla="*/ 112 w 135"/>
              <a:gd name="T45" fmla="*/ 68 h 201"/>
              <a:gd name="T46" fmla="*/ 67 w 135"/>
              <a:gd name="T47" fmla="*/ 11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201">
                <a:moveTo>
                  <a:pt x="67" y="0"/>
                </a:moveTo>
                <a:cubicBezTo>
                  <a:pt x="30" y="0"/>
                  <a:pt x="0" y="31"/>
                  <a:pt x="0" y="68"/>
                </a:cubicBezTo>
                <a:cubicBezTo>
                  <a:pt x="0" y="101"/>
                  <a:pt x="24" y="128"/>
                  <a:pt x="55" y="134"/>
                </a:cubicBezTo>
                <a:cubicBezTo>
                  <a:pt x="55" y="154"/>
                  <a:pt x="55" y="154"/>
                  <a:pt x="55" y="154"/>
                </a:cubicBezTo>
                <a:cubicBezTo>
                  <a:pt x="37" y="154"/>
                  <a:pt x="37" y="154"/>
                  <a:pt x="37" y="154"/>
                </a:cubicBezTo>
                <a:cubicBezTo>
                  <a:pt x="31" y="154"/>
                  <a:pt x="26" y="159"/>
                  <a:pt x="26" y="166"/>
                </a:cubicBezTo>
                <a:cubicBezTo>
                  <a:pt x="26" y="172"/>
                  <a:pt x="31" y="177"/>
                  <a:pt x="37" y="177"/>
                </a:cubicBezTo>
                <a:cubicBezTo>
                  <a:pt x="55" y="177"/>
                  <a:pt x="55" y="177"/>
                  <a:pt x="55" y="177"/>
                </a:cubicBezTo>
                <a:cubicBezTo>
                  <a:pt x="55" y="190"/>
                  <a:pt x="55" y="190"/>
                  <a:pt x="55" y="190"/>
                </a:cubicBezTo>
                <a:cubicBezTo>
                  <a:pt x="55" y="196"/>
                  <a:pt x="60" y="201"/>
                  <a:pt x="66" y="201"/>
                </a:cubicBezTo>
                <a:cubicBezTo>
                  <a:pt x="73" y="201"/>
                  <a:pt x="78" y="196"/>
                  <a:pt x="78" y="190"/>
                </a:cubicBezTo>
                <a:cubicBezTo>
                  <a:pt x="78" y="177"/>
                  <a:pt x="78" y="177"/>
                  <a:pt x="78" y="177"/>
                </a:cubicBezTo>
                <a:cubicBezTo>
                  <a:pt x="96" y="177"/>
                  <a:pt x="96" y="177"/>
                  <a:pt x="96" y="177"/>
                </a:cubicBezTo>
                <a:cubicBezTo>
                  <a:pt x="102" y="177"/>
                  <a:pt x="107" y="172"/>
                  <a:pt x="107" y="166"/>
                </a:cubicBezTo>
                <a:cubicBezTo>
                  <a:pt x="107" y="159"/>
                  <a:pt x="102" y="154"/>
                  <a:pt x="96" y="154"/>
                </a:cubicBezTo>
                <a:cubicBezTo>
                  <a:pt x="78" y="154"/>
                  <a:pt x="78" y="154"/>
                  <a:pt x="78" y="154"/>
                </a:cubicBezTo>
                <a:cubicBezTo>
                  <a:pt x="78" y="134"/>
                  <a:pt x="78" y="134"/>
                  <a:pt x="78" y="134"/>
                </a:cubicBezTo>
                <a:cubicBezTo>
                  <a:pt x="110" y="129"/>
                  <a:pt x="135" y="101"/>
                  <a:pt x="135" y="68"/>
                </a:cubicBezTo>
                <a:cubicBezTo>
                  <a:pt x="135" y="31"/>
                  <a:pt x="105" y="0"/>
                  <a:pt x="67" y="0"/>
                </a:cubicBezTo>
                <a:close/>
                <a:moveTo>
                  <a:pt x="67" y="113"/>
                </a:moveTo>
                <a:cubicBezTo>
                  <a:pt x="43" y="113"/>
                  <a:pt x="23" y="92"/>
                  <a:pt x="23" y="68"/>
                </a:cubicBezTo>
                <a:cubicBezTo>
                  <a:pt x="23" y="43"/>
                  <a:pt x="43" y="23"/>
                  <a:pt x="67" y="23"/>
                </a:cubicBezTo>
                <a:cubicBezTo>
                  <a:pt x="92" y="23"/>
                  <a:pt x="112" y="43"/>
                  <a:pt x="112" y="68"/>
                </a:cubicBezTo>
                <a:cubicBezTo>
                  <a:pt x="112" y="92"/>
                  <a:pt x="92" y="113"/>
                  <a:pt x="67" y="11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6126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and Responsibilities</a:t>
            </a:r>
            <a:endParaRPr lang="en-US" dirty="0"/>
          </a:p>
        </p:txBody>
      </p:sp>
      <p:sp>
        <p:nvSpPr>
          <p:cNvPr id="3" name="Content Placeholder 2"/>
          <p:cNvSpPr>
            <a:spLocks noGrp="1"/>
          </p:cNvSpPr>
          <p:nvPr>
            <p:ph idx="1"/>
          </p:nvPr>
        </p:nvSpPr>
        <p:spPr/>
        <p:txBody>
          <a:bodyPr/>
          <a:lstStyle/>
          <a:p>
            <a:r>
              <a:rPr lang="en-US" dirty="0" smtClean="0"/>
              <a:t>Lead/Join </a:t>
            </a:r>
            <a:r>
              <a:rPr lang="en-US" dirty="0" smtClean="0"/>
              <a:t>one or more Emphasis Area Teams</a:t>
            </a:r>
          </a:p>
          <a:p>
            <a:r>
              <a:rPr lang="en-US" dirty="0" smtClean="0"/>
              <a:t>Review the data</a:t>
            </a:r>
          </a:p>
          <a:p>
            <a:r>
              <a:rPr lang="en-US" dirty="0" smtClean="0"/>
              <a:t>Suggest effective strategies</a:t>
            </a:r>
          </a:p>
          <a:p>
            <a:r>
              <a:rPr lang="en-US" dirty="0" smtClean="0"/>
              <a:t>Prepare action plans</a:t>
            </a:r>
          </a:p>
          <a:p>
            <a:r>
              <a:rPr lang="en-US" dirty="0" smtClean="0"/>
              <a:t>Keep leadership informed</a:t>
            </a:r>
          </a:p>
          <a:p>
            <a:r>
              <a:rPr lang="en-US" dirty="0" smtClean="0"/>
              <a:t>Conduct outreach </a:t>
            </a:r>
          </a:p>
          <a:p>
            <a:r>
              <a:rPr lang="en-US" dirty="0" smtClean="0"/>
              <a:t>Continue the journey</a:t>
            </a:r>
          </a:p>
          <a:p>
            <a:endParaRPr lang="en-US" dirty="0" smtClean="0"/>
          </a:p>
          <a:p>
            <a:endParaRPr lang="en-US" dirty="0" smtClean="0"/>
          </a:p>
          <a:p>
            <a:endParaRPr lang="en-US" dirty="0"/>
          </a:p>
        </p:txBody>
      </p:sp>
    </p:spTree>
    <p:extLst>
      <p:ext uri="{BB962C8B-B14F-4D97-AF65-F5344CB8AC3E}">
        <p14:creationId xmlns:p14="http://schemas.microsoft.com/office/powerpoint/2010/main" val="30867099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Motor Vehicle Traffic Crashes</a:t>
            </a:r>
            <a:br>
              <a:rPr lang="en-US" dirty="0" smtClean="0"/>
            </a:br>
            <a:r>
              <a:rPr lang="en-US" dirty="0" smtClean="0"/>
              <a:t>Younger People</a:t>
            </a:r>
            <a:endParaRPr lang="en-US" dirty="0"/>
          </a:p>
        </p:txBody>
      </p:sp>
      <p:sp>
        <p:nvSpPr>
          <p:cNvPr id="4" name="Rounded Rectangle 3"/>
          <p:cNvSpPr/>
          <p:nvPr/>
        </p:nvSpPr>
        <p:spPr>
          <a:xfrm>
            <a:off x="1431036" y="1981200"/>
            <a:ext cx="72390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4000" dirty="0" smtClean="0"/>
              <a:t>Leading Cause of Death in Texas</a:t>
            </a:r>
          </a:p>
          <a:p>
            <a:pPr algn="ctr"/>
            <a:r>
              <a:rPr lang="en-US" sz="4000" dirty="0" smtClean="0"/>
              <a:t> 1–24</a:t>
            </a:r>
            <a:endParaRPr lang="en-US" sz="4000" dirty="0"/>
          </a:p>
        </p:txBody>
      </p:sp>
      <p:sp>
        <p:nvSpPr>
          <p:cNvPr id="8" name="Rounded Rectangle 7"/>
          <p:cNvSpPr/>
          <p:nvPr/>
        </p:nvSpPr>
        <p:spPr>
          <a:xfrm>
            <a:off x="1428803" y="4251956"/>
            <a:ext cx="7239000" cy="28803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t"/>
          <a:lstStyle/>
          <a:p>
            <a:pPr algn="ctr"/>
            <a:r>
              <a:rPr lang="en-US" sz="4000" dirty="0" smtClean="0"/>
              <a:t>Texas vs US Rates</a:t>
            </a:r>
          </a:p>
          <a:p>
            <a:pPr algn="ctr"/>
            <a:r>
              <a:rPr lang="en-US" sz="4000" dirty="0" smtClean="0"/>
              <a:t>(per 100K population)</a:t>
            </a:r>
            <a:endParaRPr lang="en-US" sz="4000" dirty="0"/>
          </a:p>
        </p:txBody>
      </p:sp>
      <p:sp>
        <p:nvSpPr>
          <p:cNvPr id="3" name="TextBox 2"/>
          <p:cNvSpPr txBox="1"/>
          <p:nvPr/>
        </p:nvSpPr>
        <p:spPr>
          <a:xfrm>
            <a:off x="1554518" y="7260371"/>
            <a:ext cx="4754828" cy="400110"/>
          </a:xfrm>
          <a:prstGeom prst="rect">
            <a:avLst/>
          </a:prstGeom>
          <a:noFill/>
        </p:spPr>
        <p:txBody>
          <a:bodyPr wrap="square" rtlCol="0">
            <a:spAutoFit/>
          </a:bodyPr>
          <a:lstStyle/>
          <a:p>
            <a:r>
              <a:rPr lang="en-US" dirty="0" smtClean="0"/>
              <a:t>*</a:t>
            </a:r>
            <a:r>
              <a:rPr lang="en-US" dirty="0" smtClean="0"/>
              <a:t>3</a:t>
            </a:r>
            <a:r>
              <a:rPr lang="en-US" baseline="30000" dirty="0"/>
              <a:t>r</a:t>
            </a:r>
            <a:r>
              <a:rPr lang="en-US" baseline="30000" dirty="0" smtClean="0"/>
              <a:t>d</a:t>
            </a:r>
            <a:r>
              <a:rPr lang="en-US" dirty="0" smtClean="0"/>
              <a:t> </a:t>
            </a:r>
            <a:r>
              <a:rPr lang="en-US" dirty="0" smtClean="0"/>
              <a:t>leading cause in U.S.</a:t>
            </a:r>
            <a:endParaRPr lang="en-US" dirty="0"/>
          </a:p>
        </p:txBody>
      </p:sp>
      <p:grpSp>
        <p:nvGrpSpPr>
          <p:cNvPr id="7" name="Group 6"/>
          <p:cNvGrpSpPr/>
          <p:nvPr/>
        </p:nvGrpSpPr>
        <p:grpSpPr>
          <a:xfrm>
            <a:off x="4572005" y="1004674"/>
            <a:ext cx="1489500" cy="663770"/>
            <a:chOff x="3785394" y="3692526"/>
            <a:chExt cx="222250" cy="80963"/>
          </a:xfrm>
        </p:grpSpPr>
        <p:sp>
          <p:nvSpPr>
            <p:cNvPr id="10" name="Freeform 1322"/>
            <p:cNvSpPr>
              <a:spLocks/>
            </p:cNvSpPr>
            <p:nvPr/>
          </p:nvSpPr>
          <p:spPr bwMode="auto">
            <a:xfrm>
              <a:off x="3933031" y="3768726"/>
              <a:ext cx="50800" cy="3175"/>
            </a:xfrm>
            <a:custGeom>
              <a:avLst/>
              <a:gdLst>
                <a:gd name="T0" fmla="*/ 3 w 41"/>
                <a:gd name="T1" fmla="*/ 3 h 3"/>
                <a:gd name="T2" fmla="*/ 38 w 41"/>
                <a:gd name="T3" fmla="*/ 3 h 3"/>
                <a:gd name="T4" fmla="*/ 41 w 41"/>
                <a:gd name="T5" fmla="*/ 0 h 3"/>
                <a:gd name="T6" fmla="*/ 0 w 41"/>
                <a:gd name="T7" fmla="*/ 0 h 3"/>
                <a:gd name="T8" fmla="*/ 3 w 41"/>
                <a:gd name="T9" fmla="*/ 3 h 3"/>
              </a:gdLst>
              <a:ahLst/>
              <a:cxnLst>
                <a:cxn ang="0">
                  <a:pos x="T0" y="T1"/>
                </a:cxn>
                <a:cxn ang="0">
                  <a:pos x="T2" y="T3"/>
                </a:cxn>
                <a:cxn ang="0">
                  <a:pos x="T4" y="T5"/>
                </a:cxn>
                <a:cxn ang="0">
                  <a:pos x="T6" y="T7"/>
                </a:cxn>
                <a:cxn ang="0">
                  <a:pos x="T8" y="T9"/>
                </a:cxn>
              </a:cxnLst>
              <a:rect l="0" t="0" r="r" b="b"/>
              <a:pathLst>
                <a:path w="41" h="3">
                  <a:moveTo>
                    <a:pt x="3" y="3"/>
                  </a:moveTo>
                  <a:cubicBezTo>
                    <a:pt x="38" y="3"/>
                    <a:pt x="38" y="3"/>
                    <a:pt x="38" y="3"/>
                  </a:cubicBezTo>
                  <a:cubicBezTo>
                    <a:pt x="40" y="3"/>
                    <a:pt x="41" y="2"/>
                    <a:pt x="41" y="0"/>
                  </a:cubicBezTo>
                  <a:cubicBezTo>
                    <a:pt x="0" y="0"/>
                    <a:pt x="0" y="0"/>
                    <a:pt x="0" y="0"/>
                  </a:cubicBezTo>
                  <a:cubicBezTo>
                    <a:pt x="0" y="2"/>
                    <a:pt x="1" y="3"/>
                    <a:pt x="3" y="3"/>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 name="Freeform 1323"/>
            <p:cNvSpPr>
              <a:spLocks/>
            </p:cNvSpPr>
            <p:nvPr/>
          </p:nvSpPr>
          <p:spPr bwMode="auto">
            <a:xfrm>
              <a:off x="3983831" y="3730626"/>
              <a:ext cx="23813" cy="38100"/>
            </a:xfrm>
            <a:custGeom>
              <a:avLst/>
              <a:gdLst>
                <a:gd name="T0" fmla="*/ 16 w 19"/>
                <a:gd name="T1" fmla="*/ 0 h 31"/>
                <a:gd name="T2" fmla="*/ 16 w 19"/>
                <a:gd name="T3" fmla="*/ 0 h 31"/>
                <a:gd name="T4" fmla="*/ 0 w 19"/>
                <a:gd name="T5" fmla="*/ 30 h 31"/>
                <a:gd name="T6" fmla="*/ 5 w 19"/>
                <a:gd name="T7" fmla="*/ 29 h 31"/>
                <a:gd name="T8" fmla="*/ 18 w 19"/>
                <a:gd name="T9" fmla="*/ 4 h 31"/>
                <a:gd name="T10" fmla="*/ 16 w 19"/>
                <a:gd name="T11" fmla="*/ 0 h 31"/>
              </a:gdLst>
              <a:ahLst/>
              <a:cxnLst>
                <a:cxn ang="0">
                  <a:pos x="T0" y="T1"/>
                </a:cxn>
                <a:cxn ang="0">
                  <a:pos x="T2" y="T3"/>
                </a:cxn>
                <a:cxn ang="0">
                  <a:pos x="T4" y="T5"/>
                </a:cxn>
                <a:cxn ang="0">
                  <a:pos x="T6" y="T7"/>
                </a:cxn>
                <a:cxn ang="0">
                  <a:pos x="T8" y="T9"/>
                </a:cxn>
                <a:cxn ang="0">
                  <a:pos x="T10" y="T11"/>
                </a:cxn>
              </a:cxnLst>
              <a:rect l="0" t="0" r="r" b="b"/>
              <a:pathLst>
                <a:path w="19" h="31">
                  <a:moveTo>
                    <a:pt x="16" y="0"/>
                  </a:moveTo>
                  <a:cubicBezTo>
                    <a:pt x="16" y="0"/>
                    <a:pt x="16" y="0"/>
                    <a:pt x="16" y="0"/>
                  </a:cubicBezTo>
                  <a:cubicBezTo>
                    <a:pt x="0" y="30"/>
                    <a:pt x="0" y="30"/>
                    <a:pt x="0" y="30"/>
                  </a:cubicBezTo>
                  <a:cubicBezTo>
                    <a:pt x="2" y="31"/>
                    <a:pt x="4" y="30"/>
                    <a:pt x="5" y="29"/>
                  </a:cubicBezTo>
                  <a:cubicBezTo>
                    <a:pt x="18" y="4"/>
                    <a:pt x="18" y="4"/>
                    <a:pt x="18" y="4"/>
                  </a:cubicBezTo>
                  <a:cubicBezTo>
                    <a:pt x="19" y="2"/>
                    <a:pt x="18" y="0"/>
                    <a:pt x="16"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 name="Freeform 1324"/>
            <p:cNvSpPr>
              <a:spLocks/>
            </p:cNvSpPr>
            <p:nvPr/>
          </p:nvSpPr>
          <p:spPr bwMode="auto">
            <a:xfrm>
              <a:off x="3802856" y="3729039"/>
              <a:ext cx="30163" cy="23813"/>
            </a:xfrm>
            <a:custGeom>
              <a:avLst/>
              <a:gdLst>
                <a:gd name="T0" fmla="*/ 7 w 25"/>
                <a:gd name="T1" fmla="*/ 19 h 19"/>
                <a:gd name="T2" fmla="*/ 25 w 25"/>
                <a:gd name="T3" fmla="*/ 19 h 19"/>
                <a:gd name="T4" fmla="*/ 15 w 25"/>
                <a:gd name="T5" fmla="*/ 5 h 19"/>
                <a:gd name="T6" fmla="*/ 5 w 25"/>
                <a:gd name="T7" fmla="*/ 2 h 19"/>
                <a:gd name="T8" fmla="*/ 2 w 25"/>
                <a:gd name="T9" fmla="*/ 12 h 19"/>
                <a:gd name="T10" fmla="*/ 7 w 25"/>
                <a:gd name="T11" fmla="*/ 19 h 19"/>
              </a:gdLst>
              <a:ahLst/>
              <a:cxnLst>
                <a:cxn ang="0">
                  <a:pos x="T0" y="T1"/>
                </a:cxn>
                <a:cxn ang="0">
                  <a:pos x="T2" y="T3"/>
                </a:cxn>
                <a:cxn ang="0">
                  <a:pos x="T4" y="T5"/>
                </a:cxn>
                <a:cxn ang="0">
                  <a:pos x="T6" y="T7"/>
                </a:cxn>
                <a:cxn ang="0">
                  <a:pos x="T8" y="T9"/>
                </a:cxn>
                <a:cxn ang="0">
                  <a:pos x="T10" y="T11"/>
                </a:cxn>
              </a:cxnLst>
              <a:rect l="0" t="0" r="r" b="b"/>
              <a:pathLst>
                <a:path w="25" h="19">
                  <a:moveTo>
                    <a:pt x="7" y="19"/>
                  </a:moveTo>
                  <a:cubicBezTo>
                    <a:pt x="25" y="19"/>
                    <a:pt x="25" y="19"/>
                    <a:pt x="25" y="19"/>
                  </a:cubicBezTo>
                  <a:cubicBezTo>
                    <a:pt x="15" y="5"/>
                    <a:pt x="15" y="5"/>
                    <a:pt x="15" y="5"/>
                  </a:cubicBezTo>
                  <a:cubicBezTo>
                    <a:pt x="13" y="1"/>
                    <a:pt x="9" y="0"/>
                    <a:pt x="5" y="2"/>
                  </a:cubicBezTo>
                  <a:cubicBezTo>
                    <a:pt x="1" y="4"/>
                    <a:pt x="0" y="8"/>
                    <a:pt x="2" y="12"/>
                  </a:cubicBezTo>
                  <a:lnTo>
                    <a:pt x="7" y="19"/>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3" name="Freeform 1325"/>
            <p:cNvSpPr>
              <a:spLocks/>
            </p:cNvSpPr>
            <p:nvPr/>
          </p:nvSpPr>
          <p:spPr bwMode="auto">
            <a:xfrm>
              <a:off x="3785394" y="3729039"/>
              <a:ext cx="149225" cy="44450"/>
            </a:xfrm>
            <a:custGeom>
              <a:avLst/>
              <a:gdLst>
                <a:gd name="T0" fmla="*/ 116 w 121"/>
                <a:gd name="T1" fmla="*/ 1 h 35"/>
                <a:gd name="T2" fmla="*/ 109 w 121"/>
                <a:gd name="T3" fmla="*/ 5 h 35"/>
                <a:gd name="T4" fmla="*/ 107 w 121"/>
                <a:gd name="T5" fmla="*/ 17 h 35"/>
                <a:gd name="T6" fmla="*/ 101 w 121"/>
                <a:gd name="T7" fmla="*/ 12 h 35"/>
                <a:gd name="T8" fmla="*/ 103 w 121"/>
                <a:gd name="T9" fmla="*/ 12 h 35"/>
                <a:gd name="T10" fmla="*/ 104 w 121"/>
                <a:gd name="T11" fmla="*/ 13 h 35"/>
                <a:gd name="T12" fmla="*/ 103 w 121"/>
                <a:gd name="T13" fmla="*/ 7 h 35"/>
                <a:gd name="T14" fmla="*/ 88 w 121"/>
                <a:gd name="T15" fmla="*/ 3 h 35"/>
                <a:gd name="T16" fmla="*/ 60 w 121"/>
                <a:gd name="T17" fmla="*/ 17 h 35"/>
                <a:gd name="T18" fmla="*/ 58 w 121"/>
                <a:gd name="T19" fmla="*/ 20 h 35"/>
                <a:gd name="T20" fmla="*/ 7 w 121"/>
                <a:gd name="T21" fmla="*/ 20 h 35"/>
                <a:gd name="T22" fmla="*/ 0 w 121"/>
                <a:gd name="T23" fmla="*/ 27 h 35"/>
                <a:gd name="T24" fmla="*/ 7 w 121"/>
                <a:gd name="T25" fmla="*/ 34 h 35"/>
                <a:gd name="T26" fmla="*/ 67 w 121"/>
                <a:gd name="T27" fmla="*/ 34 h 35"/>
                <a:gd name="T28" fmla="*/ 82 w 121"/>
                <a:gd name="T29" fmla="*/ 30 h 35"/>
                <a:gd name="T30" fmla="*/ 94 w 121"/>
                <a:gd name="T31" fmla="*/ 24 h 35"/>
                <a:gd name="T32" fmla="*/ 92 w 121"/>
                <a:gd name="T33" fmla="*/ 22 h 35"/>
                <a:gd name="T34" fmla="*/ 91 w 121"/>
                <a:gd name="T35" fmla="*/ 19 h 35"/>
                <a:gd name="T36" fmla="*/ 106 w 121"/>
                <a:gd name="T37" fmla="*/ 33 h 35"/>
                <a:gd name="T38" fmla="*/ 106 w 121"/>
                <a:gd name="T39" fmla="*/ 33 h 35"/>
                <a:gd name="T40" fmla="*/ 106 w 121"/>
                <a:gd name="T41" fmla="*/ 33 h 35"/>
                <a:gd name="T42" fmla="*/ 110 w 121"/>
                <a:gd name="T43" fmla="*/ 34 h 35"/>
                <a:gd name="T44" fmla="*/ 116 w 121"/>
                <a:gd name="T45" fmla="*/ 30 h 35"/>
                <a:gd name="T46" fmla="*/ 116 w 121"/>
                <a:gd name="T47" fmla="*/ 30 h 35"/>
                <a:gd name="T48" fmla="*/ 116 w 121"/>
                <a:gd name="T49" fmla="*/ 30 h 35"/>
                <a:gd name="T50" fmla="*/ 121 w 121"/>
                <a:gd name="T51" fmla="*/ 7 h 35"/>
                <a:gd name="T52" fmla="*/ 116 w 121"/>
                <a:gd name="T5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1" h="35">
                  <a:moveTo>
                    <a:pt x="116" y="1"/>
                  </a:moveTo>
                  <a:cubicBezTo>
                    <a:pt x="113" y="0"/>
                    <a:pt x="110" y="2"/>
                    <a:pt x="109" y="5"/>
                  </a:cubicBezTo>
                  <a:cubicBezTo>
                    <a:pt x="107" y="17"/>
                    <a:pt x="107" y="17"/>
                    <a:pt x="107" y="17"/>
                  </a:cubicBezTo>
                  <a:cubicBezTo>
                    <a:pt x="101" y="12"/>
                    <a:pt x="101" y="12"/>
                    <a:pt x="101" y="12"/>
                  </a:cubicBezTo>
                  <a:cubicBezTo>
                    <a:pt x="101" y="11"/>
                    <a:pt x="102" y="11"/>
                    <a:pt x="103" y="12"/>
                  </a:cubicBezTo>
                  <a:cubicBezTo>
                    <a:pt x="104" y="13"/>
                    <a:pt x="104" y="13"/>
                    <a:pt x="104" y="13"/>
                  </a:cubicBezTo>
                  <a:cubicBezTo>
                    <a:pt x="104" y="11"/>
                    <a:pt x="104" y="9"/>
                    <a:pt x="103" y="7"/>
                  </a:cubicBezTo>
                  <a:cubicBezTo>
                    <a:pt x="100" y="2"/>
                    <a:pt x="94" y="1"/>
                    <a:pt x="88" y="3"/>
                  </a:cubicBezTo>
                  <a:cubicBezTo>
                    <a:pt x="85" y="4"/>
                    <a:pt x="61" y="17"/>
                    <a:pt x="60" y="17"/>
                  </a:cubicBezTo>
                  <a:cubicBezTo>
                    <a:pt x="59" y="18"/>
                    <a:pt x="58" y="19"/>
                    <a:pt x="58" y="20"/>
                  </a:cubicBezTo>
                  <a:cubicBezTo>
                    <a:pt x="7" y="20"/>
                    <a:pt x="7" y="20"/>
                    <a:pt x="7" y="20"/>
                  </a:cubicBezTo>
                  <a:cubicBezTo>
                    <a:pt x="3" y="20"/>
                    <a:pt x="0" y="23"/>
                    <a:pt x="0" y="27"/>
                  </a:cubicBezTo>
                  <a:cubicBezTo>
                    <a:pt x="0" y="31"/>
                    <a:pt x="3" y="34"/>
                    <a:pt x="7" y="34"/>
                  </a:cubicBezTo>
                  <a:cubicBezTo>
                    <a:pt x="7" y="34"/>
                    <a:pt x="65" y="34"/>
                    <a:pt x="67" y="34"/>
                  </a:cubicBezTo>
                  <a:cubicBezTo>
                    <a:pt x="73" y="34"/>
                    <a:pt x="77" y="33"/>
                    <a:pt x="82" y="30"/>
                  </a:cubicBezTo>
                  <a:cubicBezTo>
                    <a:pt x="86" y="28"/>
                    <a:pt x="91" y="25"/>
                    <a:pt x="94" y="24"/>
                  </a:cubicBezTo>
                  <a:cubicBezTo>
                    <a:pt x="92" y="22"/>
                    <a:pt x="92" y="22"/>
                    <a:pt x="92" y="22"/>
                  </a:cubicBezTo>
                  <a:cubicBezTo>
                    <a:pt x="91" y="21"/>
                    <a:pt x="91" y="20"/>
                    <a:pt x="91" y="19"/>
                  </a:cubicBezTo>
                  <a:cubicBezTo>
                    <a:pt x="106" y="33"/>
                    <a:pt x="106" y="33"/>
                    <a:pt x="106" y="33"/>
                  </a:cubicBezTo>
                  <a:cubicBezTo>
                    <a:pt x="106" y="33"/>
                    <a:pt x="106" y="33"/>
                    <a:pt x="106" y="33"/>
                  </a:cubicBezTo>
                  <a:cubicBezTo>
                    <a:pt x="106" y="33"/>
                    <a:pt x="106" y="33"/>
                    <a:pt x="106" y="33"/>
                  </a:cubicBezTo>
                  <a:cubicBezTo>
                    <a:pt x="107" y="33"/>
                    <a:pt x="108" y="34"/>
                    <a:pt x="110" y="34"/>
                  </a:cubicBezTo>
                  <a:cubicBezTo>
                    <a:pt x="113" y="35"/>
                    <a:pt x="116" y="33"/>
                    <a:pt x="116" y="30"/>
                  </a:cubicBezTo>
                  <a:cubicBezTo>
                    <a:pt x="116" y="30"/>
                    <a:pt x="116" y="30"/>
                    <a:pt x="116" y="30"/>
                  </a:cubicBezTo>
                  <a:cubicBezTo>
                    <a:pt x="116" y="30"/>
                    <a:pt x="116" y="30"/>
                    <a:pt x="116" y="30"/>
                  </a:cubicBezTo>
                  <a:cubicBezTo>
                    <a:pt x="121" y="7"/>
                    <a:pt x="121" y="7"/>
                    <a:pt x="121" y="7"/>
                  </a:cubicBezTo>
                  <a:cubicBezTo>
                    <a:pt x="121" y="4"/>
                    <a:pt x="119" y="1"/>
                    <a:pt x="116" y="1"/>
                  </a:cubicBez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4" name="Freeform 1326"/>
            <p:cNvSpPr>
              <a:spLocks/>
            </p:cNvSpPr>
            <p:nvPr/>
          </p:nvSpPr>
          <p:spPr bwMode="auto">
            <a:xfrm>
              <a:off x="3933031" y="3748089"/>
              <a:ext cx="36513" cy="17463"/>
            </a:xfrm>
            <a:custGeom>
              <a:avLst/>
              <a:gdLst>
                <a:gd name="T0" fmla="*/ 23 w 30"/>
                <a:gd name="T1" fmla="*/ 14 h 14"/>
                <a:gd name="T2" fmla="*/ 29 w 30"/>
                <a:gd name="T3" fmla="*/ 10 h 14"/>
                <a:gd name="T4" fmla="*/ 25 w 30"/>
                <a:gd name="T5" fmla="*/ 3 h 14"/>
                <a:gd name="T6" fmla="*/ 2 w 30"/>
                <a:gd name="T7" fmla="*/ 0 h 14"/>
                <a:gd name="T8" fmla="*/ 0 w 30"/>
                <a:gd name="T9" fmla="*/ 10 h 14"/>
                <a:gd name="T10" fmla="*/ 23 w 30"/>
                <a:gd name="T11" fmla="*/ 14 h 14"/>
              </a:gdLst>
              <a:ahLst/>
              <a:cxnLst>
                <a:cxn ang="0">
                  <a:pos x="T0" y="T1"/>
                </a:cxn>
                <a:cxn ang="0">
                  <a:pos x="T2" y="T3"/>
                </a:cxn>
                <a:cxn ang="0">
                  <a:pos x="T4" y="T5"/>
                </a:cxn>
                <a:cxn ang="0">
                  <a:pos x="T6" y="T7"/>
                </a:cxn>
                <a:cxn ang="0">
                  <a:pos x="T8" y="T9"/>
                </a:cxn>
                <a:cxn ang="0">
                  <a:pos x="T10" y="T11"/>
                </a:cxn>
              </a:cxnLst>
              <a:rect l="0" t="0" r="r" b="b"/>
              <a:pathLst>
                <a:path w="30" h="14">
                  <a:moveTo>
                    <a:pt x="23" y="14"/>
                  </a:moveTo>
                  <a:cubicBezTo>
                    <a:pt x="26" y="14"/>
                    <a:pt x="29" y="12"/>
                    <a:pt x="29" y="10"/>
                  </a:cubicBezTo>
                  <a:cubicBezTo>
                    <a:pt x="30" y="7"/>
                    <a:pt x="28" y="4"/>
                    <a:pt x="25" y="3"/>
                  </a:cubicBezTo>
                  <a:cubicBezTo>
                    <a:pt x="2" y="0"/>
                    <a:pt x="2" y="0"/>
                    <a:pt x="2" y="0"/>
                  </a:cubicBezTo>
                  <a:cubicBezTo>
                    <a:pt x="0" y="10"/>
                    <a:pt x="0" y="10"/>
                    <a:pt x="0" y="10"/>
                  </a:cubicBezTo>
                  <a:lnTo>
                    <a:pt x="23" y="14"/>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5" name="Freeform 1327"/>
            <p:cNvSpPr>
              <a:spLocks/>
            </p:cNvSpPr>
            <p:nvPr/>
          </p:nvSpPr>
          <p:spPr bwMode="auto">
            <a:xfrm>
              <a:off x="3913981" y="3692526"/>
              <a:ext cx="19050" cy="31750"/>
            </a:xfrm>
            <a:custGeom>
              <a:avLst/>
              <a:gdLst>
                <a:gd name="T0" fmla="*/ 0 w 15"/>
                <a:gd name="T1" fmla="*/ 19 h 26"/>
                <a:gd name="T2" fmla="*/ 7 w 15"/>
                <a:gd name="T3" fmla="*/ 26 h 26"/>
                <a:gd name="T4" fmla="*/ 15 w 15"/>
                <a:gd name="T5" fmla="*/ 19 h 26"/>
                <a:gd name="T6" fmla="*/ 10 w 15"/>
                <a:gd name="T7" fmla="*/ 13 h 26"/>
                <a:gd name="T8" fmla="*/ 10 w 15"/>
                <a:gd name="T9" fmla="*/ 0 h 26"/>
                <a:gd name="T10" fmla="*/ 5 w 15"/>
                <a:gd name="T11" fmla="*/ 0 h 26"/>
                <a:gd name="T12" fmla="*/ 5 w 15"/>
                <a:gd name="T13" fmla="*/ 13 h 26"/>
                <a:gd name="T14" fmla="*/ 0 w 15"/>
                <a:gd name="T15" fmla="*/ 1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6">
                  <a:moveTo>
                    <a:pt x="0" y="19"/>
                  </a:moveTo>
                  <a:cubicBezTo>
                    <a:pt x="0" y="23"/>
                    <a:pt x="3" y="26"/>
                    <a:pt x="7" y="26"/>
                  </a:cubicBezTo>
                  <a:cubicBezTo>
                    <a:pt x="11" y="26"/>
                    <a:pt x="15" y="23"/>
                    <a:pt x="15" y="19"/>
                  </a:cubicBezTo>
                  <a:cubicBezTo>
                    <a:pt x="15" y="16"/>
                    <a:pt x="13" y="14"/>
                    <a:pt x="10" y="13"/>
                  </a:cubicBezTo>
                  <a:cubicBezTo>
                    <a:pt x="10" y="0"/>
                    <a:pt x="10" y="0"/>
                    <a:pt x="10" y="0"/>
                  </a:cubicBezTo>
                  <a:cubicBezTo>
                    <a:pt x="5" y="0"/>
                    <a:pt x="5" y="0"/>
                    <a:pt x="5" y="0"/>
                  </a:cubicBezTo>
                  <a:cubicBezTo>
                    <a:pt x="5" y="13"/>
                    <a:pt x="5" y="13"/>
                    <a:pt x="5" y="13"/>
                  </a:cubicBezTo>
                  <a:cubicBezTo>
                    <a:pt x="2" y="14"/>
                    <a:pt x="0" y="16"/>
                    <a:pt x="0" y="19"/>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 name="Freeform 1328"/>
            <p:cNvSpPr>
              <a:spLocks/>
            </p:cNvSpPr>
            <p:nvPr/>
          </p:nvSpPr>
          <p:spPr bwMode="auto">
            <a:xfrm>
              <a:off x="3880644" y="3698876"/>
              <a:ext cx="63500" cy="38100"/>
            </a:xfrm>
            <a:custGeom>
              <a:avLst/>
              <a:gdLst>
                <a:gd name="T0" fmla="*/ 14 w 51"/>
                <a:gd name="T1" fmla="*/ 11 h 31"/>
                <a:gd name="T2" fmla="*/ 19 w 51"/>
                <a:gd name="T3" fmla="*/ 11 h 31"/>
                <a:gd name="T4" fmla="*/ 18 w 51"/>
                <a:gd name="T5" fmla="*/ 16 h 31"/>
                <a:gd name="T6" fmla="*/ 30 w 51"/>
                <a:gd name="T7" fmla="*/ 31 h 31"/>
                <a:gd name="T8" fmla="*/ 31 w 51"/>
                <a:gd name="T9" fmla="*/ 30 h 31"/>
                <a:gd name="T10" fmla="*/ 38 w 51"/>
                <a:gd name="T11" fmla="*/ 24 h 31"/>
                <a:gd name="T12" fmla="*/ 39 w 51"/>
                <a:gd name="T13" fmla="*/ 24 h 31"/>
                <a:gd name="T14" fmla="*/ 45 w 51"/>
                <a:gd name="T15" fmla="*/ 28 h 31"/>
                <a:gd name="T16" fmla="*/ 51 w 51"/>
                <a:gd name="T17" fmla="*/ 16 h 31"/>
                <a:gd name="T18" fmla="*/ 38 w 51"/>
                <a:gd name="T19" fmla="*/ 1 h 31"/>
                <a:gd name="T20" fmla="*/ 38 w 51"/>
                <a:gd name="T21" fmla="*/ 7 h 31"/>
                <a:gd name="T22" fmla="*/ 43 w 51"/>
                <a:gd name="T23" fmla="*/ 14 h 31"/>
                <a:gd name="T24" fmla="*/ 34 w 51"/>
                <a:gd name="T25" fmla="*/ 23 h 31"/>
                <a:gd name="T26" fmla="*/ 25 w 51"/>
                <a:gd name="T27" fmla="*/ 14 h 31"/>
                <a:gd name="T28" fmla="*/ 30 w 51"/>
                <a:gd name="T29" fmla="*/ 7 h 31"/>
                <a:gd name="T30" fmla="*/ 30 w 51"/>
                <a:gd name="T31" fmla="*/ 1 h 31"/>
                <a:gd name="T32" fmla="*/ 22 w 51"/>
                <a:gd name="T33" fmla="*/ 6 h 31"/>
                <a:gd name="T34" fmla="*/ 20 w 51"/>
                <a:gd name="T35" fmla="*/ 8 h 31"/>
                <a:gd name="T36" fmla="*/ 8 w 51"/>
                <a:gd name="T37" fmla="*/ 2 h 31"/>
                <a:gd name="T38" fmla="*/ 5 w 51"/>
                <a:gd name="T39" fmla="*/ 17 h 31"/>
                <a:gd name="T40" fmla="*/ 14 w 51"/>
                <a:gd name="T41"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31">
                  <a:moveTo>
                    <a:pt x="14" y="11"/>
                  </a:moveTo>
                  <a:cubicBezTo>
                    <a:pt x="15" y="11"/>
                    <a:pt x="17" y="11"/>
                    <a:pt x="19" y="11"/>
                  </a:cubicBezTo>
                  <a:cubicBezTo>
                    <a:pt x="18" y="12"/>
                    <a:pt x="18" y="14"/>
                    <a:pt x="18" y="16"/>
                  </a:cubicBezTo>
                  <a:cubicBezTo>
                    <a:pt x="18" y="23"/>
                    <a:pt x="23" y="29"/>
                    <a:pt x="30" y="31"/>
                  </a:cubicBezTo>
                  <a:cubicBezTo>
                    <a:pt x="31" y="30"/>
                    <a:pt x="31" y="30"/>
                    <a:pt x="31" y="30"/>
                  </a:cubicBezTo>
                  <a:cubicBezTo>
                    <a:pt x="31" y="27"/>
                    <a:pt x="34" y="24"/>
                    <a:pt x="38" y="24"/>
                  </a:cubicBezTo>
                  <a:cubicBezTo>
                    <a:pt x="38" y="24"/>
                    <a:pt x="39" y="24"/>
                    <a:pt x="39" y="24"/>
                  </a:cubicBezTo>
                  <a:cubicBezTo>
                    <a:pt x="42" y="25"/>
                    <a:pt x="43" y="26"/>
                    <a:pt x="45" y="28"/>
                  </a:cubicBezTo>
                  <a:cubicBezTo>
                    <a:pt x="49" y="25"/>
                    <a:pt x="51" y="21"/>
                    <a:pt x="51" y="16"/>
                  </a:cubicBezTo>
                  <a:cubicBezTo>
                    <a:pt x="51" y="8"/>
                    <a:pt x="45" y="2"/>
                    <a:pt x="38" y="1"/>
                  </a:cubicBezTo>
                  <a:cubicBezTo>
                    <a:pt x="38" y="7"/>
                    <a:pt x="38" y="7"/>
                    <a:pt x="38" y="7"/>
                  </a:cubicBezTo>
                  <a:cubicBezTo>
                    <a:pt x="41" y="8"/>
                    <a:pt x="43" y="11"/>
                    <a:pt x="43" y="14"/>
                  </a:cubicBezTo>
                  <a:cubicBezTo>
                    <a:pt x="43" y="19"/>
                    <a:pt x="39" y="23"/>
                    <a:pt x="34" y="23"/>
                  </a:cubicBezTo>
                  <a:cubicBezTo>
                    <a:pt x="29" y="23"/>
                    <a:pt x="25" y="19"/>
                    <a:pt x="25" y="14"/>
                  </a:cubicBezTo>
                  <a:cubicBezTo>
                    <a:pt x="25" y="11"/>
                    <a:pt x="27" y="8"/>
                    <a:pt x="30" y="7"/>
                  </a:cubicBezTo>
                  <a:cubicBezTo>
                    <a:pt x="30" y="1"/>
                    <a:pt x="30" y="1"/>
                    <a:pt x="30" y="1"/>
                  </a:cubicBezTo>
                  <a:cubicBezTo>
                    <a:pt x="27" y="2"/>
                    <a:pt x="24" y="3"/>
                    <a:pt x="22" y="6"/>
                  </a:cubicBezTo>
                  <a:cubicBezTo>
                    <a:pt x="21" y="7"/>
                    <a:pt x="20" y="9"/>
                    <a:pt x="20" y="8"/>
                  </a:cubicBezTo>
                  <a:cubicBezTo>
                    <a:pt x="20" y="3"/>
                    <a:pt x="13" y="0"/>
                    <a:pt x="8" y="2"/>
                  </a:cubicBezTo>
                  <a:cubicBezTo>
                    <a:pt x="0" y="6"/>
                    <a:pt x="5" y="17"/>
                    <a:pt x="5" y="17"/>
                  </a:cubicBezTo>
                  <a:cubicBezTo>
                    <a:pt x="7" y="12"/>
                    <a:pt x="11" y="11"/>
                    <a:pt x="14" y="11"/>
                  </a:cubicBez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aphicFrame>
        <p:nvGraphicFramePr>
          <p:cNvPr id="5" name="Table 4"/>
          <p:cNvGraphicFramePr>
            <a:graphicFrameLocks noGrp="1"/>
          </p:cNvGraphicFramePr>
          <p:nvPr>
            <p:extLst>
              <p:ext uri="{D42A27DB-BD31-4B8C-83A1-F6EECF244321}">
                <p14:modId xmlns:p14="http://schemas.microsoft.com/office/powerpoint/2010/main" val="2495727048"/>
              </p:ext>
            </p:extLst>
          </p:nvPr>
        </p:nvGraphicFramePr>
        <p:xfrm>
          <a:off x="1719251" y="5694416"/>
          <a:ext cx="6705600" cy="1188720"/>
        </p:xfrm>
        <a:graphic>
          <a:graphicData uri="http://schemas.openxmlformats.org/drawingml/2006/table">
            <a:tbl>
              <a:tblPr firstRow="1" bandRow="1">
                <a:tableStyleId>{5C22544A-7EE6-4342-B048-85BDC9FD1C3A}</a:tableStyleId>
              </a:tblPr>
              <a:tblGrid>
                <a:gridCol w="1676400"/>
                <a:gridCol w="1676400"/>
                <a:gridCol w="1676400"/>
                <a:gridCol w="1676400"/>
              </a:tblGrid>
              <a:tr h="370840">
                <a:tc>
                  <a:txBody>
                    <a:bodyPr/>
                    <a:lstStyle/>
                    <a:p>
                      <a:endParaRPr lang="en-US" dirty="0"/>
                    </a:p>
                  </a:txBody>
                  <a:tcPr/>
                </a:tc>
                <a:tc>
                  <a:txBody>
                    <a:bodyPr/>
                    <a:lstStyle/>
                    <a:p>
                      <a:pPr algn="ctr"/>
                      <a:r>
                        <a:rPr lang="en-US" dirty="0" smtClean="0"/>
                        <a:t>1–14</a:t>
                      </a:r>
                      <a:endParaRPr lang="en-US" dirty="0"/>
                    </a:p>
                  </a:txBody>
                  <a:tcPr/>
                </a:tc>
                <a:tc>
                  <a:txBody>
                    <a:bodyPr/>
                    <a:lstStyle/>
                    <a:p>
                      <a:pPr algn="ctr"/>
                      <a:r>
                        <a:rPr lang="en-US" dirty="0" smtClean="0"/>
                        <a:t>15–19</a:t>
                      </a:r>
                      <a:endParaRPr lang="en-US" dirty="0"/>
                    </a:p>
                  </a:txBody>
                  <a:tcPr/>
                </a:tc>
                <a:tc>
                  <a:txBody>
                    <a:bodyPr/>
                    <a:lstStyle/>
                    <a:p>
                      <a:pPr algn="ctr"/>
                      <a:r>
                        <a:rPr lang="en-US" dirty="0" smtClean="0"/>
                        <a:t>20–24</a:t>
                      </a:r>
                      <a:endParaRPr lang="en-US" dirty="0"/>
                    </a:p>
                  </a:txBody>
                  <a:tcPr/>
                </a:tc>
              </a:tr>
              <a:tr h="370840">
                <a:tc>
                  <a:txBody>
                    <a:bodyPr/>
                    <a:lstStyle/>
                    <a:p>
                      <a:pPr algn="ctr"/>
                      <a:r>
                        <a:rPr lang="en-US" dirty="0" smtClean="0"/>
                        <a:t>Texas</a:t>
                      </a:r>
                      <a:endParaRPr lang="en-US" dirty="0"/>
                    </a:p>
                  </a:txBody>
                  <a:tcPr/>
                </a:tc>
                <a:tc>
                  <a:txBody>
                    <a:bodyPr/>
                    <a:lstStyle/>
                    <a:p>
                      <a:pPr algn="ctr"/>
                      <a:r>
                        <a:rPr lang="en-US" dirty="0" smtClean="0"/>
                        <a:t>2.5</a:t>
                      </a:r>
                      <a:endParaRPr lang="en-US" dirty="0"/>
                    </a:p>
                  </a:txBody>
                  <a:tcPr/>
                </a:tc>
                <a:tc>
                  <a:txBody>
                    <a:bodyPr/>
                    <a:lstStyle/>
                    <a:p>
                      <a:pPr algn="ctr"/>
                      <a:r>
                        <a:rPr lang="en-US" dirty="0" smtClean="0"/>
                        <a:t>14.0</a:t>
                      </a:r>
                      <a:endParaRPr lang="en-US" dirty="0"/>
                    </a:p>
                  </a:txBody>
                  <a:tcPr/>
                </a:tc>
                <a:tc>
                  <a:txBody>
                    <a:bodyPr/>
                    <a:lstStyle/>
                    <a:p>
                      <a:pPr algn="ctr"/>
                      <a:r>
                        <a:rPr lang="en-US" dirty="0" smtClean="0"/>
                        <a:t>23.2</a:t>
                      </a:r>
                      <a:endParaRPr lang="en-US" dirty="0"/>
                    </a:p>
                  </a:txBody>
                  <a:tcPr/>
                </a:tc>
              </a:tr>
              <a:tr h="370840">
                <a:tc>
                  <a:txBody>
                    <a:bodyPr/>
                    <a:lstStyle/>
                    <a:p>
                      <a:pPr algn="ctr"/>
                      <a:r>
                        <a:rPr lang="en-US" dirty="0" smtClean="0"/>
                        <a:t>U.S.</a:t>
                      </a:r>
                      <a:endParaRPr lang="en-US" dirty="0"/>
                    </a:p>
                  </a:txBody>
                  <a:tcPr/>
                </a:tc>
                <a:tc>
                  <a:txBody>
                    <a:bodyPr/>
                    <a:lstStyle/>
                    <a:p>
                      <a:pPr algn="ctr"/>
                      <a:r>
                        <a:rPr lang="en-US" dirty="0" smtClean="0"/>
                        <a:t>1.8*</a:t>
                      </a:r>
                      <a:endParaRPr lang="en-US" dirty="0"/>
                    </a:p>
                  </a:txBody>
                  <a:tcPr/>
                </a:tc>
                <a:tc>
                  <a:txBody>
                    <a:bodyPr/>
                    <a:lstStyle/>
                    <a:p>
                      <a:pPr algn="ctr"/>
                      <a:r>
                        <a:rPr lang="en-US" dirty="0" smtClean="0"/>
                        <a:t>11.6</a:t>
                      </a:r>
                      <a:endParaRPr lang="en-US" dirty="0"/>
                    </a:p>
                  </a:txBody>
                  <a:tcPr/>
                </a:tc>
                <a:tc>
                  <a:txBody>
                    <a:bodyPr/>
                    <a:lstStyle/>
                    <a:p>
                      <a:pPr algn="ctr"/>
                      <a:r>
                        <a:rPr lang="en-US" dirty="0" smtClean="0"/>
                        <a:t>17.8</a:t>
                      </a:r>
                      <a:endParaRPr lang="en-US" dirty="0"/>
                    </a:p>
                  </a:txBody>
                  <a:tcPr/>
                </a:tc>
              </a:tr>
            </a:tbl>
          </a:graphicData>
        </a:graphic>
      </p:graphicFrame>
    </p:spTree>
    <p:extLst>
      <p:ext uri="{BB962C8B-B14F-4D97-AF65-F5344CB8AC3E}">
        <p14:creationId xmlns:p14="http://schemas.microsoft.com/office/powerpoint/2010/main" val="27160930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Older </a:t>
            </a:r>
            <a:r>
              <a:rPr lang="en-US" dirty="0" smtClean="0"/>
              <a:t>User</a:t>
            </a:r>
            <a:r>
              <a:rPr lang="en-US" dirty="0" smtClean="0"/>
              <a:t>s</a:t>
            </a:r>
            <a:endParaRPr lang="en-US" dirty="0"/>
          </a:p>
        </p:txBody>
      </p:sp>
      <p:sp>
        <p:nvSpPr>
          <p:cNvPr id="4" name="Rounded Rectangle 3"/>
          <p:cNvSpPr/>
          <p:nvPr/>
        </p:nvSpPr>
        <p:spPr>
          <a:xfrm>
            <a:off x="3634761" y="1874542"/>
            <a:ext cx="2788889" cy="1737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244" tIns="45621" rIns="91244" bIns="45621" rtlCol="0" anchor="ctr"/>
          <a:lstStyle/>
          <a:p>
            <a:pPr algn="ctr" defTabSz="1016563"/>
            <a:r>
              <a:rPr lang="en-US" sz="5300" dirty="0">
                <a:solidFill>
                  <a:prstClr val="white"/>
                </a:solidFill>
              </a:rPr>
              <a:t>13%</a:t>
            </a:r>
          </a:p>
          <a:p>
            <a:pPr algn="ctr" defTabSz="1016563"/>
            <a:r>
              <a:rPr lang="en-US" sz="2800" dirty="0">
                <a:solidFill>
                  <a:prstClr val="white"/>
                </a:solidFill>
              </a:rPr>
              <a:t>of </a:t>
            </a:r>
            <a:r>
              <a:rPr lang="en-US" sz="2800" dirty="0" smtClean="0">
                <a:solidFill>
                  <a:prstClr val="white"/>
                </a:solidFill>
              </a:rPr>
              <a:t>fatalities*</a:t>
            </a:r>
            <a:endParaRPr lang="en-US" dirty="0">
              <a:solidFill>
                <a:prstClr val="white"/>
              </a:solidFill>
            </a:endParaRPr>
          </a:p>
        </p:txBody>
      </p:sp>
      <p:graphicFrame>
        <p:nvGraphicFramePr>
          <p:cNvPr id="6" name="Chart 5"/>
          <p:cNvGraphicFramePr>
            <a:graphicFrameLocks/>
          </p:cNvGraphicFramePr>
          <p:nvPr>
            <p:extLst>
              <p:ext uri="{D42A27DB-BD31-4B8C-83A1-F6EECF244321}">
                <p14:modId xmlns:p14="http://schemas.microsoft.com/office/powerpoint/2010/main" val="1253034897"/>
              </p:ext>
            </p:extLst>
          </p:nvPr>
        </p:nvGraphicFramePr>
        <p:xfrm>
          <a:off x="2126012" y="3891917"/>
          <a:ext cx="5806378" cy="329180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138147" y="4892030"/>
            <a:ext cx="822951" cy="407839"/>
          </a:xfrm>
          <a:prstGeom prst="rect">
            <a:avLst/>
          </a:prstGeom>
          <a:noFill/>
        </p:spPr>
        <p:txBody>
          <a:bodyPr wrap="square" lIns="91244" tIns="45621" rIns="91244" bIns="45621" rtlCol="0">
            <a:spAutoFit/>
          </a:bodyPr>
          <a:lstStyle/>
          <a:p>
            <a:pPr defTabSz="1016563"/>
            <a:r>
              <a:rPr lang="en-US" dirty="0">
                <a:solidFill>
                  <a:prstClr val="white"/>
                </a:solidFill>
              </a:rPr>
              <a:t>1.16</a:t>
            </a:r>
          </a:p>
        </p:txBody>
      </p:sp>
      <p:sp>
        <p:nvSpPr>
          <p:cNvPr id="8" name="TextBox 7"/>
          <p:cNvSpPr txBox="1"/>
          <p:nvPr/>
        </p:nvSpPr>
        <p:spPr>
          <a:xfrm>
            <a:off x="8138147" y="4362378"/>
            <a:ext cx="822951" cy="407839"/>
          </a:xfrm>
          <a:prstGeom prst="rect">
            <a:avLst/>
          </a:prstGeom>
          <a:noFill/>
        </p:spPr>
        <p:txBody>
          <a:bodyPr wrap="square" lIns="91244" tIns="45621" rIns="91244" bIns="45621" rtlCol="0">
            <a:spAutoFit/>
          </a:bodyPr>
          <a:lstStyle/>
          <a:p>
            <a:pPr defTabSz="1016563"/>
            <a:r>
              <a:rPr lang="en-US" dirty="0">
                <a:solidFill>
                  <a:prstClr val="black"/>
                </a:solidFill>
              </a:rPr>
              <a:t>1.23</a:t>
            </a:r>
          </a:p>
        </p:txBody>
      </p:sp>
      <p:sp>
        <p:nvSpPr>
          <p:cNvPr id="9" name="TextBox 8"/>
          <p:cNvSpPr txBox="1"/>
          <p:nvPr/>
        </p:nvSpPr>
        <p:spPr>
          <a:xfrm>
            <a:off x="5303538" y="5200700"/>
            <a:ext cx="1371585" cy="407839"/>
          </a:xfrm>
          <a:prstGeom prst="rect">
            <a:avLst/>
          </a:prstGeom>
          <a:noFill/>
        </p:spPr>
        <p:txBody>
          <a:bodyPr wrap="square" lIns="91244" tIns="45621" rIns="91244" bIns="45621" rtlCol="0">
            <a:spAutoFit/>
          </a:bodyPr>
          <a:lstStyle/>
          <a:p>
            <a:pPr defTabSz="1016563"/>
            <a:r>
              <a:rPr lang="en-US" dirty="0">
                <a:solidFill>
                  <a:prstClr val="white"/>
                </a:solidFill>
              </a:rPr>
              <a:t>All Ages</a:t>
            </a:r>
          </a:p>
        </p:txBody>
      </p:sp>
      <p:sp>
        <p:nvSpPr>
          <p:cNvPr id="10" name="TextBox 9"/>
          <p:cNvSpPr txBox="1"/>
          <p:nvPr/>
        </p:nvSpPr>
        <p:spPr>
          <a:xfrm>
            <a:off x="6126489" y="4371907"/>
            <a:ext cx="822951" cy="407839"/>
          </a:xfrm>
          <a:prstGeom prst="rect">
            <a:avLst/>
          </a:prstGeom>
          <a:noFill/>
        </p:spPr>
        <p:txBody>
          <a:bodyPr wrap="square" lIns="91244" tIns="45621" rIns="91244" bIns="45621" rtlCol="0">
            <a:spAutoFit/>
          </a:bodyPr>
          <a:lstStyle/>
          <a:p>
            <a:pPr defTabSz="1016563"/>
            <a:r>
              <a:rPr lang="en-US" dirty="0">
                <a:solidFill>
                  <a:prstClr val="black"/>
                </a:solidFill>
              </a:rPr>
              <a:t>65+</a:t>
            </a:r>
          </a:p>
        </p:txBody>
      </p:sp>
      <p:sp>
        <p:nvSpPr>
          <p:cNvPr id="3" name="TextBox 2"/>
          <p:cNvSpPr txBox="1"/>
          <p:nvPr/>
        </p:nvSpPr>
        <p:spPr>
          <a:xfrm>
            <a:off x="457271" y="7269443"/>
            <a:ext cx="4846267" cy="400110"/>
          </a:xfrm>
          <a:prstGeom prst="rect">
            <a:avLst/>
          </a:prstGeom>
          <a:noFill/>
        </p:spPr>
        <p:txBody>
          <a:bodyPr wrap="square" rtlCol="0">
            <a:spAutoFit/>
          </a:bodyPr>
          <a:lstStyle/>
          <a:p>
            <a:r>
              <a:rPr lang="en-US" dirty="0" smtClean="0"/>
              <a:t>*Not over-represented relative to travel</a:t>
            </a:r>
            <a:endParaRPr lang="en-US" dirty="0"/>
          </a:p>
        </p:txBody>
      </p:sp>
    </p:spTree>
    <p:extLst>
      <p:ext uri="{BB962C8B-B14F-4D97-AF65-F5344CB8AC3E}">
        <p14:creationId xmlns:p14="http://schemas.microsoft.com/office/powerpoint/2010/main" val="11622595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 User Mode</a:t>
            </a:r>
            <a:br>
              <a:rPr lang="en-US" dirty="0" smtClean="0"/>
            </a:br>
            <a:r>
              <a:rPr lang="en-US" dirty="0" smtClean="0"/>
              <a:t>Fatalities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61669050"/>
              </p:ext>
            </p:extLst>
          </p:nvPr>
        </p:nvGraphicFramePr>
        <p:xfrm>
          <a:off x="3108960" y="3598574"/>
          <a:ext cx="3840480" cy="1202015"/>
        </p:xfrm>
        <a:graphic>
          <a:graphicData uri="http://schemas.openxmlformats.org/drawingml/2006/table">
            <a:tbl>
              <a:tblPr firstRow="1" bandRow="1">
                <a:tableStyleId>{5C22544A-7EE6-4342-B048-85BDC9FD1C3A}</a:tableStyleId>
              </a:tblPr>
              <a:tblGrid>
                <a:gridCol w="3840480"/>
              </a:tblGrid>
              <a:tr h="1202015">
                <a:tc>
                  <a:txBody>
                    <a:bodyPr/>
                    <a:lstStyle/>
                    <a:p>
                      <a:pPr algn="l"/>
                      <a:r>
                        <a:rPr lang="en-US" sz="3200" dirty="0" smtClean="0"/>
                        <a:t>Motorcyclists</a:t>
                      </a:r>
                    </a:p>
                    <a:p>
                      <a:pPr algn="l"/>
                      <a:r>
                        <a:rPr lang="en-US" sz="3200" dirty="0" smtClean="0"/>
                        <a:t>14%</a:t>
                      </a: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94842204"/>
              </p:ext>
            </p:extLst>
          </p:nvPr>
        </p:nvGraphicFramePr>
        <p:xfrm>
          <a:off x="3093720" y="2057399"/>
          <a:ext cx="3840480" cy="1188727"/>
        </p:xfrm>
        <a:graphic>
          <a:graphicData uri="http://schemas.openxmlformats.org/drawingml/2006/table">
            <a:tbl>
              <a:tblPr firstRow="1" bandRow="1">
                <a:tableStyleId>{5C22544A-7EE6-4342-B048-85BDC9FD1C3A}</a:tableStyleId>
              </a:tblPr>
              <a:tblGrid>
                <a:gridCol w="3840480"/>
              </a:tblGrid>
              <a:tr h="1188727">
                <a:tc>
                  <a:txBody>
                    <a:bodyPr/>
                    <a:lstStyle/>
                    <a:p>
                      <a:pPr algn="l"/>
                      <a:r>
                        <a:rPr lang="en-US" sz="3200" dirty="0" smtClean="0"/>
                        <a:t>Pedestrians</a:t>
                      </a:r>
                    </a:p>
                    <a:p>
                      <a:pPr algn="l"/>
                      <a:r>
                        <a:rPr lang="en-US" sz="3200" dirty="0" smtClean="0"/>
                        <a:t>14%</a:t>
                      </a:r>
                    </a:p>
                  </a:txBody>
                  <a:tcPr>
                    <a:solidFill>
                      <a:schemeClr val="bg2">
                        <a:lumMod val="75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77568667"/>
              </p:ext>
            </p:extLst>
          </p:nvPr>
        </p:nvGraphicFramePr>
        <p:xfrm>
          <a:off x="4846322" y="5163352"/>
          <a:ext cx="274320" cy="1264897"/>
        </p:xfrm>
        <a:graphic>
          <a:graphicData uri="http://schemas.openxmlformats.org/drawingml/2006/table">
            <a:tbl>
              <a:tblPr firstRow="1" bandRow="1">
                <a:tableStyleId>{5C22544A-7EE6-4342-B048-85BDC9FD1C3A}</a:tableStyleId>
              </a:tblPr>
              <a:tblGrid>
                <a:gridCol w="274320"/>
              </a:tblGrid>
              <a:tr h="1264897">
                <a:tc>
                  <a:txBody>
                    <a:bodyPr/>
                    <a:lstStyle/>
                    <a:p>
                      <a:pPr algn="ctr"/>
                      <a:r>
                        <a:rPr lang="en-US" sz="3200" dirty="0" smtClean="0">
                          <a:solidFill>
                            <a:schemeClr val="bg1"/>
                          </a:solidFill>
                        </a:rPr>
                        <a:t>1</a:t>
                      </a:r>
                      <a:r>
                        <a:rPr lang="en-US" dirty="0" smtClean="0">
                          <a:solidFill>
                            <a:schemeClr val="bg1"/>
                          </a:solidFill>
                        </a:rPr>
                        <a:t>%</a:t>
                      </a:r>
                    </a:p>
                  </a:txBody>
                  <a:tcPr>
                    <a:solidFill>
                      <a:schemeClr val="bg2">
                        <a:lumMod val="40000"/>
                        <a:lumOff val="60000"/>
                      </a:schemeClr>
                    </a:solidFill>
                  </a:tcPr>
                </a:tc>
              </a:tr>
            </a:tbl>
          </a:graphicData>
        </a:graphic>
      </p:graphicFrame>
      <p:sp>
        <p:nvSpPr>
          <p:cNvPr id="3" name="TextBox 2"/>
          <p:cNvSpPr txBox="1"/>
          <p:nvPr/>
        </p:nvSpPr>
        <p:spPr>
          <a:xfrm>
            <a:off x="5257800" y="5532102"/>
            <a:ext cx="2148814" cy="584775"/>
          </a:xfrm>
          <a:prstGeom prst="rect">
            <a:avLst/>
          </a:prstGeom>
          <a:noFill/>
        </p:spPr>
        <p:txBody>
          <a:bodyPr wrap="square" rtlCol="0">
            <a:spAutoFit/>
          </a:bodyPr>
          <a:lstStyle/>
          <a:p>
            <a:r>
              <a:rPr lang="en-US" sz="3200" dirty="0" smtClean="0"/>
              <a:t>Bicyclists</a:t>
            </a:r>
            <a:endParaRPr lang="en-US" sz="3200" dirty="0"/>
          </a:p>
        </p:txBody>
      </p:sp>
      <p:grpSp>
        <p:nvGrpSpPr>
          <p:cNvPr id="8" name="Group 7"/>
          <p:cNvGrpSpPr/>
          <p:nvPr/>
        </p:nvGrpSpPr>
        <p:grpSpPr>
          <a:xfrm>
            <a:off x="5758397" y="3863714"/>
            <a:ext cx="1044848" cy="644477"/>
            <a:chOff x="3759200" y="3335338"/>
            <a:chExt cx="193676" cy="119462"/>
          </a:xfrm>
        </p:grpSpPr>
        <p:sp>
          <p:nvSpPr>
            <p:cNvPr id="9" name="Freeform 1220"/>
            <p:cNvSpPr>
              <a:spLocks/>
            </p:cNvSpPr>
            <p:nvPr/>
          </p:nvSpPr>
          <p:spPr bwMode="auto">
            <a:xfrm>
              <a:off x="3862388" y="3348038"/>
              <a:ext cx="17463" cy="6350"/>
            </a:xfrm>
            <a:custGeom>
              <a:avLst/>
              <a:gdLst>
                <a:gd name="T0" fmla="*/ 15 w 15"/>
                <a:gd name="T1" fmla="*/ 3 h 6"/>
                <a:gd name="T2" fmla="*/ 12 w 15"/>
                <a:gd name="T3" fmla="*/ 6 h 6"/>
                <a:gd name="T4" fmla="*/ 3 w 15"/>
                <a:gd name="T5" fmla="*/ 6 h 6"/>
                <a:gd name="T6" fmla="*/ 0 w 15"/>
                <a:gd name="T7" fmla="*/ 3 h 6"/>
                <a:gd name="T8" fmla="*/ 3 w 15"/>
                <a:gd name="T9" fmla="*/ 0 h 6"/>
                <a:gd name="T10" fmla="*/ 12 w 15"/>
                <a:gd name="T11" fmla="*/ 0 h 6"/>
                <a:gd name="T12" fmla="*/ 15 w 15"/>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5" y="3"/>
                  </a:moveTo>
                  <a:cubicBezTo>
                    <a:pt x="15" y="5"/>
                    <a:pt x="14" y="6"/>
                    <a:pt x="12" y="6"/>
                  </a:cubicBezTo>
                  <a:cubicBezTo>
                    <a:pt x="3" y="6"/>
                    <a:pt x="3" y="6"/>
                    <a:pt x="3" y="6"/>
                  </a:cubicBezTo>
                  <a:cubicBezTo>
                    <a:pt x="1" y="6"/>
                    <a:pt x="0" y="5"/>
                    <a:pt x="0" y="3"/>
                  </a:cubicBezTo>
                  <a:cubicBezTo>
                    <a:pt x="0" y="1"/>
                    <a:pt x="1" y="0"/>
                    <a:pt x="3" y="0"/>
                  </a:cubicBezTo>
                  <a:cubicBezTo>
                    <a:pt x="12" y="0"/>
                    <a:pt x="12" y="0"/>
                    <a:pt x="12" y="0"/>
                  </a:cubicBezTo>
                  <a:cubicBezTo>
                    <a:pt x="14" y="0"/>
                    <a:pt x="15" y="1"/>
                    <a:pt x="15" y="3"/>
                  </a:cubicBez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 name="Freeform 1221"/>
            <p:cNvSpPr>
              <a:spLocks/>
            </p:cNvSpPr>
            <p:nvPr/>
          </p:nvSpPr>
          <p:spPr bwMode="auto">
            <a:xfrm>
              <a:off x="3871913" y="3349626"/>
              <a:ext cx="17463" cy="20638"/>
            </a:xfrm>
            <a:custGeom>
              <a:avLst/>
              <a:gdLst>
                <a:gd name="T0" fmla="*/ 11 w 11"/>
                <a:gd name="T1" fmla="*/ 13 h 13"/>
                <a:gd name="T2" fmla="*/ 1 w 11"/>
                <a:gd name="T3" fmla="*/ 13 h 13"/>
                <a:gd name="T4" fmla="*/ 0 w 11"/>
                <a:gd name="T5" fmla="*/ 0 h 13"/>
                <a:gd name="T6" fmla="*/ 5 w 11"/>
                <a:gd name="T7" fmla="*/ 0 h 13"/>
                <a:gd name="T8" fmla="*/ 11 w 11"/>
                <a:gd name="T9" fmla="*/ 13 h 13"/>
              </a:gdLst>
              <a:ahLst/>
              <a:cxnLst>
                <a:cxn ang="0">
                  <a:pos x="T0" y="T1"/>
                </a:cxn>
                <a:cxn ang="0">
                  <a:pos x="T2" y="T3"/>
                </a:cxn>
                <a:cxn ang="0">
                  <a:pos x="T4" y="T5"/>
                </a:cxn>
                <a:cxn ang="0">
                  <a:pos x="T6" y="T7"/>
                </a:cxn>
                <a:cxn ang="0">
                  <a:pos x="T8" y="T9"/>
                </a:cxn>
              </a:cxnLst>
              <a:rect l="0" t="0" r="r" b="b"/>
              <a:pathLst>
                <a:path w="11" h="13">
                  <a:moveTo>
                    <a:pt x="11" y="13"/>
                  </a:moveTo>
                  <a:lnTo>
                    <a:pt x="1" y="13"/>
                  </a:lnTo>
                  <a:lnTo>
                    <a:pt x="0" y="0"/>
                  </a:lnTo>
                  <a:lnTo>
                    <a:pt x="5" y="0"/>
                  </a:lnTo>
                  <a:lnTo>
                    <a:pt x="11" y="13"/>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 name="Freeform 1222"/>
            <p:cNvSpPr>
              <a:spLocks noEditPoints="1"/>
            </p:cNvSpPr>
            <p:nvPr/>
          </p:nvSpPr>
          <p:spPr bwMode="auto">
            <a:xfrm>
              <a:off x="3890963" y="3390901"/>
              <a:ext cx="61913" cy="60325"/>
            </a:xfrm>
            <a:custGeom>
              <a:avLst/>
              <a:gdLst>
                <a:gd name="T0" fmla="*/ 25 w 49"/>
                <a:gd name="T1" fmla="*/ 0 h 49"/>
                <a:gd name="T2" fmla="*/ 0 w 49"/>
                <a:gd name="T3" fmla="*/ 24 h 49"/>
                <a:gd name="T4" fmla="*/ 25 w 49"/>
                <a:gd name="T5" fmla="*/ 49 h 49"/>
                <a:gd name="T6" fmla="*/ 49 w 49"/>
                <a:gd name="T7" fmla="*/ 24 h 49"/>
                <a:gd name="T8" fmla="*/ 25 w 49"/>
                <a:gd name="T9" fmla="*/ 0 h 49"/>
                <a:gd name="T10" fmla="*/ 25 w 49"/>
                <a:gd name="T11" fmla="*/ 42 h 49"/>
                <a:gd name="T12" fmla="*/ 7 w 49"/>
                <a:gd name="T13" fmla="*/ 24 h 49"/>
                <a:gd name="T14" fmla="*/ 25 w 49"/>
                <a:gd name="T15" fmla="*/ 6 h 49"/>
                <a:gd name="T16" fmla="*/ 43 w 49"/>
                <a:gd name="T17" fmla="*/ 24 h 49"/>
                <a:gd name="T18" fmla="*/ 25 w 49"/>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5" y="0"/>
                  </a:moveTo>
                  <a:cubicBezTo>
                    <a:pt x="11" y="0"/>
                    <a:pt x="0" y="11"/>
                    <a:pt x="0" y="24"/>
                  </a:cubicBezTo>
                  <a:cubicBezTo>
                    <a:pt x="0" y="38"/>
                    <a:pt x="11" y="49"/>
                    <a:pt x="25" y="49"/>
                  </a:cubicBezTo>
                  <a:cubicBezTo>
                    <a:pt x="38" y="49"/>
                    <a:pt x="49" y="38"/>
                    <a:pt x="49" y="24"/>
                  </a:cubicBezTo>
                  <a:cubicBezTo>
                    <a:pt x="49" y="11"/>
                    <a:pt x="38" y="0"/>
                    <a:pt x="25" y="0"/>
                  </a:cubicBezTo>
                  <a:close/>
                  <a:moveTo>
                    <a:pt x="25" y="42"/>
                  </a:moveTo>
                  <a:cubicBezTo>
                    <a:pt x="15" y="42"/>
                    <a:pt x="7" y="34"/>
                    <a:pt x="7" y="24"/>
                  </a:cubicBezTo>
                  <a:cubicBezTo>
                    <a:pt x="7" y="14"/>
                    <a:pt x="15" y="6"/>
                    <a:pt x="25" y="6"/>
                  </a:cubicBezTo>
                  <a:cubicBezTo>
                    <a:pt x="35" y="6"/>
                    <a:pt x="43" y="14"/>
                    <a:pt x="43" y="24"/>
                  </a:cubicBezTo>
                  <a:cubicBezTo>
                    <a:pt x="43" y="34"/>
                    <a:pt x="35" y="42"/>
                    <a:pt x="25" y="42"/>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 name="Freeform 1223"/>
            <p:cNvSpPr>
              <a:spLocks/>
            </p:cNvSpPr>
            <p:nvPr/>
          </p:nvSpPr>
          <p:spPr bwMode="auto">
            <a:xfrm>
              <a:off x="3759201" y="3368676"/>
              <a:ext cx="68263" cy="30163"/>
            </a:xfrm>
            <a:custGeom>
              <a:avLst/>
              <a:gdLst>
                <a:gd name="T0" fmla="*/ 53 w 54"/>
                <a:gd name="T1" fmla="*/ 16 h 24"/>
                <a:gd name="T2" fmla="*/ 47 w 54"/>
                <a:gd name="T3" fmla="*/ 24 h 24"/>
                <a:gd name="T4" fmla="*/ 6 w 54"/>
                <a:gd name="T5" fmla="*/ 18 h 24"/>
                <a:gd name="T6" fmla="*/ 0 w 54"/>
                <a:gd name="T7" fmla="*/ 10 h 24"/>
                <a:gd name="T8" fmla="*/ 1 w 54"/>
                <a:gd name="T9" fmla="*/ 8 h 24"/>
                <a:gd name="T10" fmla="*/ 7 w 54"/>
                <a:gd name="T11" fmla="*/ 0 h 24"/>
                <a:gd name="T12" fmla="*/ 36 w 54"/>
                <a:gd name="T13" fmla="*/ 4 h 24"/>
                <a:gd name="T14" fmla="*/ 53 w 54"/>
                <a:gd name="T15" fmla="*/ 10 h 24"/>
                <a:gd name="T16" fmla="*/ 53 w 54"/>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24">
                  <a:moveTo>
                    <a:pt x="53" y="16"/>
                  </a:moveTo>
                  <a:cubicBezTo>
                    <a:pt x="52" y="20"/>
                    <a:pt x="50" y="24"/>
                    <a:pt x="47" y="24"/>
                  </a:cubicBezTo>
                  <a:cubicBezTo>
                    <a:pt x="6" y="18"/>
                    <a:pt x="6" y="18"/>
                    <a:pt x="6" y="18"/>
                  </a:cubicBezTo>
                  <a:cubicBezTo>
                    <a:pt x="3" y="18"/>
                    <a:pt x="0" y="14"/>
                    <a:pt x="0" y="10"/>
                  </a:cubicBezTo>
                  <a:cubicBezTo>
                    <a:pt x="0" y="9"/>
                    <a:pt x="0" y="8"/>
                    <a:pt x="1" y="8"/>
                  </a:cubicBezTo>
                  <a:cubicBezTo>
                    <a:pt x="2" y="4"/>
                    <a:pt x="3" y="0"/>
                    <a:pt x="7" y="0"/>
                  </a:cubicBezTo>
                  <a:cubicBezTo>
                    <a:pt x="15" y="1"/>
                    <a:pt x="28" y="3"/>
                    <a:pt x="36" y="4"/>
                  </a:cubicBezTo>
                  <a:cubicBezTo>
                    <a:pt x="39" y="5"/>
                    <a:pt x="51" y="7"/>
                    <a:pt x="53" y="10"/>
                  </a:cubicBezTo>
                  <a:cubicBezTo>
                    <a:pt x="54" y="11"/>
                    <a:pt x="53" y="15"/>
                    <a:pt x="53" y="16"/>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3" name="Freeform 1224"/>
            <p:cNvSpPr>
              <a:spLocks/>
            </p:cNvSpPr>
            <p:nvPr/>
          </p:nvSpPr>
          <p:spPr bwMode="auto">
            <a:xfrm>
              <a:off x="3810001" y="3378201"/>
              <a:ext cx="58738" cy="47625"/>
            </a:xfrm>
            <a:custGeom>
              <a:avLst/>
              <a:gdLst>
                <a:gd name="T0" fmla="*/ 47 w 47"/>
                <a:gd name="T1" fmla="*/ 29 h 39"/>
                <a:gd name="T2" fmla="*/ 40 w 47"/>
                <a:gd name="T3" fmla="*/ 36 h 39"/>
                <a:gd name="T4" fmla="*/ 13 w 47"/>
                <a:gd name="T5" fmla="*/ 39 h 39"/>
                <a:gd name="T6" fmla="*/ 6 w 47"/>
                <a:gd name="T7" fmla="*/ 32 h 39"/>
                <a:gd name="T8" fmla="*/ 0 w 47"/>
                <a:gd name="T9" fmla="*/ 7 h 39"/>
                <a:gd name="T10" fmla="*/ 7 w 47"/>
                <a:gd name="T11" fmla="*/ 0 h 39"/>
                <a:gd name="T12" fmla="*/ 40 w 47"/>
                <a:gd name="T13" fmla="*/ 0 h 39"/>
                <a:gd name="T14" fmla="*/ 47 w 47"/>
                <a:gd name="T15" fmla="*/ 7 h 39"/>
                <a:gd name="T16" fmla="*/ 47 w 47"/>
                <a:gd name="T17"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9">
                  <a:moveTo>
                    <a:pt x="47" y="29"/>
                  </a:moveTo>
                  <a:cubicBezTo>
                    <a:pt x="47" y="33"/>
                    <a:pt x="44" y="36"/>
                    <a:pt x="40" y="36"/>
                  </a:cubicBezTo>
                  <a:cubicBezTo>
                    <a:pt x="13" y="39"/>
                    <a:pt x="13" y="39"/>
                    <a:pt x="13" y="39"/>
                  </a:cubicBezTo>
                  <a:cubicBezTo>
                    <a:pt x="9" y="39"/>
                    <a:pt x="6" y="36"/>
                    <a:pt x="6" y="32"/>
                  </a:cubicBezTo>
                  <a:cubicBezTo>
                    <a:pt x="0" y="7"/>
                    <a:pt x="0" y="7"/>
                    <a:pt x="0" y="7"/>
                  </a:cubicBezTo>
                  <a:cubicBezTo>
                    <a:pt x="0" y="3"/>
                    <a:pt x="3" y="0"/>
                    <a:pt x="7" y="0"/>
                  </a:cubicBezTo>
                  <a:cubicBezTo>
                    <a:pt x="40" y="0"/>
                    <a:pt x="40" y="0"/>
                    <a:pt x="40" y="0"/>
                  </a:cubicBezTo>
                  <a:cubicBezTo>
                    <a:pt x="44" y="0"/>
                    <a:pt x="47" y="3"/>
                    <a:pt x="47" y="7"/>
                  </a:cubicBezTo>
                  <a:lnTo>
                    <a:pt x="47" y="29"/>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4" name="Freeform 1225"/>
            <p:cNvSpPr>
              <a:spLocks/>
            </p:cNvSpPr>
            <p:nvPr/>
          </p:nvSpPr>
          <p:spPr bwMode="auto">
            <a:xfrm>
              <a:off x="3840163" y="3362326"/>
              <a:ext cx="79375" cy="57150"/>
            </a:xfrm>
            <a:custGeom>
              <a:avLst/>
              <a:gdLst>
                <a:gd name="T0" fmla="*/ 63 w 64"/>
                <a:gd name="T1" fmla="*/ 11 h 46"/>
                <a:gd name="T2" fmla="*/ 56 w 64"/>
                <a:gd name="T3" fmla="*/ 20 h 46"/>
                <a:gd name="T4" fmla="*/ 19 w 64"/>
                <a:gd name="T5" fmla="*/ 45 h 46"/>
                <a:gd name="T6" fmla="*/ 0 w 64"/>
                <a:gd name="T7" fmla="*/ 39 h 46"/>
                <a:gd name="T8" fmla="*/ 14 w 64"/>
                <a:gd name="T9" fmla="*/ 8 h 46"/>
                <a:gd name="T10" fmla="*/ 31 w 64"/>
                <a:gd name="T11" fmla="*/ 0 h 46"/>
                <a:gd name="T12" fmla="*/ 51 w 64"/>
                <a:gd name="T13" fmla="*/ 0 h 46"/>
                <a:gd name="T14" fmla="*/ 61 w 64"/>
                <a:gd name="T15" fmla="*/ 5 h 46"/>
                <a:gd name="T16" fmla="*/ 63 w 64"/>
                <a:gd name="T1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6">
                  <a:moveTo>
                    <a:pt x="63" y="11"/>
                  </a:moveTo>
                  <a:cubicBezTo>
                    <a:pt x="64" y="14"/>
                    <a:pt x="61" y="17"/>
                    <a:pt x="56" y="20"/>
                  </a:cubicBezTo>
                  <a:cubicBezTo>
                    <a:pt x="49" y="25"/>
                    <a:pt x="28" y="42"/>
                    <a:pt x="19" y="45"/>
                  </a:cubicBezTo>
                  <a:cubicBezTo>
                    <a:pt x="15" y="46"/>
                    <a:pt x="0" y="43"/>
                    <a:pt x="0" y="39"/>
                  </a:cubicBezTo>
                  <a:cubicBezTo>
                    <a:pt x="0" y="33"/>
                    <a:pt x="11" y="13"/>
                    <a:pt x="14" y="8"/>
                  </a:cubicBezTo>
                  <a:cubicBezTo>
                    <a:pt x="17" y="4"/>
                    <a:pt x="25" y="0"/>
                    <a:pt x="31" y="0"/>
                  </a:cubicBezTo>
                  <a:cubicBezTo>
                    <a:pt x="37" y="0"/>
                    <a:pt x="45" y="0"/>
                    <a:pt x="51" y="0"/>
                  </a:cubicBezTo>
                  <a:cubicBezTo>
                    <a:pt x="56" y="0"/>
                    <a:pt x="60" y="1"/>
                    <a:pt x="61" y="5"/>
                  </a:cubicBezTo>
                  <a:cubicBezTo>
                    <a:pt x="62" y="7"/>
                    <a:pt x="62" y="9"/>
                    <a:pt x="63" y="11"/>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5" name="Oval 1226"/>
            <p:cNvSpPr>
              <a:spLocks noChangeArrowheads="1"/>
            </p:cNvSpPr>
            <p:nvPr/>
          </p:nvSpPr>
          <p:spPr bwMode="auto">
            <a:xfrm>
              <a:off x="3824288" y="3419476"/>
              <a:ext cx="22225" cy="20638"/>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 name="Oval 1227"/>
            <p:cNvSpPr>
              <a:spLocks noChangeArrowheads="1"/>
            </p:cNvSpPr>
            <p:nvPr/>
          </p:nvSpPr>
          <p:spPr bwMode="auto">
            <a:xfrm>
              <a:off x="3838576" y="3416301"/>
              <a:ext cx="22225" cy="20638"/>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 name="Oval 1228"/>
            <p:cNvSpPr>
              <a:spLocks noChangeArrowheads="1"/>
            </p:cNvSpPr>
            <p:nvPr/>
          </p:nvSpPr>
          <p:spPr bwMode="auto">
            <a:xfrm>
              <a:off x="3851276" y="3411538"/>
              <a:ext cx="22225" cy="22225"/>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8" name="Freeform 1229"/>
            <p:cNvSpPr>
              <a:spLocks/>
            </p:cNvSpPr>
            <p:nvPr/>
          </p:nvSpPr>
          <p:spPr bwMode="auto">
            <a:xfrm>
              <a:off x="3884613" y="3381376"/>
              <a:ext cx="41275" cy="44450"/>
            </a:xfrm>
            <a:custGeom>
              <a:avLst/>
              <a:gdLst>
                <a:gd name="T0" fmla="*/ 33 w 34"/>
                <a:gd name="T1" fmla="*/ 34 h 36"/>
                <a:gd name="T2" fmla="*/ 28 w 34"/>
                <a:gd name="T3" fmla="*/ 34 h 36"/>
                <a:gd name="T4" fmla="*/ 1 w 34"/>
                <a:gd name="T5" fmla="*/ 6 h 36"/>
                <a:gd name="T6" fmla="*/ 1 w 34"/>
                <a:gd name="T7" fmla="*/ 1 h 36"/>
                <a:gd name="T8" fmla="*/ 6 w 34"/>
                <a:gd name="T9" fmla="*/ 1 h 36"/>
                <a:gd name="T10" fmla="*/ 33 w 34"/>
                <a:gd name="T11" fmla="*/ 30 h 36"/>
                <a:gd name="T12" fmla="*/ 33 w 34"/>
                <a:gd name="T13" fmla="*/ 34 h 36"/>
              </a:gdLst>
              <a:ahLst/>
              <a:cxnLst>
                <a:cxn ang="0">
                  <a:pos x="T0" y="T1"/>
                </a:cxn>
                <a:cxn ang="0">
                  <a:pos x="T2" y="T3"/>
                </a:cxn>
                <a:cxn ang="0">
                  <a:pos x="T4" y="T5"/>
                </a:cxn>
                <a:cxn ang="0">
                  <a:pos x="T6" y="T7"/>
                </a:cxn>
                <a:cxn ang="0">
                  <a:pos x="T8" y="T9"/>
                </a:cxn>
                <a:cxn ang="0">
                  <a:pos x="T10" y="T11"/>
                </a:cxn>
                <a:cxn ang="0">
                  <a:pos x="T12" y="T13"/>
                </a:cxn>
              </a:cxnLst>
              <a:rect l="0" t="0" r="r" b="b"/>
              <a:pathLst>
                <a:path w="34" h="36">
                  <a:moveTo>
                    <a:pt x="33" y="34"/>
                  </a:moveTo>
                  <a:cubicBezTo>
                    <a:pt x="31" y="36"/>
                    <a:pt x="29" y="35"/>
                    <a:pt x="28" y="34"/>
                  </a:cubicBezTo>
                  <a:cubicBezTo>
                    <a:pt x="1" y="6"/>
                    <a:pt x="1" y="6"/>
                    <a:pt x="1" y="6"/>
                  </a:cubicBezTo>
                  <a:cubicBezTo>
                    <a:pt x="0" y="5"/>
                    <a:pt x="0" y="2"/>
                    <a:pt x="1" y="1"/>
                  </a:cubicBezTo>
                  <a:cubicBezTo>
                    <a:pt x="2" y="0"/>
                    <a:pt x="4" y="0"/>
                    <a:pt x="6" y="1"/>
                  </a:cubicBezTo>
                  <a:cubicBezTo>
                    <a:pt x="33" y="30"/>
                    <a:pt x="33" y="30"/>
                    <a:pt x="33" y="30"/>
                  </a:cubicBezTo>
                  <a:cubicBezTo>
                    <a:pt x="34" y="31"/>
                    <a:pt x="34" y="33"/>
                    <a:pt x="33" y="34"/>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9" name="Freeform 1230"/>
            <p:cNvSpPr>
              <a:spLocks/>
            </p:cNvSpPr>
            <p:nvPr/>
          </p:nvSpPr>
          <p:spPr bwMode="auto">
            <a:xfrm>
              <a:off x="3881438" y="3335338"/>
              <a:ext cx="38100" cy="50800"/>
            </a:xfrm>
            <a:custGeom>
              <a:avLst/>
              <a:gdLst>
                <a:gd name="T0" fmla="*/ 30 w 31"/>
                <a:gd name="T1" fmla="*/ 31 h 41"/>
                <a:gd name="T2" fmla="*/ 25 w 31"/>
                <a:gd name="T3" fmla="*/ 40 h 41"/>
                <a:gd name="T4" fmla="*/ 23 w 31"/>
                <a:gd name="T5" fmla="*/ 40 h 41"/>
                <a:gd name="T6" fmla="*/ 14 w 31"/>
                <a:gd name="T7" fmla="*/ 34 h 41"/>
                <a:gd name="T8" fmla="*/ 4 w 31"/>
                <a:gd name="T9" fmla="*/ 9 h 41"/>
                <a:gd name="T10" fmla="*/ 4 w 31"/>
                <a:gd name="T11" fmla="*/ 1 h 41"/>
                <a:gd name="T12" fmla="*/ 30 w 31"/>
                <a:gd name="T13" fmla="*/ 31 h 41"/>
              </a:gdLst>
              <a:ahLst/>
              <a:cxnLst>
                <a:cxn ang="0">
                  <a:pos x="T0" y="T1"/>
                </a:cxn>
                <a:cxn ang="0">
                  <a:pos x="T2" y="T3"/>
                </a:cxn>
                <a:cxn ang="0">
                  <a:pos x="T4" y="T5"/>
                </a:cxn>
                <a:cxn ang="0">
                  <a:pos x="T6" y="T7"/>
                </a:cxn>
                <a:cxn ang="0">
                  <a:pos x="T8" y="T9"/>
                </a:cxn>
                <a:cxn ang="0">
                  <a:pos x="T10" y="T11"/>
                </a:cxn>
                <a:cxn ang="0">
                  <a:pos x="T12" y="T13"/>
                </a:cxn>
              </a:cxnLst>
              <a:rect l="0" t="0" r="r" b="b"/>
              <a:pathLst>
                <a:path w="31" h="41">
                  <a:moveTo>
                    <a:pt x="30" y="31"/>
                  </a:moveTo>
                  <a:cubicBezTo>
                    <a:pt x="31" y="35"/>
                    <a:pt x="29" y="39"/>
                    <a:pt x="25" y="40"/>
                  </a:cubicBezTo>
                  <a:cubicBezTo>
                    <a:pt x="23" y="40"/>
                    <a:pt x="23" y="40"/>
                    <a:pt x="23" y="40"/>
                  </a:cubicBezTo>
                  <a:cubicBezTo>
                    <a:pt x="20" y="41"/>
                    <a:pt x="16" y="38"/>
                    <a:pt x="14" y="34"/>
                  </a:cubicBezTo>
                  <a:cubicBezTo>
                    <a:pt x="12" y="28"/>
                    <a:pt x="6" y="15"/>
                    <a:pt x="4" y="9"/>
                  </a:cubicBezTo>
                  <a:cubicBezTo>
                    <a:pt x="2" y="5"/>
                    <a:pt x="0" y="0"/>
                    <a:pt x="4" y="1"/>
                  </a:cubicBezTo>
                  <a:cubicBezTo>
                    <a:pt x="18" y="3"/>
                    <a:pt x="28" y="21"/>
                    <a:pt x="30" y="31"/>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0" name="Oval 1231"/>
            <p:cNvSpPr>
              <a:spLocks noChangeArrowheads="1"/>
            </p:cNvSpPr>
            <p:nvPr/>
          </p:nvSpPr>
          <p:spPr bwMode="auto">
            <a:xfrm>
              <a:off x="3911601" y="3409951"/>
              <a:ext cx="22225" cy="22225"/>
            </a:xfrm>
            <a:prstGeom prst="ellipse">
              <a:avLst/>
            </a:pr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1" name="Oval 1232"/>
            <p:cNvSpPr>
              <a:spLocks noChangeArrowheads="1"/>
            </p:cNvSpPr>
            <p:nvPr/>
          </p:nvSpPr>
          <p:spPr bwMode="auto">
            <a:xfrm>
              <a:off x="3759200" y="3388125"/>
              <a:ext cx="66675" cy="666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2" name="Freeform 1233"/>
            <p:cNvSpPr>
              <a:spLocks noEditPoints="1"/>
            </p:cNvSpPr>
            <p:nvPr/>
          </p:nvSpPr>
          <p:spPr bwMode="auto">
            <a:xfrm>
              <a:off x="3762376" y="3390901"/>
              <a:ext cx="60325" cy="60325"/>
            </a:xfrm>
            <a:custGeom>
              <a:avLst/>
              <a:gdLst>
                <a:gd name="T0" fmla="*/ 24 w 49"/>
                <a:gd name="T1" fmla="*/ 0 h 49"/>
                <a:gd name="T2" fmla="*/ 0 w 49"/>
                <a:gd name="T3" fmla="*/ 24 h 49"/>
                <a:gd name="T4" fmla="*/ 24 w 49"/>
                <a:gd name="T5" fmla="*/ 49 h 49"/>
                <a:gd name="T6" fmla="*/ 49 w 49"/>
                <a:gd name="T7" fmla="*/ 24 h 49"/>
                <a:gd name="T8" fmla="*/ 24 w 49"/>
                <a:gd name="T9" fmla="*/ 0 h 49"/>
                <a:gd name="T10" fmla="*/ 24 w 49"/>
                <a:gd name="T11" fmla="*/ 42 h 49"/>
                <a:gd name="T12" fmla="*/ 6 w 49"/>
                <a:gd name="T13" fmla="*/ 24 h 49"/>
                <a:gd name="T14" fmla="*/ 24 w 49"/>
                <a:gd name="T15" fmla="*/ 6 h 49"/>
                <a:gd name="T16" fmla="*/ 42 w 49"/>
                <a:gd name="T17" fmla="*/ 24 h 49"/>
                <a:gd name="T18" fmla="*/ 24 w 49"/>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0"/>
                  </a:moveTo>
                  <a:cubicBezTo>
                    <a:pt x="11" y="0"/>
                    <a:pt x="0" y="11"/>
                    <a:pt x="0" y="24"/>
                  </a:cubicBezTo>
                  <a:cubicBezTo>
                    <a:pt x="0" y="38"/>
                    <a:pt x="11" y="49"/>
                    <a:pt x="24" y="49"/>
                  </a:cubicBezTo>
                  <a:cubicBezTo>
                    <a:pt x="38" y="49"/>
                    <a:pt x="49" y="38"/>
                    <a:pt x="49" y="24"/>
                  </a:cubicBezTo>
                  <a:cubicBezTo>
                    <a:pt x="49" y="11"/>
                    <a:pt x="38" y="0"/>
                    <a:pt x="24" y="0"/>
                  </a:cubicBezTo>
                  <a:close/>
                  <a:moveTo>
                    <a:pt x="24" y="42"/>
                  </a:moveTo>
                  <a:cubicBezTo>
                    <a:pt x="14" y="42"/>
                    <a:pt x="6" y="34"/>
                    <a:pt x="6" y="24"/>
                  </a:cubicBezTo>
                  <a:cubicBezTo>
                    <a:pt x="6" y="14"/>
                    <a:pt x="14" y="6"/>
                    <a:pt x="24" y="6"/>
                  </a:cubicBezTo>
                  <a:cubicBezTo>
                    <a:pt x="34" y="6"/>
                    <a:pt x="42" y="14"/>
                    <a:pt x="42" y="24"/>
                  </a:cubicBezTo>
                  <a:cubicBezTo>
                    <a:pt x="42" y="34"/>
                    <a:pt x="34" y="42"/>
                    <a:pt x="24" y="42"/>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3" name="Freeform 1234"/>
            <p:cNvSpPr>
              <a:spLocks/>
            </p:cNvSpPr>
            <p:nvPr/>
          </p:nvSpPr>
          <p:spPr bwMode="auto">
            <a:xfrm>
              <a:off x="3795713" y="3417888"/>
              <a:ext cx="36513" cy="20638"/>
            </a:xfrm>
            <a:custGeom>
              <a:avLst/>
              <a:gdLst>
                <a:gd name="T0" fmla="*/ 29 w 29"/>
                <a:gd name="T1" fmla="*/ 13 h 16"/>
                <a:gd name="T2" fmla="*/ 24 w 29"/>
                <a:gd name="T3" fmla="*/ 15 h 16"/>
                <a:gd name="T4" fmla="*/ 2 w 29"/>
                <a:gd name="T5" fmla="*/ 6 h 16"/>
                <a:gd name="T6" fmla="*/ 0 w 29"/>
                <a:gd name="T7" fmla="*/ 2 h 16"/>
                <a:gd name="T8" fmla="*/ 5 w 29"/>
                <a:gd name="T9" fmla="*/ 0 h 16"/>
                <a:gd name="T10" fmla="*/ 27 w 29"/>
                <a:gd name="T11" fmla="*/ 9 h 16"/>
                <a:gd name="T12" fmla="*/ 29 w 29"/>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29" h="16">
                  <a:moveTo>
                    <a:pt x="29" y="13"/>
                  </a:moveTo>
                  <a:cubicBezTo>
                    <a:pt x="28" y="15"/>
                    <a:pt x="26" y="16"/>
                    <a:pt x="24" y="15"/>
                  </a:cubicBezTo>
                  <a:cubicBezTo>
                    <a:pt x="2" y="6"/>
                    <a:pt x="2" y="6"/>
                    <a:pt x="2" y="6"/>
                  </a:cubicBezTo>
                  <a:cubicBezTo>
                    <a:pt x="1" y="6"/>
                    <a:pt x="0" y="4"/>
                    <a:pt x="0" y="2"/>
                  </a:cubicBezTo>
                  <a:cubicBezTo>
                    <a:pt x="1" y="0"/>
                    <a:pt x="3" y="0"/>
                    <a:pt x="5" y="0"/>
                  </a:cubicBezTo>
                  <a:cubicBezTo>
                    <a:pt x="27" y="9"/>
                    <a:pt x="27" y="9"/>
                    <a:pt x="27" y="9"/>
                  </a:cubicBezTo>
                  <a:cubicBezTo>
                    <a:pt x="29" y="10"/>
                    <a:pt x="29" y="11"/>
                    <a:pt x="29" y="13"/>
                  </a:cubicBez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4" name="Oval 1235"/>
            <p:cNvSpPr>
              <a:spLocks noChangeArrowheads="1"/>
            </p:cNvSpPr>
            <p:nvPr/>
          </p:nvSpPr>
          <p:spPr bwMode="auto">
            <a:xfrm>
              <a:off x="3783013" y="3409951"/>
              <a:ext cx="20638" cy="22225"/>
            </a:xfrm>
            <a:prstGeom prst="ellipse">
              <a:avLst/>
            </a:pr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26" name="Group 25"/>
          <p:cNvGrpSpPr/>
          <p:nvPr/>
        </p:nvGrpSpPr>
        <p:grpSpPr>
          <a:xfrm>
            <a:off x="7590347" y="3683604"/>
            <a:ext cx="2011658" cy="1023899"/>
            <a:chOff x="7486550" y="4617712"/>
            <a:chExt cx="2011658" cy="1023899"/>
          </a:xfrm>
        </p:grpSpPr>
        <p:sp>
          <p:nvSpPr>
            <p:cNvPr id="25" name="Oval 24"/>
            <p:cNvSpPr/>
            <p:nvPr/>
          </p:nvSpPr>
          <p:spPr>
            <a:xfrm>
              <a:off x="7486550" y="4617712"/>
              <a:ext cx="2011658" cy="1023899"/>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65672" y="4714162"/>
              <a:ext cx="1752600" cy="830997"/>
            </a:xfrm>
            <a:prstGeom prst="rect">
              <a:avLst/>
            </a:prstGeom>
            <a:noFill/>
          </p:spPr>
          <p:txBody>
            <a:bodyPr wrap="square" rtlCol="0">
              <a:spAutoFit/>
            </a:bodyPr>
            <a:lstStyle/>
            <a:p>
              <a:pPr algn="ctr"/>
              <a:r>
                <a:rPr lang="en-US" sz="2400" dirty="0" smtClean="0"/>
                <a:t>0.5 to 1% Texas VMT</a:t>
              </a:r>
              <a:endParaRPr lang="en-US" sz="2400" dirty="0"/>
            </a:p>
          </p:txBody>
        </p:sp>
      </p:grpSp>
      <p:pic>
        <p:nvPicPr>
          <p:cNvPr id="27" name="Picture 26"/>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6030" y="5440896"/>
            <a:ext cx="822096" cy="767185"/>
          </a:xfrm>
          <a:prstGeom prst="rect">
            <a:avLst/>
          </a:prstGeom>
        </p:spPr>
      </p:pic>
      <p:grpSp>
        <p:nvGrpSpPr>
          <p:cNvPr id="28" name="Group 27"/>
          <p:cNvGrpSpPr/>
          <p:nvPr/>
        </p:nvGrpSpPr>
        <p:grpSpPr>
          <a:xfrm>
            <a:off x="5699291" y="2275208"/>
            <a:ext cx="769944" cy="763143"/>
            <a:chOff x="3247231" y="3278188"/>
            <a:chExt cx="180975" cy="155576"/>
          </a:xfrm>
        </p:grpSpPr>
        <p:sp>
          <p:nvSpPr>
            <p:cNvPr id="29" name="Freeform 1210"/>
            <p:cNvSpPr>
              <a:spLocks/>
            </p:cNvSpPr>
            <p:nvPr/>
          </p:nvSpPr>
          <p:spPr bwMode="auto">
            <a:xfrm>
              <a:off x="3247231" y="3395664"/>
              <a:ext cx="58738" cy="38100"/>
            </a:xfrm>
            <a:custGeom>
              <a:avLst/>
              <a:gdLst>
                <a:gd name="T0" fmla="*/ 36 w 47"/>
                <a:gd name="T1" fmla="*/ 0 h 31"/>
                <a:gd name="T2" fmla="*/ 47 w 47"/>
                <a:gd name="T3" fmla="*/ 0 h 31"/>
                <a:gd name="T4" fmla="*/ 23 w 47"/>
                <a:gd name="T5" fmla="*/ 31 h 31"/>
                <a:gd name="T6" fmla="*/ 0 w 47"/>
                <a:gd name="T7" fmla="*/ 31 h 31"/>
                <a:gd name="T8" fmla="*/ 36 w 47"/>
                <a:gd name="T9" fmla="*/ 0 h 31"/>
              </a:gdLst>
              <a:ahLst/>
              <a:cxnLst>
                <a:cxn ang="0">
                  <a:pos x="T0" y="T1"/>
                </a:cxn>
                <a:cxn ang="0">
                  <a:pos x="T2" y="T3"/>
                </a:cxn>
                <a:cxn ang="0">
                  <a:pos x="T4" y="T5"/>
                </a:cxn>
                <a:cxn ang="0">
                  <a:pos x="T6" y="T7"/>
                </a:cxn>
                <a:cxn ang="0">
                  <a:pos x="T8" y="T9"/>
                </a:cxn>
              </a:cxnLst>
              <a:rect l="0" t="0" r="r" b="b"/>
              <a:pathLst>
                <a:path w="47" h="31">
                  <a:moveTo>
                    <a:pt x="36" y="0"/>
                  </a:moveTo>
                  <a:cubicBezTo>
                    <a:pt x="40" y="0"/>
                    <a:pt x="44" y="0"/>
                    <a:pt x="47" y="0"/>
                  </a:cubicBezTo>
                  <a:cubicBezTo>
                    <a:pt x="39" y="10"/>
                    <a:pt x="31" y="20"/>
                    <a:pt x="23" y="31"/>
                  </a:cubicBezTo>
                  <a:cubicBezTo>
                    <a:pt x="15" y="31"/>
                    <a:pt x="8" y="31"/>
                    <a:pt x="0" y="31"/>
                  </a:cubicBezTo>
                  <a:cubicBezTo>
                    <a:pt x="12" y="20"/>
                    <a:pt x="24" y="10"/>
                    <a:pt x="36"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0" name="Freeform 1211"/>
            <p:cNvSpPr>
              <a:spLocks/>
            </p:cNvSpPr>
            <p:nvPr/>
          </p:nvSpPr>
          <p:spPr bwMode="auto">
            <a:xfrm>
              <a:off x="3298031" y="3411539"/>
              <a:ext cx="31750" cy="22225"/>
            </a:xfrm>
            <a:custGeom>
              <a:avLst/>
              <a:gdLst>
                <a:gd name="T0" fmla="*/ 25 w 25"/>
                <a:gd name="T1" fmla="*/ 0 h 18"/>
                <a:gd name="T2" fmla="*/ 23 w 25"/>
                <a:gd name="T3" fmla="*/ 18 h 18"/>
                <a:gd name="T4" fmla="*/ 0 w 25"/>
                <a:gd name="T5" fmla="*/ 18 h 18"/>
                <a:gd name="T6" fmla="*/ 9 w 25"/>
                <a:gd name="T7" fmla="*/ 0 h 18"/>
                <a:gd name="T8" fmla="*/ 17 w 25"/>
                <a:gd name="T9" fmla="*/ 4 h 18"/>
                <a:gd name="T10" fmla="*/ 25 w 25"/>
                <a:gd name="T11" fmla="*/ 0 h 18"/>
              </a:gdLst>
              <a:ahLst/>
              <a:cxnLst>
                <a:cxn ang="0">
                  <a:pos x="T0" y="T1"/>
                </a:cxn>
                <a:cxn ang="0">
                  <a:pos x="T2" y="T3"/>
                </a:cxn>
                <a:cxn ang="0">
                  <a:pos x="T4" y="T5"/>
                </a:cxn>
                <a:cxn ang="0">
                  <a:pos x="T6" y="T7"/>
                </a:cxn>
                <a:cxn ang="0">
                  <a:pos x="T8" y="T9"/>
                </a:cxn>
                <a:cxn ang="0">
                  <a:pos x="T10" y="T11"/>
                </a:cxn>
              </a:cxnLst>
              <a:rect l="0" t="0" r="r" b="b"/>
              <a:pathLst>
                <a:path w="25" h="18">
                  <a:moveTo>
                    <a:pt x="25" y="0"/>
                  </a:moveTo>
                  <a:cubicBezTo>
                    <a:pt x="25" y="5"/>
                    <a:pt x="24" y="11"/>
                    <a:pt x="23" y="18"/>
                  </a:cubicBezTo>
                  <a:cubicBezTo>
                    <a:pt x="15" y="18"/>
                    <a:pt x="8" y="18"/>
                    <a:pt x="0" y="18"/>
                  </a:cubicBezTo>
                  <a:cubicBezTo>
                    <a:pt x="9" y="0"/>
                    <a:pt x="9" y="0"/>
                    <a:pt x="9" y="0"/>
                  </a:cubicBezTo>
                  <a:cubicBezTo>
                    <a:pt x="11" y="2"/>
                    <a:pt x="14" y="4"/>
                    <a:pt x="17" y="4"/>
                  </a:cubicBezTo>
                  <a:cubicBezTo>
                    <a:pt x="20" y="4"/>
                    <a:pt x="23" y="3"/>
                    <a:pt x="25"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1" name="Freeform 1212"/>
            <p:cNvSpPr>
              <a:spLocks/>
            </p:cNvSpPr>
            <p:nvPr/>
          </p:nvSpPr>
          <p:spPr bwMode="auto">
            <a:xfrm>
              <a:off x="3347244" y="3411539"/>
              <a:ext cx="30163" cy="22225"/>
            </a:xfrm>
            <a:custGeom>
              <a:avLst/>
              <a:gdLst>
                <a:gd name="T0" fmla="*/ 16 w 25"/>
                <a:gd name="T1" fmla="*/ 0 h 18"/>
                <a:gd name="T2" fmla="*/ 25 w 25"/>
                <a:gd name="T3" fmla="*/ 18 h 18"/>
                <a:gd name="T4" fmla="*/ 2 w 25"/>
                <a:gd name="T5" fmla="*/ 18 h 18"/>
                <a:gd name="T6" fmla="*/ 0 w 25"/>
                <a:gd name="T7" fmla="*/ 1 h 18"/>
                <a:gd name="T8" fmla="*/ 11 w 25"/>
                <a:gd name="T9" fmla="*/ 4 h 18"/>
                <a:gd name="T10" fmla="*/ 16 w 25"/>
                <a:gd name="T11" fmla="*/ 0 h 18"/>
              </a:gdLst>
              <a:ahLst/>
              <a:cxnLst>
                <a:cxn ang="0">
                  <a:pos x="T0" y="T1"/>
                </a:cxn>
                <a:cxn ang="0">
                  <a:pos x="T2" y="T3"/>
                </a:cxn>
                <a:cxn ang="0">
                  <a:pos x="T4" y="T5"/>
                </a:cxn>
                <a:cxn ang="0">
                  <a:pos x="T6" y="T7"/>
                </a:cxn>
                <a:cxn ang="0">
                  <a:pos x="T8" y="T9"/>
                </a:cxn>
                <a:cxn ang="0">
                  <a:pos x="T10" y="T11"/>
                </a:cxn>
              </a:cxnLst>
              <a:rect l="0" t="0" r="r" b="b"/>
              <a:pathLst>
                <a:path w="25" h="18">
                  <a:moveTo>
                    <a:pt x="16" y="0"/>
                  </a:moveTo>
                  <a:cubicBezTo>
                    <a:pt x="25" y="18"/>
                    <a:pt x="25" y="18"/>
                    <a:pt x="25" y="18"/>
                  </a:cubicBezTo>
                  <a:cubicBezTo>
                    <a:pt x="17" y="18"/>
                    <a:pt x="10" y="18"/>
                    <a:pt x="2" y="18"/>
                  </a:cubicBezTo>
                  <a:cubicBezTo>
                    <a:pt x="0" y="1"/>
                    <a:pt x="0" y="1"/>
                    <a:pt x="0" y="1"/>
                  </a:cubicBezTo>
                  <a:cubicBezTo>
                    <a:pt x="2" y="4"/>
                    <a:pt x="7" y="5"/>
                    <a:pt x="11" y="4"/>
                  </a:cubicBezTo>
                  <a:cubicBezTo>
                    <a:pt x="13" y="3"/>
                    <a:pt x="15" y="2"/>
                    <a:pt x="16"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2" name="Freeform 1213"/>
            <p:cNvSpPr>
              <a:spLocks/>
            </p:cNvSpPr>
            <p:nvPr/>
          </p:nvSpPr>
          <p:spPr bwMode="auto">
            <a:xfrm>
              <a:off x="3371056" y="3395664"/>
              <a:ext cx="57150" cy="38100"/>
            </a:xfrm>
            <a:custGeom>
              <a:avLst/>
              <a:gdLst>
                <a:gd name="T0" fmla="*/ 0 w 47"/>
                <a:gd name="T1" fmla="*/ 0 h 31"/>
                <a:gd name="T2" fmla="*/ 11 w 47"/>
                <a:gd name="T3" fmla="*/ 0 h 31"/>
                <a:gd name="T4" fmla="*/ 47 w 47"/>
                <a:gd name="T5" fmla="*/ 31 h 31"/>
                <a:gd name="T6" fmla="*/ 24 w 47"/>
                <a:gd name="T7" fmla="*/ 31 h 31"/>
                <a:gd name="T8" fmla="*/ 0 w 47"/>
                <a:gd name="T9" fmla="*/ 0 h 31"/>
              </a:gdLst>
              <a:ahLst/>
              <a:cxnLst>
                <a:cxn ang="0">
                  <a:pos x="T0" y="T1"/>
                </a:cxn>
                <a:cxn ang="0">
                  <a:pos x="T2" y="T3"/>
                </a:cxn>
                <a:cxn ang="0">
                  <a:pos x="T4" y="T5"/>
                </a:cxn>
                <a:cxn ang="0">
                  <a:pos x="T6" y="T7"/>
                </a:cxn>
                <a:cxn ang="0">
                  <a:pos x="T8" y="T9"/>
                </a:cxn>
              </a:cxnLst>
              <a:rect l="0" t="0" r="r" b="b"/>
              <a:pathLst>
                <a:path w="47" h="31">
                  <a:moveTo>
                    <a:pt x="0" y="0"/>
                  </a:moveTo>
                  <a:cubicBezTo>
                    <a:pt x="3" y="0"/>
                    <a:pt x="7" y="0"/>
                    <a:pt x="11" y="0"/>
                  </a:cubicBezTo>
                  <a:cubicBezTo>
                    <a:pt x="23" y="10"/>
                    <a:pt x="35" y="20"/>
                    <a:pt x="47" y="31"/>
                  </a:cubicBezTo>
                  <a:cubicBezTo>
                    <a:pt x="39" y="31"/>
                    <a:pt x="31" y="31"/>
                    <a:pt x="24" y="31"/>
                  </a:cubicBezTo>
                  <a:cubicBezTo>
                    <a:pt x="16" y="20"/>
                    <a:pt x="8" y="10"/>
                    <a:pt x="0"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3" name="Freeform 1214"/>
            <p:cNvSpPr>
              <a:spLocks/>
            </p:cNvSpPr>
            <p:nvPr/>
          </p:nvSpPr>
          <p:spPr bwMode="auto">
            <a:xfrm>
              <a:off x="3302794" y="3335339"/>
              <a:ext cx="19050" cy="23813"/>
            </a:xfrm>
            <a:custGeom>
              <a:avLst/>
              <a:gdLst>
                <a:gd name="T0" fmla="*/ 9 w 15"/>
                <a:gd name="T1" fmla="*/ 16 h 18"/>
                <a:gd name="T2" fmla="*/ 2 w 15"/>
                <a:gd name="T3" fmla="*/ 15 h 18"/>
                <a:gd name="T4" fmla="*/ 3 w 15"/>
                <a:gd name="T5" fmla="*/ 9 h 18"/>
                <a:gd name="T6" fmla="*/ 13 w 15"/>
                <a:gd name="T7" fmla="*/ 0 h 18"/>
                <a:gd name="T8" fmla="*/ 15 w 15"/>
                <a:gd name="T9" fmla="*/ 11 h 18"/>
                <a:gd name="T10" fmla="*/ 9 w 15"/>
                <a:gd name="T11" fmla="*/ 16 h 18"/>
              </a:gdLst>
              <a:ahLst/>
              <a:cxnLst>
                <a:cxn ang="0">
                  <a:pos x="T0" y="T1"/>
                </a:cxn>
                <a:cxn ang="0">
                  <a:pos x="T2" y="T3"/>
                </a:cxn>
                <a:cxn ang="0">
                  <a:pos x="T4" y="T5"/>
                </a:cxn>
                <a:cxn ang="0">
                  <a:pos x="T6" y="T7"/>
                </a:cxn>
                <a:cxn ang="0">
                  <a:pos x="T8" y="T9"/>
                </a:cxn>
                <a:cxn ang="0">
                  <a:pos x="T10" y="T11"/>
                </a:cxn>
              </a:cxnLst>
              <a:rect l="0" t="0" r="r" b="b"/>
              <a:pathLst>
                <a:path w="15" h="18">
                  <a:moveTo>
                    <a:pt x="9" y="16"/>
                  </a:moveTo>
                  <a:cubicBezTo>
                    <a:pt x="7" y="18"/>
                    <a:pt x="4" y="18"/>
                    <a:pt x="2" y="15"/>
                  </a:cubicBezTo>
                  <a:cubicBezTo>
                    <a:pt x="0" y="13"/>
                    <a:pt x="1" y="10"/>
                    <a:pt x="3" y="9"/>
                  </a:cubicBezTo>
                  <a:cubicBezTo>
                    <a:pt x="13" y="0"/>
                    <a:pt x="13" y="0"/>
                    <a:pt x="13" y="0"/>
                  </a:cubicBezTo>
                  <a:cubicBezTo>
                    <a:pt x="15" y="11"/>
                    <a:pt x="15" y="11"/>
                    <a:pt x="15" y="11"/>
                  </a:cubicBezTo>
                  <a:lnTo>
                    <a:pt x="9" y="16"/>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4" name="Freeform 1215"/>
            <p:cNvSpPr>
              <a:spLocks/>
            </p:cNvSpPr>
            <p:nvPr/>
          </p:nvSpPr>
          <p:spPr bwMode="auto">
            <a:xfrm>
              <a:off x="3312319" y="3306764"/>
              <a:ext cx="58738" cy="104775"/>
            </a:xfrm>
            <a:custGeom>
              <a:avLst/>
              <a:gdLst>
                <a:gd name="T0" fmla="*/ 12 w 47"/>
                <a:gd name="T1" fmla="*/ 37 h 85"/>
                <a:gd name="T2" fmla="*/ 2 w 47"/>
                <a:gd name="T3" fmla="*/ 48 h 85"/>
                <a:gd name="T4" fmla="*/ 1 w 47"/>
                <a:gd name="T5" fmla="*/ 52 h 85"/>
                <a:gd name="T6" fmla="*/ 0 w 47"/>
                <a:gd name="T7" fmla="*/ 78 h 85"/>
                <a:gd name="T8" fmla="*/ 6 w 47"/>
                <a:gd name="T9" fmla="*/ 85 h 85"/>
                <a:gd name="T10" fmla="*/ 13 w 47"/>
                <a:gd name="T11" fmla="*/ 79 h 85"/>
                <a:gd name="T12" fmla="*/ 14 w 47"/>
                <a:gd name="T13" fmla="*/ 55 h 85"/>
                <a:gd name="T14" fmla="*/ 26 w 47"/>
                <a:gd name="T15" fmla="*/ 42 h 85"/>
                <a:gd name="T16" fmla="*/ 29 w 47"/>
                <a:gd name="T17" fmla="*/ 31 h 85"/>
                <a:gd name="T18" fmla="*/ 27 w 47"/>
                <a:gd name="T19" fmla="*/ 15 h 85"/>
                <a:gd name="T20" fmla="*/ 33 w 47"/>
                <a:gd name="T21" fmla="*/ 19 h 85"/>
                <a:gd name="T22" fmla="*/ 37 w 47"/>
                <a:gd name="T23" fmla="*/ 32 h 85"/>
                <a:gd name="T24" fmla="*/ 43 w 47"/>
                <a:gd name="T25" fmla="*/ 35 h 85"/>
                <a:gd name="T26" fmla="*/ 46 w 47"/>
                <a:gd name="T27" fmla="*/ 29 h 85"/>
                <a:gd name="T28" fmla="*/ 42 w 47"/>
                <a:gd name="T29" fmla="*/ 14 h 85"/>
                <a:gd name="T30" fmla="*/ 40 w 47"/>
                <a:gd name="T31" fmla="*/ 11 h 85"/>
                <a:gd name="T32" fmla="*/ 21 w 47"/>
                <a:gd name="T33" fmla="*/ 2 h 85"/>
                <a:gd name="T34" fmla="*/ 11 w 47"/>
                <a:gd name="T35" fmla="*/ 2 h 85"/>
                <a:gd name="T36" fmla="*/ 7 w 47"/>
                <a:gd name="T37" fmla="*/ 11 h 85"/>
                <a:gd name="T38" fmla="*/ 11 w 47"/>
                <a:gd name="T39" fmla="*/ 32 h 85"/>
                <a:gd name="T40" fmla="*/ 12 w 47"/>
                <a:gd name="T41" fmla="*/ 3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85">
                  <a:moveTo>
                    <a:pt x="12" y="37"/>
                  </a:moveTo>
                  <a:cubicBezTo>
                    <a:pt x="2" y="48"/>
                    <a:pt x="2" y="48"/>
                    <a:pt x="2" y="48"/>
                  </a:cubicBezTo>
                  <a:cubicBezTo>
                    <a:pt x="1" y="49"/>
                    <a:pt x="1" y="50"/>
                    <a:pt x="1" y="52"/>
                  </a:cubicBezTo>
                  <a:cubicBezTo>
                    <a:pt x="0" y="78"/>
                    <a:pt x="0" y="78"/>
                    <a:pt x="0" y="78"/>
                  </a:cubicBezTo>
                  <a:cubicBezTo>
                    <a:pt x="0" y="82"/>
                    <a:pt x="3" y="85"/>
                    <a:pt x="6" y="85"/>
                  </a:cubicBezTo>
                  <a:cubicBezTo>
                    <a:pt x="10" y="85"/>
                    <a:pt x="13" y="82"/>
                    <a:pt x="13" y="79"/>
                  </a:cubicBezTo>
                  <a:cubicBezTo>
                    <a:pt x="14" y="55"/>
                    <a:pt x="14" y="55"/>
                    <a:pt x="14" y="55"/>
                  </a:cubicBezTo>
                  <a:cubicBezTo>
                    <a:pt x="26" y="42"/>
                    <a:pt x="26" y="42"/>
                    <a:pt x="26" y="42"/>
                  </a:cubicBezTo>
                  <a:cubicBezTo>
                    <a:pt x="29" y="39"/>
                    <a:pt x="30" y="35"/>
                    <a:pt x="29" y="31"/>
                  </a:cubicBezTo>
                  <a:cubicBezTo>
                    <a:pt x="27" y="15"/>
                    <a:pt x="27" y="15"/>
                    <a:pt x="27" y="15"/>
                  </a:cubicBezTo>
                  <a:cubicBezTo>
                    <a:pt x="33" y="19"/>
                    <a:pt x="33" y="19"/>
                    <a:pt x="33" y="19"/>
                  </a:cubicBezTo>
                  <a:cubicBezTo>
                    <a:pt x="37" y="32"/>
                    <a:pt x="37" y="32"/>
                    <a:pt x="37" y="32"/>
                  </a:cubicBezTo>
                  <a:cubicBezTo>
                    <a:pt x="37" y="34"/>
                    <a:pt x="40" y="36"/>
                    <a:pt x="43" y="35"/>
                  </a:cubicBezTo>
                  <a:cubicBezTo>
                    <a:pt x="45" y="35"/>
                    <a:pt x="47" y="32"/>
                    <a:pt x="46" y="29"/>
                  </a:cubicBezTo>
                  <a:cubicBezTo>
                    <a:pt x="42" y="14"/>
                    <a:pt x="42" y="14"/>
                    <a:pt x="42" y="14"/>
                  </a:cubicBezTo>
                  <a:cubicBezTo>
                    <a:pt x="42" y="13"/>
                    <a:pt x="41" y="12"/>
                    <a:pt x="40" y="11"/>
                  </a:cubicBezTo>
                  <a:cubicBezTo>
                    <a:pt x="21" y="2"/>
                    <a:pt x="21" y="2"/>
                    <a:pt x="21" y="2"/>
                  </a:cubicBezTo>
                  <a:cubicBezTo>
                    <a:pt x="18" y="0"/>
                    <a:pt x="13" y="0"/>
                    <a:pt x="11" y="2"/>
                  </a:cubicBezTo>
                  <a:cubicBezTo>
                    <a:pt x="8" y="4"/>
                    <a:pt x="7" y="7"/>
                    <a:pt x="7" y="11"/>
                  </a:cubicBezTo>
                  <a:cubicBezTo>
                    <a:pt x="11" y="32"/>
                    <a:pt x="11" y="32"/>
                    <a:pt x="11" y="32"/>
                  </a:cubicBezTo>
                  <a:cubicBezTo>
                    <a:pt x="11" y="33"/>
                    <a:pt x="12" y="35"/>
                    <a:pt x="12" y="37"/>
                  </a:cubicBez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5" name="Oval 1216"/>
            <p:cNvSpPr>
              <a:spLocks noChangeArrowheads="1"/>
            </p:cNvSpPr>
            <p:nvPr/>
          </p:nvSpPr>
          <p:spPr bwMode="auto">
            <a:xfrm>
              <a:off x="3310731" y="3278188"/>
              <a:ext cx="25400" cy="26988"/>
            </a:xfrm>
            <a:prstGeom prst="ellipse">
              <a:avLst/>
            </a:pr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6" name="Freeform 1217"/>
            <p:cNvSpPr>
              <a:spLocks/>
            </p:cNvSpPr>
            <p:nvPr/>
          </p:nvSpPr>
          <p:spPr bwMode="auto">
            <a:xfrm>
              <a:off x="3336131" y="3359151"/>
              <a:ext cx="28575" cy="53975"/>
            </a:xfrm>
            <a:custGeom>
              <a:avLst/>
              <a:gdLst>
                <a:gd name="T0" fmla="*/ 10 w 24"/>
                <a:gd name="T1" fmla="*/ 0 h 43"/>
                <a:gd name="T2" fmla="*/ 23 w 24"/>
                <a:gd name="T3" fmla="*/ 33 h 43"/>
                <a:gd name="T4" fmla="*/ 19 w 24"/>
                <a:gd name="T5" fmla="*/ 42 h 43"/>
                <a:gd name="T6" fmla="*/ 10 w 24"/>
                <a:gd name="T7" fmla="*/ 38 h 43"/>
                <a:gd name="T8" fmla="*/ 0 w 24"/>
                <a:gd name="T9" fmla="*/ 11 h 43"/>
                <a:gd name="T10" fmla="*/ 10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10" y="0"/>
                  </a:moveTo>
                  <a:cubicBezTo>
                    <a:pt x="23" y="33"/>
                    <a:pt x="23" y="33"/>
                    <a:pt x="23" y="33"/>
                  </a:cubicBezTo>
                  <a:cubicBezTo>
                    <a:pt x="24" y="37"/>
                    <a:pt x="22" y="41"/>
                    <a:pt x="19" y="42"/>
                  </a:cubicBezTo>
                  <a:cubicBezTo>
                    <a:pt x="15" y="43"/>
                    <a:pt x="11" y="41"/>
                    <a:pt x="10" y="38"/>
                  </a:cubicBezTo>
                  <a:cubicBezTo>
                    <a:pt x="0" y="11"/>
                    <a:pt x="0" y="11"/>
                    <a:pt x="0" y="11"/>
                  </a:cubicBezTo>
                  <a:lnTo>
                    <a:pt x="10" y="0"/>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sp>
        <p:nvSpPr>
          <p:cNvPr id="37" name="Right Arrow 36"/>
          <p:cNvSpPr/>
          <p:nvPr/>
        </p:nvSpPr>
        <p:spPr>
          <a:xfrm>
            <a:off x="7132297" y="3996464"/>
            <a:ext cx="365756" cy="33828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07430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Predominant </a:t>
            </a:r>
            <a:r>
              <a:rPr lang="en-US" dirty="0"/>
              <a:t>System </a:t>
            </a:r>
            <a:r>
              <a:rPr lang="en-US" dirty="0" smtClean="0"/>
              <a:t>Users</a:t>
            </a:r>
            <a:endParaRPr lang="en-US" dirty="0"/>
          </a:p>
        </p:txBody>
      </p:sp>
      <p:sp>
        <p:nvSpPr>
          <p:cNvPr id="4" name="Rounded Rectangle 3"/>
          <p:cNvSpPr>
            <a:spLocks/>
          </p:cNvSpPr>
          <p:nvPr/>
        </p:nvSpPr>
        <p:spPr>
          <a:xfrm>
            <a:off x="436424" y="1476555"/>
            <a:ext cx="3512832" cy="103632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728" tIns="50865" rIns="101728" bIns="50865" spcCol="0" rtlCol="0" anchor="ctr"/>
          <a:lstStyle/>
          <a:p>
            <a:pPr defTabSz="1017276"/>
            <a:r>
              <a:rPr lang="en-US" sz="3200" dirty="0">
                <a:solidFill>
                  <a:prstClr val="white"/>
                </a:solidFill>
              </a:rPr>
              <a:t>Young</a:t>
            </a:r>
          </a:p>
          <a:p>
            <a:pPr defTabSz="1017276"/>
            <a:r>
              <a:rPr lang="en-US" sz="3200" dirty="0">
                <a:solidFill>
                  <a:prstClr val="white"/>
                </a:solidFill>
              </a:rPr>
              <a:t>0-29</a:t>
            </a:r>
          </a:p>
        </p:txBody>
      </p:sp>
      <p:sp>
        <p:nvSpPr>
          <p:cNvPr id="5" name="Rounded Rectangle 4"/>
          <p:cNvSpPr/>
          <p:nvPr/>
        </p:nvSpPr>
        <p:spPr>
          <a:xfrm>
            <a:off x="1045460" y="2677160"/>
            <a:ext cx="3962400" cy="1030224"/>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728" tIns="50865" rIns="101728" bIns="50865" spcCol="0" rtlCol="0" anchor="ctr"/>
          <a:lstStyle/>
          <a:p>
            <a:pPr defTabSz="1017276"/>
            <a:r>
              <a:rPr lang="en-US" sz="3200" dirty="0">
                <a:solidFill>
                  <a:prstClr val="white"/>
                </a:solidFill>
              </a:rPr>
              <a:t>30-39 Males</a:t>
            </a:r>
          </a:p>
        </p:txBody>
      </p:sp>
      <p:sp>
        <p:nvSpPr>
          <p:cNvPr id="6" name="Rounded Rectangle 5"/>
          <p:cNvSpPr>
            <a:spLocks/>
          </p:cNvSpPr>
          <p:nvPr/>
        </p:nvSpPr>
        <p:spPr>
          <a:xfrm>
            <a:off x="5029213" y="5095240"/>
            <a:ext cx="4194765" cy="103632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728" tIns="50865" rIns="101728" bIns="50865" spcCol="0" rtlCol="0" anchor="ctr"/>
          <a:lstStyle/>
          <a:p>
            <a:pPr defTabSz="1017276"/>
            <a:r>
              <a:rPr lang="en-US" sz="3200" dirty="0">
                <a:solidFill>
                  <a:prstClr val="white"/>
                </a:solidFill>
              </a:rPr>
              <a:t>Pedestrians</a:t>
            </a:r>
          </a:p>
        </p:txBody>
      </p:sp>
      <p:sp>
        <p:nvSpPr>
          <p:cNvPr id="7" name="Rounded Rectangle 6"/>
          <p:cNvSpPr/>
          <p:nvPr/>
        </p:nvSpPr>
        <p:spPr>
          <a:xfrm>
            <a:off x="5899372" y="6358254"/>
            <a:ext cx="4114810" cy="1030224"/>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728" tIns="50865" rIns="101728" bIns="50865" spcCol="0" rtlCol="0" anchor="ctr"/>
          <a:lstStyle/>
          <a:p>
            <a:pPr defTabSz="1017276"/>
            <a:r>
              <a:rPr lang="en-US" sz="3200" dirty="0">
                <a:solidFill>
                  <a:prstClr val="white"/>
                </a:solidFill>
              </a:rPr>
              <a:t>Motorcyclists</a:t>
            </a:r>
          </a:p>
        </p:txBody>
      </p:sp>
      <p:grpSp>
        <p:nvGrpSpPr>
          <p:cNvPr id="9" name="Group 8"/>
          <p:cNvGrpSpPr/>
          <p:nvPr/>
        </p:nvGrpSpPr>
        <p:grpSpPr>
          <a:xfrm>
            <a:off x="8649738" y="6568209"/>
            <a:ext cx="1044848" cy="644477"/>
            <a:chOff x="3759200" y="3335338"/>
            <a:chExt cx="193676" cy="119462"/>
          </a:xfrm>
        </p:grpSpPr>
        <p:sp>
          <p:nvSpPr>
            <p:cNvPr id="10" name="Freeform 1220"/>
            <p:cNvSpPr>
              <a:spLocks/>
            </p:cNvSpPr>
            <p:nvPr/>
          </p:nvSpPr>
          <p:spPr bwMode="auto">
            <a:xfrm>
              <a:off x="3862388" y="3348038"/>
              <a:ext cx="17463" cy="6350"/>
            </a:xfrm>
            <a:custGeom>
              <a:avLst/>
              <a:gdLst>
                <a:gd name="T0" fmla="*/ 15 w 15"/>
                <a:gd name="T1" fmla="*/ 3 h 6"/>
                <a:gd name="T2" fmla="*/ 12 w 15"/>
                <a:gd name="T3" fmla="*/ 6 h 6"/>
                <a:gd name="T4" fmla="*/ 3 w 15"/>
                <a:gd name="T5" fmla="*/ 6 h 6"/>
                <a:gd name="T6" fmla="*/ 0 w 15"/>
                <a:gd name="T7" fmla="*/ 3 h 6"/>
                <a:gd name="T8" fmla="*/ 3 w 15"/>
                <a:gd name="T9" fmla="*/ 0 h 6"/>
                <a:gd name="T10" fmla="*/ 12 w 15"/>
                <a:gd name="T11" fmla="*/ 0 h 6"/>
                <a:gd name="T12" fmla="*/ 15 w 15"/>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5" y="3"/>
                  </a:moveTo>
                  <a:cubicBezTo>
                    <a:pt x="15" y="5"/>
                    <a:pt x="14" y="6"/>
                    <a:pt x="12" y="6"/>
                  </a:cubicBezTo>
                  <a:cubicBezTo>
                    <a:pt x="3" y="6"/>
                    <a:pt x="3" y="6"/>
                    <a:pt x="3" y="6"/>
                  </a:cubicBezTo>
                  <a:cubicBezTo>
                    <a:pt x="1" y="6"/>
                    <a:pt x="0" y="5"/>
                    <a:pt x="0" y="3"/>
                  </a:cubicBezTo>
                  <a:cubicBezTo>
                    <a:pt x="0" y="1"/>
                    <a:pt x="1" y="0"/>
                    <a:pt x="3" y="0"/>
                  </a:cubicBezTo>
                  <a:cubicBezTo>
                    <a:pt x="12" y="0"/>
                    <a:pt x="12" y="0"/>
                    <a:pt x="12" y="0"/>
                  </a:cubicBezTo>
                  <a:cubicBezTo>
                    <a:pt x="14" y="0"/>
                    <a:pt x="15" y="1"/>
                    <a:pt x="15" y="3"/>
                  </a:cubicBez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11" name="Freeform 1221"/>
            <p:cNvSpPr>
              <a:spLocks/>
            </p:cNvSpPr>
            <p:nvPr/>
          </p:nvSpPr>
          <p:spPr bwMode="auto">
            <a:xfrm>
              <a:off x="3871913" y="3349626"/>
              <a:ext cx="17463" cy="20638"/>
            </a:xfrm>
            <a:custGeom>
              <a:avLst/>
              <a:gdLst>
                <a:gd name="T0" fmla="*/ 11 w 11"/>
                <a:gd name="T1" fmla="*/ 13 h 13"/>
                <a:gd name="T2" fmla="*/ 1 w 11"/>
                <a:gd name="T3" fmla="*/ 13 h 13"/>
                <a:gd name="T4" fmla="*/ 0 w 11"/>
                <a:gd name="T5" fmla="*/ 0 h 13"/>
                <a:gd name="T6" fmla="*/ 5 w 11"/>
                <a:gd name="T7" fmla="*/ 0 h 13"/>
                <a:gd name="T8" fmla="*/ 11 w 11"/>
                <a:gd name="T9" fmla="*/ 13 h 13"/>
              </a:gdLst>
              <a:ahLst/>
              <a:cxnLst>
                <a:cxn ang="0">
                  <a:pos x="T0" y="T1"/>
                </a:cxn>
                <a:cxn ang="0">
                  <a:pos x="T2" y="T3"/>
                </a:cxn>
                <a:cxn ang="0">
                  <a:pos x="T4" y="T5"/>
                </a:cxn>
                <a:cxn ang="0">
                  <a:pos x="T6" y="T7"/>
                </a:cxn>
                <a:cxn ang="0">
                  <a:pos x="T8" y="T9"/>
                </a:cxn>
              </a:cxnLst>
              <a:rect l="0" t="0" r="r" b="b"/>
              <a:pathLst>
                <a:path w="11" h="13">
                  <a:moveTo>
                    <a:pt x="11" y="13"/>
                  </a:moveTo>
                  <a:lnTo>
                    <a:pt x="1" y="13"/>
                  </a:lnTo>
                  <a:lnTo>
                    <a:pt x="0" y="0"/>
                  </a:lnTo>
                  <a:lnTo>
                    <a:pt x="5" y="0"/>
                  </a:lnTo>
                  <a:lnTo>
                    <a:pt x="11" y="13"/>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12" name="Freeform 1222"/>
            <p:cNvSpPr>
              <a:spLocks noEditPoints="1"/>
            </p:cNvSpPr>
            <p:nvPr/>
          </p:nvSpPr>
          <p:spPr bwMode="auto">
            <a:xfrm>
              <a:off x="3890963" y="3390901"/>
              <a:ext cx="61913" cy="60325"/>
            </a:xfrm>
            <a:custGeom>
              <a:avLst/>
              <a:gdLst>
                <a:gd name="T0" fmla="*/ 25 w 49"/>
                <a:gd name="T1" fmla="*/ 0 h 49"/>
                <a:gd name="T2" fmla="*/ 0 w 49"/>
                <a:gd name="T3" fmla="*/ 24 h 49"/>
                <a:gd name="T4" fmla="*/ 25 w 49"/>
                <a:gd name="T5" fmla="*/ 49 h 49"/>
                <a:gd name="T6" fmla="*/ 49 w 49"/>
                <a:gd name="T7" fmla="*/ 24 h 49"/>
                <a:gd name="T8" fmla="*/ 25 w 49"/>
                <a:gd name="T9" fmla="*/ 0 h 49"/>
                <a:gd name="T10" fmla="*/ 25 w 49"/>
                <a:gd name="T11" fmla="*/ 42 h 49"/>
                <a:gd name="T12" fmla="*/ 7 w 49"/>
                <a:gd name="T13" fmla="*/ 24 h 49"/>
                <a:gd name="T14" fmla="*/ 25 w 49"/>
                <a:gd name="T15" fmla="*/ 6 h 49"/>
                <a:gd name="T16" fmla="*/ 43 w 49"/>
                <a:gd name="T17" fmla="*/ 24 h 49"/>
                <a:gd name="T18" fmla="*/ 25 w 49"/>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5" y="0"/>
                  </a:moveTo>
                  <a:cubicBezTo>
                    <a:pt x="11" y="0"/>
                    <a:pt x="0" y="11"/>
                    <a:pt x="0" y="24"/>
                  </a:cubicBezTo>
                  <a:cubicBezTo>
                    <a:pt x="0" y="38"/>
                    <a:pt x="11" y="49"/>
                    <a:pt x="25" y="49"/>
                  </a:cubicBezTo>
                  <a:cubicBezTo>
                    <a:pt x="38" y="49"/>
                    <a:pt x="49" y="38"/>
                    <a:pt x="49" y="24"/>
                  </a:cubicBezTo>
                  <a:cubicBezTo>
                    <a:pt x="49" y="11"/>
                    <a:pt x="38" y="0"/>
                    <a:pt x="25" y="0"/>
                  </a:cubicBezTo>
                  <a:close/>
                  <a:moveTo>
                    <a:pt x="25" y="42"/>
                  </a:moveTo>
                  <a:cubicBezTo>
                    <a:pt x="15" y="42"/>
                    <a:pt x="7" y="34"/>
                    <a:pt x="7" y="24"/>
                  </a:cubicBezTo>
                  <a:cubicBezTo>
                    <a:pt x="7" y="14"/>
                    <a:pt x="15" y="6"/>
                    <a:pt x="25" y="6"/>
                  </a:cubicBezTo>
                  <a:cubicBezTo>
                    <a:pt x="35" y="6"/>
                    <a:pt x="43" y="14"/>
                    <a:pt x="43" y="24"/>
                  </a:cubicBezTo>
                  <a:cubicBezTo>
                    <a:pt x="43" y="34"/>
                    <a:pt x="35" y="42"/>
                    <a:pt x="25" y="42"/>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13" name="Freeform 1223"/>
            <p:cNvSpPr>
              <a:spLocks/>
            </p:cNvSpPr>
            <p:nvPr/>
          </p:nvSpPr>
          <p:spPr bwMode="auto">
            <a:xfrm>
              <a:off x="3759201" y="3368676"/>
              <a:ext cx="68263" cy="30163"/>
            </a:xfrm>
            <a:custGeom>
              <a:avLst/>
              <a:gdLst>
                <a:gd name="T0" fmla="*/ 53 w 54"/>
                <a:gd name="T1" fmla="*/ 16 h 24"/>
                <a:gd name="T2" fmla="*/ 47 w 54"/>
                <a:gd name="T3" fmla="*/ 24 h 24"/>
                <a:gd name="T4" fmla="*/ 6 w 54"/>
                <a:gd name="T5" fmla="*/ 18 h 24"/>
                <a:gd name="T6" fmla="*/ 0 w 54"/>
                <a:gd name="T7" fmla="*/ 10 h 24"/>
                <a:gd name="T8" fmla="*/ 1 w 54"/>
                <a:gd name="T9" fmla="*/ 8 h 24"/>
                <a:gd name="T10" fmla="*/ 7 w 54"/>
                <a:gd name="T11" fmla="*/ 0 h 24"/>
                <a:gd name="T12" fmla="*/ 36 w 54"/>
                <a:gd name="T13" fmla="*/ 4 h 24"/>
                <a:gd name="T14" fmla="*/ 53 w 54"/>
                <a:gd name="T15" fmla="*/ 10 h 24"/>
                <a:gd name="T16" fmla="*/ 53 w 54"/>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24">
                  <a:moveTo>
                    <a:pt x="53" y="16"/>
                  </a:moveTo>
                  <a:cubicBezTo>
                    <a:pt x="52" y="20"/>
                    <a:pt x="50" y="24"/>
                    <a:pt x="47" y="24"/>
                  </a:cubicBezTo>
                  <a:cubicBezTo>
                    <a:pt x="6" y="18"/>
                    <a:pt x="6" y="18"/>
                    <a:pt x="6" y="18"/>
                  </a:cubicBezTo>
                  <a:cubicBezTo>
                    <a:pt x="3" y="18"/>
                    <a:pt x="0" y="14"/>
                    <a:pt x="0" y="10"/>
                  </a:cubicBezTo>
                  <a:cubicBezTo>
                    <a:pt x="0" y="9"/>
                    <a:pt x="0" y="8"/>
                    <a:pt x="1" y="8"/>
                  </a:cubicBezTo>
                  <a:cubicBezTo>
                    <a:pt x="2" y="4"/>
                    <a:pt x="3" y="0"/>
                    <a:pt x="7" y="0"/>
                  </a:cubicBezTo>
                  <a:cubicBezTo>
                    <a:pt x="15" y="1"/>
                    <a:pt x="28" y="3"/>
                    <a:pt x="36" y="4"/>
                  </a:cubicBezTo>
                  <a:cubicBezTo>
                    <a:pt x="39" y="5"/>
                    <a:pt x="51" y="7"/>
                    <a:pt x="53" y="10"/>
                  </a:cubicBezTo>
                  <a:cubicBezTo>
                    <a:pt x="54" y="11"/>
                    <a:pt x="53" y="15"/>
                    <a:pt x="53" y="16"/>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14" name="Freeform 1224"/>
            <p:cNvSpPr>
              <a:spLocks/>
            </p:cNvSpPr>
            <p:nvPr/>
          </p:nvSpPr>
          <p:spPr bwMode="auto">
            <a:xfrm>
              <a:off x="3810001" y="3378201"/>
              <a:ext cx="58738" cy="47625"/>
            </a:xfrm>
            <a:custGeom>
              <a:avLst/>
              <a:gdLst>
                <a:gd name="T0" fmla="*/ 47 w 47"/>
                <a:gd name="T1" fmla="*/ 29 h 39"/>
                <a:gd name="T2" fmla="*/ 40 w 47"/>
                <a:gd name="T3" fmla="*/ 36 h 39"/>
                <a:gd name="T4" fmla="*/ 13 w 47"/>
                <a:gd name="T5" fmla="*/ 39 h 39"/>
                <a:gd name="T6" fmla="*/ 6 w 47"/>
                <a:gd name="T7" fmla="*/ 32 h 39"/>
                <a:gd name="T8" fmla="*/ 0 w 47"/>
                <a:gd name="T9" fmla="*/ 7 h 39"/>
                <a:gd name="T10" fmla="*/ 7 w 47"/>
                <a:gd name="T11" fmla="*/ 0 h 39"/>
                <a:gd name="T12" fmla="*/ 40 w 47"/>
                <a:gd name="T13" fmla="*/ 0 h 39"/>
                <a:gd name="T14" fmla="*/ 47 w 47"/>
                <a:gd name="T15" fmla="*/ 7 h 39"/>
                <a:gd name="T16" fmla="*/ 47 w 47"/>
                <a:gd name="T17"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9">
                  <a:moveTo>
                    <a:pt x="47" y="29"/>
                  </a:moveTo>
                  <a:cubicBezTo>
                    <a:pt x="47" y="33"/>
                    <a:pt x="44" y="36"/>
                    <a:pt x="40" y="36"/>
                  </a:cubicBezTo>
                  <a:cubicBezTo>
                    <a:pt x="13" y="39"/>
                    <a:pt x="13" y="39"/>
                    <a:pt x="13" y="39"/>
                  </a:cubicBezTo>
                  <a:cubicBezTo>
                    <a:pt x="9" y="39"/>
                    <a:pt x="6" y="36"/>
                    <a:pt x="6" y="32"/>
                  </a:cubicBezTo>
                  <a:cubicBezTo>
                    <a:pt x="0" y="7"/>
                    <a:pt x="0" y="7"/>
                    <a:pt x="0" y="7"/>
                  </a:cubicBezTo>
                  <a:cubicBezTo>
                    <a:pt x="0" y="3"/>
                    <a:pt x="3" y="0"/>
                    <a:pt x="7" y="0"/>
                  </a:cubicBezTo>
                  <a:cubicBezTo>
                    <a:pt x="40" y="0"/>
                    <a:pt x="40" y="0"/>
                    <a:pt x="40" y="0"/>
                  </a:cubicBezTo>
                  <a:cubicBezTo>
                    <a:pt x="44" y="0"/>
                    <a:pt x="47" y="3"/>
                    <a:pt x="47" y="7"/>
                  </a:cubicBezTo>
                  <a:lnTo>
                    <a:pt x="47" y="29"/>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15" name="Freeform 1225"/>
            <p:cNvSpPr>
              <a:spLocks/>
            </p:cNvSpPr>
            <p:nvPr/>
          </p:nvSpPr>
          <p:spPr bwMode="auto">
            <a:xfrm>
              <a:off x="3840163" y="3362326"/>
              <a:ext cx="79375" cy="57150"/>
            </a:xfrm>
            <a:custGeom>
              <a:avLst/>
              <a:gdLst>
                <a:gd name="T0" fmla="*/ 63 w 64"/>
                <a:gd name="T1" fmla="*/ 11 h 46"/>
                <a:gd name="T2" fmla="*/ 56 w 64"/>
                <a:gd name="T3" fmla="*/ 20 h 46"/>
                <a:gd name="T4" fmla="*/ 19 w 64"/>
                <a:gd name="T5" fmla="*/ 45 h 46"/>
                <a:gd name="T6" fmla="*/ 0 w 64"/>
                <a:gd name="T7" fmla="*/ 39 h 46"/>
                <a:gd name="T8" fmla="*/ 14 w 64"/>
                <a:gd name="T9" fmla="*/ 8 h 46"/>
                <a:gd name="T10" fmla="*/ 31 w 64"/>
                <a:gd name="T11" fmla="*/ 0 h 46"/>
                <a:gd name="T12" fmla="*/ 51 w 64"/>
                <a:gd name="T13" fmla="*/ 0 h 46"/>
                <a:gd name="T14" fmla="*/ 61 w 64"/>
                <a:gd name="T15" fmla="*/ 5 h 46"/>
                <a:gd name="T16" fmla="*/ 63 w 64"/>
                <a:gd name="T1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6">
                  <a:moveTo>
                    <a:pt x="63" y="11"/>
                  </a:moveTo>
                  <a:cubicBezTo>
                    <a:pt x="64" y="14"/>
                    <a:pt x="61" y="17"/>
                    <a:pt x="56" y="20"/>
                  </a:cubicBezTo>
                  <a:cubicBezTo>
                    <a:pt x="49" y="25"/>
                    <a:pt x="28" y="42"/>
                    <a:pt x="19" y="45"/>
                  </a:cubicBezTo>
                  <a:cubicBezTo>
                    <a:pt x="15" y="46"/>
                    <a:pt x="0" y="43"/>
                    <a:pt x="0" y="39"/>
                  </a:cubicBezTo>
                  <a:cubicBezTo>
                    <a:pt x="0" y="33"/>
                    <a:pt x="11" y="13"/>
                    <a:pt x="14" y="8"/>
                  </a:cubicBezTo>
                  <a:cubicBezTo>
                    <a:pt x="17" y="4"/>
                    <a:pt x="25" y="0"/>
                    <a:pt x="31" y="0"/>
                  </a:cubicBezTo>
                  <a:cubicBezTo>
                    <a:pt x="37" y="0"/>
                    <a:pt x="45" y="0"/>
                    <a:pt x="51" y="0"/>
                  </a:cubicBezTo>
                  <a:cubicBezTo>
                    <a:pt x="56" y="0"/>
                    <a:pt x="60" y="1"/>
                    <a:pt x="61" y="5"/>
                  </a:cubicBezTo>
                  <a:cubicBezTo>
                    <a:pt x="62" y="7"/>
                    <a:pt x="62" y="9"/>
                    <a:pt x="63" y="11"/>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16" name="Oval 1226"/>
            <p:cNvSpPr>
              <a:spLocks noChangeArrowheads="1"/>
            </p:cNvSpPr>
            <p:nvPr/>
          </p:nvSpPr>
          <p:spPr bwMode="auto">
            <a:xfrm>
              <a:off x="3824288" y="3419476"/>
              <a:ext cx="22225" cy="20638"/>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17" name="Oval 1227"/>
            <p:cNvSpPr>
              <a:spLocks noChangeArrowheads="1"/>
            </p:cNvSpPr>
            <p:nvPr/>
          </p:nvSpPr>
          <p:spPr bwMode="auto">
            <a:xfrm>
              <a:off x="3838576" y="3416301"/>
              <a:ext cx="22225" cy="20638"/>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18" name="Oval 1228"/>
            <p:cNvSpPr>
              <a:spLocks noChangeArrowheads="1"/>
            </p:cNvSpPr>
            <p:nvPr/>
          </p:nvSpPr>
          <p:spPr bwMode="auto">
            <a:xfrm>
              <a:off x="3851276" y="3411538"/>
              <a:ext cx="22225" cy="22225"/>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19" name="Freeform 1229"/>
            <p:cNvSpPr>
              <a:spLocks/>
            </p:cNvSpPr>
            <p:nvPr/>
          </p:nvSpPr>
          <p:spPr bwMode="auto">
            <a:xfrm>
              <a:off x="3884613" y="3381376"/>
              <a:ext cx="41275" cy="44450"/>
            </a:xfrm>
            <a:custGeom>
              <a:avLst/>
              <a:gdLst>
                <a:gd name="T0" fmla="*/ 33 w 34"/>
                <a:gd name="T1" fmla="*/ 34 h 36"/>
                <a:gd name="T2" fmla="*/ 28 w 34"/>
                <a:gd name="T3" fmla="*/ 34 h 36"/>
                <a:gd name="T4" fmla="*/ 1 w 34"/>
                <a:gd name="T5" fmla="*/ 6 h 36"/>
                <a:gd name="T6" fmla="*/ 1 w 34"/>
                <a:gd name="T7" fmla="*/ 1 h 36"/>
                <a:gd name="T8" fmla="*/ 6 w 34"/>
                <a:gd name="T9" fmla="*/ 1 h 36"/>
                <a:gd name="T10" fmla="*/ 33 w 34"/>
                <a:gd name="T11" fmla="*/ 30 h 36"/>
                <a:gd name="T12" fmla="*/ 33 w 34"/>
                <a:gd name="T13" fmla="*/ 34 h 36"/>
              </a:gdLst>
              <a:ahLst/>
              <a:cxnLst>
                <a:cxn ang="0">
                  <a:pos x="T0" y="T1"/>
                </a:cxn>
                <a:cxn ang="0">
                  <a:pos x="T2" y="T3"/>
                </a:cxn>
                <a:cxn ang="0">
                  <a:pos x="T4" y="T5"/>
                </a:cxn>
                <a:cxn ang="0">
                  <a:pos x="T6" y="T7"/>
                </a:cxn>
                <a:cxn ang="0">
                  <a:pos x="T8" y="T9"/>
                </a:cxn>
                <a:cxn ang="0">
                  <a:pos x="T10" y="T11"/>
                </a:cxn>
                <a:cxn ang="0">
                  <a:pos x="T12" y="T13"/>
                </a:cxn>
              </a:cxnLst>
              <a:rect l="0" t="0" r="r" b="b"/>
              <a:pathLst>
                <a:path w="34" h="36">
                  <a:moveTo>
                    <a:pt x="33" y="34"/>
                  </a:moveTo>
                  <a:cubicBezTo>
                    <a:pt x="31" y="36"/>
                    <a:pt x="29" y="35"/>
                    <a:pt x="28" y="34"/>
                  </a:cubicBezTo>
                  <a:cubicBezTo>
                    <a:pt x="1" y="6"/>
                    <a:pt x="1" y="6"/>
                    <a:pt x="1" y="6"/>
                  </a:cubicBezTo>
                  <a:cubicBezTo>
                    <a:pt x="0" y="5"/>
                    <a:pt x="0" y="2"/>
                    <a:pt x="1" y="1"/>
                  </a:cubicBezTo>
                  <a:cubicBezTo>
                    <a:pt x="2" y="0"/>
                    <a:pt x="4" y="0"/>
                    <a:pt x="6" y="1"/>
                  </a:cubicBezTo>
                  <a:cubicBezTo>
                    <a:pt x="33" y="30"/>
                    <a:pt x="33" y="30"/>
                    <a:pt x="33" y="30"/>
                  </a:cubicBezTo>
                  <a:cubicBezTo>
                    <a:pt x="34" y="31"/>
                    <a:pt x="34" y="33"/>
                    <a:pt x="33" y="34"/>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20" name="Freeform 1230"/>
            <p:cNvSpPr>
              <a:spLocks/>
            </p:cNvSpPr>
            <p:nvPr/>
          </p:nvSpPr>
          <p:spPr bwMode="auto">
            <a:xfrm>
              <a:off x="3881438" y="3335338"/>
              <a:ext cx="38100" cy="50800"/>
            </a:xfrm>
            <a:custGeom>
              <a:avLst/>
              <a:gdLst>
                <a:gd name="T0" fmla="*/ 30 w 31"/>
                <a:gd name="T1" fmla="*/ 31 h 41"/>
                <a:gd name="T2" fmla="*/ 25 w 31"/>
                <a:gd name="T3" fmla="*/ 40 h 41"/>
                <a:gd name="T4" fmla="*/ 23 w 31"/>
                <a:gd name="T5" fmla="*/ 40 h 41"/>
                <a:gd name="T6" fmla="*/ 14 w 31"/>
                <a:gd name="T7" fmla="*/ 34 h 41"/>
                <a:gd name="T8" fmla="*/ 4 w 31"/>
                <a:gd name="T9" fmla="*/ 9 h 41"/>
                <a:gd name="T10" fmla="*/ 4 w 31"/>
                <a:gd name="T11" fmla="*/ 1 h 41"/>
                <a:gd name="T12" fmla="*/ 30 w 31"/>
                <a:gd name="T13" fmla="*/ 31 h 41"/>
              </a:gdLst>
              <a:ahLst/>
              <a:cxnLst>
                <a:cxn ang="0">
                  <a:pos x="T0" y="T1"/>
                </a:cxn>
                <a:cxn ang="0">
                  <a:pos x="T2" y="T3"/>
                </a:cxn>
                <a:cxn ang="0">
                  <a:pos x="T4" y="T5"/>
                </a:cxn>
                <a:cxn ang="0">
                  <a:pos x="T6" y="T7"/>
                </a:cxn>
                <a:cxn ang="0">
                  <a:pos x="T8" y="T9"/>
                </a:cxn>
                <a:cxn ang="0">
                  <a:pos x="T10" y="T11"/>
                </a:cxn>
                <a:cxn ang="0">
                  <a:pos x="T12" y="T13"/>
                </a:cxn>
              </a:cxnLst>
              <a:rect l="0" t="0" r="r" b="b"/>
              <a:pathLst>
                <a:path w="31" h="41">
                  <a:moveTo>
                    <a:pt x="30" y="31"/>
                  </a:moveTo>
                  <a:cubicBezTo>
                    <a:pt x="31" y="35"/>
                    <a:pt x="29" y="39"/>
                    <a:pt x="25" y="40"/>
                  </a:cubicBezTo>
                  <a:cubicBezTo>
                    <a:pt x="23" y="40"/>
                    <a:pt x="23" y="40"/>
                    <a:pt x="23" y="40"/>
                  </a:cubicBezTo>
                  <a:cubicBezTo>
                    <a:pt x="20" y="41"/>
                    <a:pt x="16" y="38"/>
                    <a:pt x="14" y="34"/>
                  </a:cubicBezTo>
                  <a:cubicBezTo>
                    <a:pt x="12" y="28"/>
                    <a:pt x="6" y="15"/>
                    <a:pt x="4" y="9"/>
                  </a:cubicBezTo>
                  <a:cubicBezTo>
                    <a:pt x="2" y="5"/>
                    <a:pt x="0" y="0"/>
                    <a:pt x="4" y="1"/>
                  </a:cubicBezTo>
                  <a:cubicBezTo>
                    <a:pt x="18" y="3"/>
                    <a:pt x="28" y="21"/>
                    <a:pt x="30" y="31"/>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21" name="Oval 1231"/>
            <p:cNvSpPr>
              <a:spLocks noChangeArrowheads="1"/>
            </p:cNvSpPr>
            <p:nvPr/>
          </p:nvSpPr>
          <p:spPr bwMode="auto">
            <a:xfrm>
              <a:off x="3911601" y="3409951"/>
              <a:ext cx="22225" cy="22225"/>
            </a:xfrm>
            <a:prstGeom prst="ellipse">
              <a:avLst/>
            </a:pr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22" name="Oval 1232"/>
            <p:cNvSpPr>
              <a:spLocks noChangeArrowheads="1"/>
            </p:cNvSpPr>
            <p:nvPr/>
          </p:nvSpPr>
          <p:spPr bwMode="auto">
            <a:xfrm>
              <a:off x="3759200" y="3388125"/>
              <a:ext cx="66675" cy="666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23" name="Freeform 1233"/>
            <p:cNvSpPr>
              <a:spLocks noEditPoints="1"/>
            </p:cNvSpPr>
            <p:nvPr/>
          </p:nvSpPr>
          <p:spPr bwMode="auto">
            <a:xfrm>
              <a:off x="3762376" y="3390901"/>
              <a:ext cx="60325" cy="60325"/>
            </a:xfrm>
            <a:custGeom>
              <a:avLst/>
              <a:gdLst>
                <a:gd name="T0" fmla="*/ 24 w 49"/>
                <a:gd name="T1" fmla="*/ 0 h 49"/>
                <a:gd name="T2" fmla="*/ 0 w 49"/>
                <a:gd name="T3" fmla="*/ 24 h 49"/>
                <a:gd name="T4" fmla="*/ 24 w 49"/>
                <a:gd name="T5" fmla="*/ 49 h 49"/>
                <a:gd name="T6" fmla="*/ 49 w 49"/>
                <a:gd name="T7" fmla="*/ 24 h 49"/>
                <a:gd name="T8" fmla="*/ 24 w 49"/>
                <a:gd name="T9" fmla="*/ 0 h 49"/>
                <a:gd name="T10" fmla="*/ 24 w 49"/>
                <a:gd name="T11" fmla="*/ 42 h 49"/>
                <a:gd name="T12" fmla="*/ 6 w 49"/>
                <a:gd name="T13" fmla="*/ 24 h 49"/>
                <a:gd name="T14" fmla="*/ 24 w 49"/>
                <a:gd name="T15" fmla="*/ 6 h 49"/>
                <a:gd name="T16" fmla="*/ 42 w 49"/>
                <a:gd name="T17" fmla="*/ 24 h 49"/>
                <a:gd name="T18" fmla="*/ 24 w 49"/>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0"/>
                  </a:moveTo>
                  <a:cubicBezTo>
                    <a:pt x="11" y="0"/>
                    <a:pt x="0" y="11"/>
                    <a:pt x="0" y="24"/>
                  </a:cubicBezTo>
                  <a:cubicBezTo>
                    <a:pt x="0" y="38"/>
                    <a:pt x="11" y="49"/>
                    <a:pt x="24" y="49"/>
                  </a:cubicBezTo>
                  <a:cubicBezTo>
                    <a:pt x="38" y="49"/>
                    <a:pt x="49" y="38"/>
                    <a:pt x="49" y="24"/>
                  </a:cubicBezTo>
                  <a:cubicBezTo>
                    <a:pt x="49" y="11"/>
                    <a:pt x="38" y="0"/>
                    <a:pt x="24" y="0"/>
                  </a:cubicBezTo>
                  <a:close/>
                  <a:moveTo>
                    <a:pt x="24" y="42"/>
                  </a:moveTo>
                  <a:cubicBezTo>
                    <a:pt x="14" y="42"/>
                    <a:pt x="6" y="34"/>
                    <a:pt x="6" y="24"/>
                  </a:cubicBezTo>
                  <a:cubicBezTo>
                    <a:pt x="6" y="14"/>
                    <a:pt x="14" y="6"/>
                    <a:pt x="24" y="6"/>
                  </a:cubicBezTo>
                  <a:cubicBezTo>
                    <a:pt x="34" y="6"/>
                    <a:pt x="42" y="14"/>
                    <a:pt x="42" y="24"/>
                  </a:cubicBezTo>
                  <a:cubicBezTo>
                    <a:pt x="42" y="34"/>
                    <a:pt x="34" y="42"/>
                    <a:pt x="24" y="42"/>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24" name="Freeform 1234"/>
            <p:cNvSpPr>
              <a:spLocks/>
            </p:cNvSpPr>
            <p:nvPr/>
          </p:nvSpPr>
          <p:spPr bwMode="auto">
            <a:xfrm>
              <a:off x="3795713" y="3417888"/>
              <a:ext cx="36513" cy="20638"/>
            </a:xfrm>
            <a:custGeom>
              <a:avLst/>
              <a:gdLst>
                <a:gd name="T0" fmla="*/ 29 w 29"/>
                <a:gd name="T1" fmla="*/ 13 h 16"/>
                <a:gd name="T2" fmla="*/ 24 w 29"/>
                <a:gd name="T3" fmla="*/ 15 h 16"/>
                <a:gd name="T4" fmla="*/ 2 w 29"/>
                <a:gd name="T5" fmla="*/ 6 h 16"/>
                <a:gd name="T6" fmla="*/ 0 w 29"/>
                <a:gd name="T7" fmla="*/ 2 h 16"/>
                <a:gd name="T8" fmla="*/ 5 w 29"/>
                <a:gd name="T9" fmla="*/ 0 h 16"/>
                <a:gd name="T10" fmla="*/ 27 w 29"/>
                <a:gd name="T11" fmla="*/ 9 h 16"/>
                <a:gd name="T12" fmla="*/ 29 w 29"/>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29" h="16">
                  <a:moveTo>
                    <a:pt x="29" y="13"/>
                  </a:moveTo>
                  <a:cubicBezTo>
                    <a:pt x="28" y="15"/>
                    <a:pt x="26" y="16"/>
                    <a:pt x="24" y="15"/>
                  </a:cubicBezTo>
                  <a:cubicBezTo>
                    <a:pt x="2" y="6"/>
                    <a:pt x="2" y="6"/>
                    <a:pt x="2" y="6"/>
                  </a:cubicBezTo>
                  <a:cubicBezTo>
                    <a:pt x="1" y="6"/>
                    <a:pt x="0" y="4"/>
                    <a:pt x="0" y="2"/>
                  </a:cubicBezTo>
                  <a:cubicBezTo>
                    <a:pt x="1" y="0"/>
                    <a:pt x="3" y="0"/>
                    <a:pt x="5" y="0"/>
                  </a:cubicBezTo>
                  <a:cubicBezTo>
                    <a:pt x="27" y="9"/>
                    <a:pt x="27" y="9"/>
                    <a:pt x="27" y="9"/>
                  </a:cubicBezTo>
                  <a:cubicBezTo>
                    <a:pt x="29" y="10"/>
                    <a:pt x="29" y="11"/>
                    <a:pt x="29" y="13"/>
                  </a:cubicBez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25" name="Oval 1235"/>
            <p:cNvSpPr>
              <a:spLocks noChangeArrowheads="1"/>
            </p:cNvSpPr>
            <p:nvPr/>
          </p:nvSpPr>
          <p:spPr bwMode="auto">
            <a:xfrm>
              <a:off x="3783013" y="3409951"/>
              <a:ext cx="20638" cy="22225"/>
            </a:xfrm>
            <a:prstGeom prst="ellipse">
              <a:avLst/>
            </a:pr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grpSp>
      <p:grpSp>
        <p:nvGrpSpPr>
          <p:cNvPr id="26" name="Group 25"/>
          <p:cNvGrpSpPr/>
          <p:nvPr/>
        </p:nvGrpSpPr>
        <p:grpSpPr>
          <a:xfrm>
            <a:off x="2175519" y="1763615"/>
            <a:ext cx="1489500" cy="663770"/>
            <a:chOff x="3785394" y="3692526"/>
            <a:chExt cx="222250" cy="80963"/>
          </a:xfrm>
        </p:grpSpPr>
        <p:sp>
          <p:nvSpPr>
            <p:cNvPr id="27" name="Freeform 1322"/>
            <p:cNvSpPr>
              <a:spLocks/>
            </p:cNvSpPr>
            <p:nvPr/>
          </p:nvSpPr>
          <p:spPr bwMode="auto">
            <a:xfrm>
              <a:off x="3933031" y="3768726"/>
              <a:ext cx="50800" cy="3175"/>
            </a:xfrm>
            <a:custGeom>
              <a:avLst/>
              <a:gdLst>
                <a:gd name="T0" fmla="*/ 3 w 41"/>
                <a:gd name="T1" fmla="*/ 3 h 3"/>
                <a:gd name="T2" fmla="*/ 38 w 41"/>
                <a:gd name="T3" fmla="*/ 3 h 3"/>
                <a:gd name="T4" fmla="*/ 41 w 41"/>
                <a:gd name="T5" fmla="*/ 0 h 3"/>
                <a:gd name="T6" fmla="*/ 0 w 41"/>
                <a:gd name="T7" fmla="*/ 0 h 3"/>
                <a:gd name="T8" fmla="*/ 3 w 41"/>
                <a:gd name="T9" fmla="*/ 3 h 3"/>
              </a:gdLst>
              <a:ahLst/>
              <a:cxnLst>
                <a:cxn ang="0">
                  <a:pos x="T0" y="T1"/>
                </a:cxn>
                <a:cxn ang="0">
                  <a:pos x="T2" y="T3"/>
                </a:cxn>
                <a:cxn ang="0">
                  <a:pos x="T4" y="T5"/>
                </a:cxn>
                <a:cxn ang="0">
                  <a:pos x="T6" y="T7"/>
                </a:cxn>
                <a:cxn ang="0">
                  <a:pos x="T8" y="T9"/>
                </a:cxn>
              </a:cxnLst>
              <a:rect l="0" t="0" r="r" b="b"/>
              <a:pathLst>
                <a:path w="41" h="3">
                  <a:moveTo>
                    <a:pt x="3" y="3"/>
                  </a:moveTo>
                  <a:cubicBezTo>
                    <a:pt x="38" y="3"/>
                    <a:pt x="38" y="3"/>
                    <a:pt x="38" y="3"/>
                  </a:cubicBezTo>
                  <a:cubicBezTo>
                    <a:pt x="40" y="3"/>
                    <a:pt x="41" y="2"/>
                    <a:pt x="41" y="0"/>
                  </a:cubicBezTo>
                  <a:cubicBezTo>
                    <a:pt x="0" y="0"/>
                    <a:pt x="0" y="0"/>
                    <a:pt x="0" y="0"/>
                  </a:cubicBezTo>
                  <a:cubicBezTo>
                    <a:pt x="0" y="2"/>
                    <a:pt x="1" y="3"/>
                    <a:pt x="3" y="3"/>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28" name="Freeform 1323"/>
            <p:cNvSpPr>
              <a:spLocks/>
            </p:cNvSpPr>
            <p:nvPr/>
          </p:nvSpPr>
          <p:spPr bwMode="auto">
            <a:xfrm>
              <a:off x="3983831" y="3730626"/>
              <a:ext cx="23813" cy="38100"/>
            </a:xfrm>
            <a:custGeom>
              <a:avLst/>
              <a:gdLst>
                <a:gd name="T0" fmla="*/ 16 w 19"/>
                <a:gd name="T1" fmla="*/ 0 h 31"/>
                <a:gd name="T2" fmla="*/ 16 w 19"/>
                <a:gd name="T3" fmla="*/ 0 h 31"/>
                <a:gd name="T4" fmla="*/ 0 w 19"/>
                <a:gd name="T5" fmla="*/ 30 h 31"/>
                <a:gd name="T6" fmla="*/ 5 w 19"/>
                <a:gd name="T7" fmla="*/ 29 h 31"/>
                <a:gd name="T8" fmla="*/ 18 w 19"/>
                <a:gd name="T9" fmla="*/ 4 h 31"/>
                <a:gd name="T10" fmla="*/ 16 w 19"/>
                <a:gd name="T11" fmla="*/ 0 h 31"/>
              </a:gdLst>
              <a:ahLst/>
              <a:cxnLst>
                <a:cxn ang="0">
                  <a:pos x="T0" y="T1"/>
                </a:cxn>
                <a:cxn ang="0">
                  <a:pos x="T2" y="T3"/>
                </a:cxn>
                <a:cxn ang="0">
                  <a:pos x="T4" y="T5"/>
                </a:cxn>
                <a:cxn ang="0">
                  <a:pos x="T6" y="T7"/>
                </a:cxn>
                <a:cxn ang="0">
                  <a:pos x="T8" y="T9"/>
                </a:cxn>
                <a:cxn ang="0">
                  <a:pos x="T10" y="T11"/>
                </a:cxn>
              </a:cxnLst>
              <a:rect l="0" t="0" r="r" b="b"/>
              <a:pathLst>
                <a:path w="19" h="31">
                  <a:moveTo>
                    <a:pt x="16" y="0"/>
                  </a:moveTo>
                  <a:cubicBezTo>
                    <a:pt x="16" y="0"/>
                    <a:pt x="16" y="0"/>
                    <a:pt x="16" y="0"/>
                  </a:cubicBezTo>
                  <a:cubicBezTo>
                    <a:pt x="0" y="30"/>
                    <a:pt x="0" y="30"/>
                    <a:pt x="0" y="30"/>
                  </a:cubicBezTo>
                  <a:cubicBezTo>
                    <a:pt x="2" y="31"/>
                    <a:pt x="4" y="30"/>
                    <a:pt x="5" y="29"/>
                  </a:cubicBezTo>
                  <a:cubicBezTo>
                    <a:pt x="18" y="4"/>
                    <a:pt x="18" y="4"/>
                    <a:pt x="18" y="4"/>
                  </a:cubicBezTo>
                  <a:cubicBezTo>
                    <a:pt x="19" y="2"/>
                    <a:pt x="18" y="0"/>
                    <a:pt x="16"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29" name="Freeform 1324"/>
            <p:cNvSpPr>
              <a:spLocks/>
            </p:cNvSpPr>
            <p:nvPr/>
          </p:nvSpPr>
          <p:spPr bwMode="auto">
            <a:xfrm>
              <a:off x="3802856" y="3729039"/>
              <a:ext cx="30163" cy="23813"/>
            </a:xfrm>
            <a:custGeom>
              <a:avLst/>
              <a:gdLst>
                <a:gd name="T0" fmla="*/ 7 w 25"/>
                <a:gd name="T1" fmla="*/ 19 h 19"/>
                <a:gd name="T2" fmla="*/ 25 w 25"/>
                <a:gd name="T3" fmla="*/ 19 h 19"/>
                <a:gd name="T4" fmla="*/ 15 w 25"/>
                <a:gd name="T5" fmla="*/ 5 h 19"/>
                <a:gd name="T6" fmla="*/ 5 w 25"/>
                <a:gd name="T7" fmla="*/ 2 h 19"/>
                <a:gd name="T8" fmla="*/ 2 w 25"/>
                <a:gd name="T9" fmla="*/ 12 h 19"/>
                <a:gd name="T10" fmla="*/ 7 w 25"/>
                <a:gd name="T11" fmla="*/ 19 h 19"/>
              </a:gdLst>
              <a:ahLst/>
              <a:cxnLst>
                <a:cxn ang="0">
                  <a:pos x="T0" y="T1"/>
                </a:cxn>
                <a:cxn ang="0">
                  <a:pos x="T2" y="T3"/>
                </a:cxn>
                <a:cxn ang="0">
                  <a:pos x="T4" y="T5"/>
                </a:cxn>
                <a:cxn ang="0">
                  <a:pos x="T6" y="T7"/>
                </a:cxn>
                <a:cxn ang="0">
                  <a:pos x="T8" y="T9"/>
                </a:cxn>
                <a:cxn ang="0">
                  <a:pos x="T10" y="T11"/>
                </a:cxn>
              </a:cxnLst>
              <a:rect l="0" t="0" r="r" b="b"/>
              <a:pathLst>
                <a:path w="25" h="19">
                  <a:moveTo>
                    <a:pt x="7" y="19"/>
                  </a:moveTo>
                  <a:cubicBezTo>
                    <a:pt x="25" y="19"/>
                    <a:pt x="25" y="19"/>
                    <a:pt x="25" y="19"/>
                  </a:cubicBezTo>
                  <a:cubicBezTo>
                    <a:pt x="15" y="5"/>
                    <a:pt x="15" y="5"/>
                    <a:pt x="15" y="5"/>
                  </a:cubicBezTo>
                  <a:cubicBezTo>
                    <a:pt x="13" y="1"/>
                    <a:pt x="9" y="0"/>
                    <a:pt x="5" y="2"/>
                  </a:cubicBezTo>
                  <a:cubicBezTo>
                    <a:pt x="1" y="4"/>
                    <a:pt x="0" y="8"/>
                    <a:pt x="2" y="12"/>
                  </a:cubicBezTo>
                  <a:lnTo>
                    <a:pt x="7" y="19"/>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30" name="Freeform 1325"/>
            <p:cNvSpPr>
              <a:spLocks/>
            </p:cNvSpPr>
            <p:nvPr/>
          </p:nvSpPr>
          <p:spPr bwMode="auto">
            <a:xfrm>
              <a:off x="3785394" y="3729039"/>
              <a:ext cx="149225" cy="44450"/>
            </a:xfrm>
            <a:custGeom>
              <a:avLst/>
              <a:gdLst>
                <a:gd name="T0" fmla="*/ 116 w 121"/>
                <a:gd name="T1" fmla="*/ 1 h 35"/>
                <a:gd name="T2" fmla="*/ 109 w 121"/>
                <a:gd name="T3" fmla="*/ 5 h 35"/>
                <a:gd name="T4" fmla="*/ 107 w 121"/>
                <a:gd name="T5" fmla="*/ 17 h 35"/>
                <a:gd name="T6" fmla="*/ 101 w 121"/>
                <a:gd name="T7" fmla="*/ 12 h 35"/>
                <a:gd name="T8" fmla="*/ 103 w 121"/>
                <a:gd name="T9" fmla="*/ 12 h 35"/>
                <a:gd name="T10" fmla="*/ 104 w 121"/>
                <a:gd name="T11" fmla="*/ 13 h 35"/>
                <a:gd name="T12" fmla="*/ 103 w 121"/>
                <a:gd name="T13" fmla="*/ 7 h 35"/>
                <a:gd name="T14" fmla="*/ 88 w 121"/>
                <a:gd name="T15" fmla="*/ 3 h 35"/>
                <a:gd name="T16" fmla="*/ 60 w 121"/>
                <a:gd name="T17" fmla="*/ 17 h 35"/>
                <a:gd name="T18" fmla="*/ 58 w 121"/>
                <a:gd name="T19" fmla="*/ 20 h 35"/>
                <a:gd name="T20" fmla="*/ 7 w 121"/>
                <a:gd name="T21" fmla="*/ 20 h 35"/>
                <a:gd name="T22" fmla="*/ 0 w 121"/>
                <a:gd name="T23" fmla="*/ 27 h 35"/>
                <a:gd name="T24" fmla="*/ 7 w 121"/>
                <a:gd name="T25" fmla="*/ 34 h 35"/>
                <a:gd name="T26" fmla="*/ 67 w 121"/>
                <a:gd name="T27" fmla="*/ 34 h 35"/>
                <a:gd name="T28" fmla="*/ 82 w 121"/>
                <a:gd name="T29" fmla="*/ 30 h 35"/>
                <a:gd name="T30" fmla="*/ 94 w 121"/>
                <a:gd name="T31" fmla="*/ 24 h 35"/>
                <a:gd name="T32" fmla="*/ 92 w 121"/>
                <a:gd name="T33" fmla="*/ 22 h 35"/>
                <a:gd name="T34" fmla="*/ 91 w 121"/>
                <a:gd name="T35" fmla="*/ 19 h 35"/>
                <a:gd name="T36" fmla="*/ 106 w 121"/>
                <a:gd name="T37" fmla="*/ 33 h 35"/>
                <a:gd name="T38" fmla="*/ 106 w 121"/>
                <a:gd name="T39" fmla="*/ 33 h 35"/>
                <a:gd name="T40" fmla="*/ 106 w 121"/>
                <a:gd name="T41" fmla="*/ 33 h 35"/>
                <a:gd name="T42" fmla="*/ 110 w 121"/>
                <a:gd name="T43" fmla="*/ 34 h 35"/>
                <a:gd name="T44" fmla="*/ 116 w 121"/>
                <a:gd name="T45" fmla="*/ 30 h 35"/>
                <a:gd name="T46" fmla="*/ 116 w 121"/>
                <a:gd name="T47" fmla="*/ 30 h 35"/>
                <a:gd name="T48" fmla="*/ 116 w 121"/>
                <a:gd name="T49" fmla="*/ 30 h 35"/>
                <a:gd name="T50" fmla="*/ 121 w 121"/>
                <a:gd name="T51" fmla="*/ 7 h 35"/>
                <a:gd name="T52" fmla="*/ 116 w 121"/>
                <a:gd name="T5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1" h="35">
                  <a:moveTo>
                    <a:pt x="116" y="1"/>
                  </a:moveTo>
                  <a:cubicBezTo>
                    <a:pt x="113" y="0"/>
                    <a:pt x="110" y="2"/>
                    <a:pt x="109" y="5"/>
                  </a:cubicBezTo>
                  <a:cubicBezTo>
                    <a:pt x="107" y="17"/>
                    <a:pt x="107" y="17"/>
                    <a:pt x="107" y="17"/>
                  </a:cubicBezTo>
                  <a:cubicBezTo>
                    <a:pt x="101" y="12"/>
                    <a:pt x="101" y="12"/>
                    <a:pt x="101" y="12"/>
                  </a:cubicBezTo>
                  <a:cubicBezTo>
                    <a:pt x="101" y="11"/>
                    <a:pt x="102" y="11"/>
                    <a:pt x="103" y="12"/>
                  </a:cubicBezTo>
                  <a:cubicBezTo>
                    <a:pt x="104" y="13"/>
                    <a:pt x="104" y="13"/>
                    <a:pt x="104" y="13"/>
                  </a:cubicBezTo>
                  <a:cubicBezTo>
                    <a:pt x="104" y="11"/>
                    <a:pt x="104" y="9"/>
                    <a:pt x="103" y="7"/>
                  </a:cubicBezTo>
                  <a:cubicBezTo>
                    <a:pt x="100" y="2"/>
                    <a:pt x="94" y="1"/>
                    <a:pt x="88" y="3"/>
                  </a:cubicBezTo>
                  <a:cubicBezTo>
                    <a:pt x="85" y="4"/>
                    <a:pt x="61" y="17"/>
                    <a:pt x="60" y="17"/>
                  </a:cubicBezTo>
                  <a:cubicBezTo>
                    <a:pt x="59" y="18"/>
                    <a:pt x="58" y="19"/>
                    <a:pt x="58" y="20"/>
                  </a:cubicBezTo>
                  <a:cubicBezTo>
                    <a:pt x="7" y="20"/>
                    <a:pt x="7" y="20"/>
                    <a:pt x="7" y="20"/>
                  </a:cubicBezTo>
                  <a:cubicBezTo>
                    <a:pt x="3" y="20"/>
                    <a:pt x="0" y="23"/>
                    <a:pt x="0" y="27"/>
                  </a:cubicBezTo>
                  <a:cubicBezTo>
                    <a:pt x="0" y="31"/>
                    <a:pt x="3" y="34"/>
                    <a:pt x="7" y="34"/>
                  </a:cubicBezTo>
                  <a:cubicBezTo>
                    <a:pt x="7" y="34"/>
                    <a:pt x="65" y="34"/>
                    <a:pt x="67" y="34"/>
                  </a:cubicBezTo>
                  <a:cubicBezTo>
                    <a:pt x="73" y="34"/>
                    <a:pt x="77" y="33"/>
                    <a:pt x="82" y="30"/>
                  </a:cubicBezTo>
                  <a:cubicBezTo>
                    <a:pt x="86" y="28"/>
                    <a:pt x="91" y="25"/>
                    <a:pt x="94" y="24"/>
                  </a:cubicBezTo>
                  <a:cubicBezTo>
                    <a:pt x="92" y="22"/>
                    <a:pt x="92" y="22"/>
                    <a:pt x="92" y="22"/>
                  </a:cubicBezTo>
                  <a:cubicBezTo>
                    <a:pt x="91" y="21"/>
                    <a:pt x="91" y="20"/>
                    <a:pt x="91" y="19"/>
                  </a:cubicBezTo>
                  <a:cubicBezTo>
                    <a:pt x="106" y="33"/>
                    <a:pt x="106" y="33"/>
                    <a:pt x="106" y="33"/>
                  </a:cubicBezTo>
                  <a:cubicBezTo>
                    <a:pt x="106" y="33"/>
                    <a:pt x="106" y="33"/>
                    <a:pt x="106" y="33"/>
                  </a:cubicBezTo>
                  <a:cubicBezTo>
                    <a:pt x="106" y="33"/>
                    <a:pt x="106" y="33"/>
                    <a:pt x="106" y="33"/>
                  </a:cubicBezTo>
                  <a:cubicBezTo>
                    <a:pt x="107" y="33"/>
                    <a:pt x="108" y="34"/>
                    <a:pt x="110" y="34"/>
                  </a:cubicBezTo>
                  <a:cubicBezTo>
                    <a:pt x="113" y="35"/>
                    <a:pt x="116" y="33"/>
                    <a:pt x="116" y="30"/>
                  </a:cubicBezTo>
                  <a:cubicBezTo>
                    <a:pt x="116" y="30"/>
                    <a:pt x="116" y="30"/>
                    <a:pt x="116" y="30"/>
                  </a:cubicBezTo>
                  <a:cubicBezTo>
                    <a:pt x="116" y="30"/>
                    <a:pt x="116" y="30"/>
                    <a:pt x="116" y="30"/>
                  </a:cubicBezTo>
                  <a:cubicBezTo>
                    <a:pt x="121" y="7"/>
                    <a:pt x="121" y="7"/>
                    <a:pt x="121" y="7"/>
                  </a:cubicBezTo>
                  <a:cubicBezTo>
                    <a:pt x="121" y="4"/>
                    <a:pt x="119" y="1"/>
                    <a:pt x="116" y="1"/>
                  </a:cubicBez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31" name="Freeform 1326"/>
            <p:cNvSpPr>
              <a:spLocks/>
            </p:cNvSpPr>
            <p:nvPr/>
          </p:nvSpPr>
          <p:spPr bwMode="auto">
            <a:xfrm>
              <a:off x="3933031" y="3748089"/>
              <a:ext cx="36513" cy="17463"/>
            </a:xfrm>
            <a:custGeom>
              <a:avLst/>
              <a:gdLst>
                <a:gd name="T0" fmla="*/ 23 w 30"/>
                <a:gd name="T1" fmla="*/ 14 h 14"/>
                <a:gd name="T2" fmla="*/ 29 w 30"/>
                <a:gd name="T3" fmla="*/ 10 h 14"/>
                <a:gd name="T4" fmla="*/ 25 w 30"/>
                <a:gd name="T5" fmla="*/ 3 h 14"/>
                <a:gd name="T6" fmla="*/ 2 w 30"/>
                <a:gd name="T7" fmla="*/ 0 h 14"/>
                <a:gd name="T8" fmla="*/ 0 w 30"/>
                <a:gd name="T9" fmla="*/ 10 h 14"/>
                <a:gd name="T10" fmla="*/ 23 w 30"/>
                <a:gd name="T11" fmla="*/ 14 h 14"/>
              </a:gdLst>
              <a:ahLst/>
              <a:cxnLst>
                <a:cxn ang="0">
                  <a:pos x="T0" y="T1"/>
                </a:cxn>
                <a:cxn ang="0">
                  <a:pos x="T2" y="T3"/>
                </a:cxn>
                <a:cxn ang="0">
                  <a:pos x="T4" y="T5"/>
                </a:cxn>
                <a:cxn ang="0">
                  <a:pos x="T6" y="T7"/>
                </a:cxn>
                <a:cxn ang="0">
                  <a:pos x="T8" y="T9"/>
                </a:cxn>
                <a:cxn ang="0">
                  <a:pos x="T10" y="T11"/>
                </a:cxn>
              </a:cxnLst>
              <a:rect l="0" t="0" r="r" b="b"/>
              <a:pathLst>
                <a:path w="30" h="14">
                  <a:moveTo>
                    <a:pt x="23" y="14"/>
                  </a:moveTo>
                  <a:cubicBezTo>
                    <a:pt x="26" y="14"/>
                    <a:pt x="29" y="12"/>
                    <a:pt x="29" y="10"/>
                  </a:cubicBezTo>
                  <a:cubicBezTo>
                    <a:pt x="30" y="7"/>
                    <a:pt x="28" y="4"/>
                    <a:pt x="25" y="3"/>
                  </a:cubicBezTo>
                  <a:cubicBezTo>
                    <a:pt x="2" y="0"/>
                    <a:pt x="2" y="0"/>
                    <a:pt x="2" y="0"/>
                  </a:cubicBezTo>
                  <a:cubicBezTo>
                    <a:pt x="0" y="10"/>
                    <a:pt x="0" y="10"/>
                    <a:pt x="0" y="10"/>
                  </a:cubicBezTo>
                  <a:lnTo>
                    <a:pt x="23" y="14"/>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32" name="Freeform 1327"/>
            <p:cNvSpPr>
              <a:spLocks/>
            </p:cNvSpPr>
            <p:nvPr/>
          </p:nvSpPr>
          <p:spPr bwMode="auto">
            <a:xfrm>
              <a:off x="3913981" y="3692526"/>
              <a:ext cx="19050" cy="31750"/>
            </a:xfrm>
            <a:custGeom>
              <a:avLst/>
              <a:gdLst>
                <a:gd name="T0" fmla="*/ 0 w 15"/>
                <a:gd name="T1" fmla="*/ 19 h 26"/>
                <a:gd name="T2" fmla="*/ 7 w 15"/>
                <a:gd name="T3" fmla="*/ 26 h 26"/>
                <a:gd name="T4" fmla="*/ 15 w 15"/>
                <a:gd name="T5" fmla="*/ 19 h 26"/>
                <a:gd name="T6" fmla="*/ 10 w 15"/>
                <a:gd name="T7" fmla="*/ 13 h 26"/>
                <a:gd name="T8" fmla="*/ 10 w 15"/>
                <a:gd name="T9" fmla="*/ 0 h 26"/>
                <a:gd name="T10" fmla="*/ 5 w 15"/>
                <a:gd name="T11" fmla="*/ 0 h 26"/>
                <a:gd name="T12" fmla="*/ 5 w 15"/>
                <a:gd name="T13" fmla="*/ 13 h 26"/>
                <a:gd name="T14" fmla="*/ 0 w 15"/>
                <a:gd name="T15" fmla="*/ 1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6">
                  <a:moveTo>
                    <a:pt x="0" y="19"/>
                  </a:moveTo>
                  <a:cubicBezTo>
                    <a:pt x="0" y="23"/>
                    <a:pt x="3" y="26"/>
                    <a:pt x="7" y="26"/>
                  </a:cubicBezTo>
                  <a:cubicBezTo>
                    <a:pt x="11" y="26"/>
                    <a:pt x="15" y="23"/>
                    <a:pt x="15" y="19"/>
                  </a:cubicBezTo>
                  <a:cubicBezTo>
                    <a:pt x="15" y="16"/>
                    <a:pt x="13" y="14"/>
                    <a:pt x="10" y="13"/>
                  </a:cubicBezTo>
                  <a:cubicBezTo>
                    <a:pt x="10" y="0"/>
                    <a:pt x="10" y="0"/>
                    <a:pt x="10" y="0"/>
                  </a:cubicBezTo>
                  <a:cubicBezTo>
                    <a:pt x="5" y="0"/>
                    <a:pt x="5" y="0"/>
                    <a:pt x="5" y="0"/>
                  </a:cubicBezTo>
                  <a:cubicBezTo>
                    <a:pt x="5" y="13"/>
                    <a:pt x="5" y="13"/>
                    <a:pt x="5" y="13"/>
                  </a:cubicBezTo>
                  <a:cubicBezTo>
                    <a:pt x="2" y="14"/>
                    <a:pt x="0" y="16"/>
                    <a:pt x="0" y="19"/>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33" name="Freeform 1328"/>
            <p:cNvSpPr>
              <a:spLocks/>
            </p:cNvSpPr>
            <p:nvPr/>
          </p:nvSpPr>
          <p:spPr bwMode="auto">
            <a:xfrm>
              <a:off x="3880644" y="3698876"/>
              <a:ext cx="63500" cy="38100"/>
            </a:xfrm>
            <a:custGeom>
              <a:avLst/>
              <a:gdLst>
                <a:gd name="T0" fmla="*/ 14 w 51"/>
                <a:gd name="T1" fmla="*/ 11 h 31"/>
                <a:gd name="T2" fmla="*/ 19 w 51"/>
                <a:gd name="T3" fmla="*/ 11 h 31"/>
                <a:gd name="T4" fmla="*/ 18 w 51"/>
                <a:gd name="T5" fmla="*/ 16 h 31"/>
                <a:gd name="T6" fmla="*/ 30 w 51"/>
                <a:gd name="T7" fmla="*/ 31 h 31"/>
                <a:gd name="T8" fmla="*/ 31 w 51"/>
                <a:gd name="T9" fmla="*/ 30 h 31"/>
                <a:gd name="T10" fmla="*/ 38 w 51"/>
                <a:gd name="T11" fmla="*/ 24 h 31"/>
                <a:gd name="T12" fmla="*/ 39 w 51"/>
                <a:gd name="T13" fmla="*/ 24 h 31"/>
                <a:gd name="T14" fmla="*/ 45 w 51"/>
                <a:gd name="T15" fmla="*/ 28 h 31"/>
                <a:gd name="T16" fmla="*/ 51 w 51"/>
                <a:gd name="T17" fmla="*/ 16 h 31"/>
                <a:gd name="T18" fmla="*/ 38 w 51"/>
                <a:gd name="T19" fmla="*/ 1 h 31"/>
                <a:gd name="T20" fmla="*/ 38 w 51"/>
                <a:gd name="T21" fmla="*/ 7 h 31"/>
                <a:gd name="T22" fmla="*/ 43 w 51"/>
                <a:gd name="T23" fmla="*/ 14 h 31"/>
                <a:gd name="T24" fmla="*/ 34 w 51"/>
                <a:gd name="T25" fmla="*/ 23 h 31"/>
                <a:gd name="T26" fmla="*/ 25 w 51"/>
                <a:gd name="T27" fmla="*/ 14 h 31"/>
                <a:gd name="T28" fmla="*/ 30 w 51"/>
                <a:gd name="T29" fmla="*/ 7 h 31"/>
                <a:gd name="T30" fmla="*/ 30 w 51"/>
                <a:gd name="T31" fmla="*/ 1 h 31"/>
                <a:gd name="T32" fmla="*/ 22 w 51"/>
                <a:gd name="T33" fmla="*/ 6 h 31"/>
                <a:gd name="T34" fmla="*/ 20 w 51"/>
                <a:gd name="T35" fmla="*/ 8 h 31"/>
                <a:gd name="T36" fmla="*/ 8 w 51"/>
                <a:gd name="T37" fmla="*/ 2 h 31"/>
                <a:gd name="T38" fmla="*/ 5 w 51"/>
                <a:gd name="T39" fmla="*/ 17 h 31"/>
                <a:gd name="T40" fmla="*/ 14 w 51"/>
                <a:gd name="T41"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31">
                  <a:moveTo>
                    <a:pt x="14" y="11"/>
                  </a:moveTo>
                  <a:cubicBezTo>
                    <a:pt x="15" y="11"/>
                    <a:pt x="17" y="11"/>
                    <a:pt x="19" y="11"/>
                  </a:cubicBezTo>
                  <a:cubicBezTo>
                    <a:pt x="18" y="12"/>
                    <a:pt x="18" y="14"/>
                    <a:pt x="18" y="16"/>
                  </a:cubicBezTo>
                  <a:cubicBezTo>
                    <a:pt x="18" y="23"/>
                    <a:pt x="23" y="29"/>
                    <a:pt x="30" y="31"/>
                  </a:cubicBezTo>
                  <a:cubicBezTo>
                    <a:pt x="31" y="30"/>
                    <a:pt x="31" y="30"/>
                    <a:pt x="31" y="30"/>
                  </a:cubicBezTo>
                  <a:cubicBezTo>
                    <a:pt x="31" y="27"/>
                    <a:pt x="34" y="24"/>
                    <a:pt x="38" y="24"/>
                  </a:cubicBezTo>
                  <a:cubicBezTo>
                    <a:pt x="38" y="24"/>
                    <a:pt x="39" y="24"/>
                    <a:pt x="39" y="24"/>
                  </a:cubicBezTo>
                  <a:cubicBezTo>
                    <a:pt x="42" y="25"/>
                    <a:pt x="43" y="26"/>
                    <a:pt x="45" y="28"/>
                  </a:cubicBezTo>
                  <a:cubicBezTo>
                    <a:pt x="49" y="25"/>
                    <a:pt x="51" y="21"/>
                    <a:pt x="51" y="16"/>
                  </a:cubicBezTo>
                  <a:cubicBezTo>
                    <a:pt x="51" y="8"/>
                    <a:pt x="45" y="2"/>
                    <a:pt x="38" y="1"/>
                  </a:cubicBezTo>
                  <a:cubicBezTo>
                    <a:pt x="38" y="7"/>
                    <a:pt x="38" y="7"/>
                    <a:pt x="38" y="7"/>
                  </a:cubicBezTo>
                  <a:cubicBezTo>
                    <a:pt x="41" y="8"/>
                    <a:pt x="43" y="11"/>
                    <a:pt x="43" y="14"/>
                  </a:cubicBezTo>
                  <a:cubicBezTo>
                    <a:pt x="43" y="19"/>
                    <a:pt x="39" y="23"/>
                    <a:pt x="34" y="23"/>
                  </a:cubicBezTo>
                  <a:cubicBezTo>
                    <a:pt x="29" y="23"/>
                    <a:pt x="25" y="19"/>
                    <a:pt x="25" y="14"/>
                  </a:cubicBezTo>
                  <a:cubicBezTo>
                    <a:pt x="25" y="11"/>
                    <a:pt x="27" y="8"/>
                    <a:pt x="30" y="7"/>
                  </a:cubicBezTo>
                  <a:cubicBezTo>
                    <a:pt x="30" y="1"/>
                    <a:pt x="30" y="1"/>
                    <a:pt x="30" y="1"/>
                  </a:cubicBezTo>
                  <a:cubicBezTo>
                    <a:pt x="27" y="2"/>
                    <a:pt x="24" y="3"/>
                    <a:pt x="22" y="6"/>
                  </a:cubicBezTo>
                  <a:cubicBezTo>
                    <a:pt x="21" y="7"/>
                    <a:pt x="20" y="9"/>
                    <a:pt x="20" y="8"/>
                  </a:cubicBezTo>
                  <a:cubicBezTo>
                    <a:pt x="20" y="3"/>
                    <a:pt x="13" y="0"/>
                    <a:pt x="8" y="2"/>
                  </a:cubicBezTo>
                  <a:cubicBezTo>
                    <a:pt x="0" y="6"/>
                    <a:pt x="5" y="17"/>
                    <a:pt x="5" y="17"/>
                  </a:cubicBezTo>
                  <a:cubicBezTo>
                    <a:pt x="7" y="12"/>
                    <a:pt x="11" y="11"/>
                    <a:pt x="14" y="11"/>
                  </a:cubicBez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grpSp>
      <p:sp>
        <p:nvSpPr>
          <p:cNvPr id="36" name="Freeform 35"/>
          <p:cNvSpPr>
            <a:spLocks noChangeAspect="1" noEditPoints="1"/>
          </p:cNvSpPr>
          <p:nvPr/>
        </p:nvSpPr>
        <p:spPr bwMode="auto">
          <a:xfrm>
            <a:off x="1972463" y="1600631"/>
            <a:ext cx="218873" cy="325995"/>
          </a:xfrm>
          <a:custGeom>
            <a:avLst/>
            <a:gdLst>
              <a:gd name="T0" fmla="*/ 67 w 135"/>
              <a:gd name="T1" fmla="*/ 0 h 201"/>
              <a:gd name="T2" fmla="*/ 0 w 135"/>
              <a:gd name="T3" fmla="*/ 68 h 201"/>
              <a:gd name="T4" fmla="*/ 55 w 135"/>
              <a:gd name="T5" fmla="*/ 134 h 201"/>
              <a:gd name="T6" fmla="*/ 55 w 135"/>
              <a:gd name="T7" fmla="*/ 154 h 201"/>
              <a:gd name="T8" fmla="*/ 37 w 135"/>
              <a:gd name="T9" fmla="*/ 154 h 201"/>
              <a:gd name="T10" fmla="*/ 26 w 135"/>
              <a:gd name="T11" fmla="*/ 166 h 201"/>
              <a:gd name="T12" fmla="*/ 37 w 135"/>
              <a:gd name="T13" fmla="*/ 177 h 201"/>
              <a:gd name="T14" fmla="*/ 55 w 135"/>
              <a:gd name="T15" fmla="*/ 177 h 201"/>
              <a:gd name="T16" fmla="*/ 55 w 135"/>
              <a:gd name="T17" fmla="*/ 190 h 201"/>
              <a:gd name="T18" fmla="*/ 66 w 135"/>
              <a:gd name="T19" fmla="*/ 201 h 201"/>
              <a:gd name="T20" fmla="*/ 78 w 135"/>
              <a:gd name="T21" fmla="*/ 190 h 201"/>
              <a:gd name="T22" fmla="*/ 78 w 135"/>
              <a:gd name="T23" fmla="*/ 177 h 201"/>
              <a:gd name="T24" fmla="*/ 96 w 135"/>
              <a:gd name="T25" fmla="*/ 177 h 201"/>
              <a:gd name="T26" fmla="*/ 107 w 135"/>
              <a:gd name="T27" fmla="*/ 166 h 201"/>
              <a:gd name="T28" fmla="*/ 96 w 135"/>
              <a:gd name="T29" fmla="*/ 154 h 201"/>
              <a:gd name="T30" fmla="*/ 78 w 135"/>
              <a:gd name="T31" fmla="*/ 154 h 201"/>
              <a:gd name="T32" fmla="*/ 78 w 135"/>
              <a:gd name="T33" fmla="*/ 134 h 201"/>
              <a:gd name="T34" fmla="*/ 135 w 135"/>
              <a:gd name="T35" fmla="*/ 68 h 201"/>
              <a:gd name="T36" fmla="*/ 67 w 135"/>
              <a:gd name="T37" fmla="*/ 0 h 201"/>
              <a:gd name="T38" fmla="*/ 67 w 135"/>
              <a:gd name="T39" fmla="*/ 113 h 201"/>
              <a:gd name="T40" fmla="*/ 23 w 135"/>
              <a:gd name="T41" fmla="*/ 68 h 201"/>
              <a:gd name="T42" fmla="*/ 67 w 135"/>
              <a:gd name="T43" fmla="*/ 23 h 201"/>
              <a:gd name="T44" fmla="*/ 112 w 135"/>
              <a:gd name="T45" fmla="*/ 68 h 201"/>
              <a:gd name="T46" fmla="*/ 67 w 135"/>
              <a:gd name="T47" fmla="*/ 11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201">
                <a:moveTo>
                  <a:pt x="67" y="0"/>
                </a:moveTo>
                <a:cubicBezTo>
                  <a:pt x="30" y="0"/>
                  <a:pt x="0" y="31"/>
                  <a:pt x="0" y="68"/>
                </a:cubicBezTo>
                <a:cubicBezTo>
                  <a:pt x="0" y="101"/>
                  <a:pt x="24" y="128"/>
                  <a:pt x="55" y="134"/>
                </a:cubicBezTo>
                <a:cubicBezTo>
                  <a:pt x="55" y="154"/>
                  <a:pt x="55" y="154"/>
                  <a:pt x="55" y="154"/>
                </a:cubicBezTo>
                <a:cubicBezTo>
                  <a:pt x="37" y="154"/>
                  <a:pt x="37" y="154"/>
                  <a:pt x="37" y="154"/>
                </a:cubicBezTo>
                <a:cubicBezTo>
                  <a:pt x="31" y="154"/>
                  <a:pt x="26" y="159"/>
                  <a:pt x="26" y="166"/>
                </a:cubicBezTo>
                <a:cubicBezTo>
                  <a:pt x="26" y="172"/>
                  <a:pt x="31" y="177"/>
                  <a:pt x="37" y="177"/>
                </a:cubicBezTo>
                <a:cubicBezTo>
                  <a:pt x="55" y="177"/>
                  <a:pt x="55" y="177"/>
                  <a:pt x="55" y="177"/>
                </a:cubicBezTo>
                <a:cubicBezTo>
                  <a:pt x="55" y="190"/>
                  <a:pt x="55" y="190"/>
                  <a:pt x="55" y="190"/>
                </a:cubicBezTo>
                <a:cubicBezTo>
                  <a:pt x="55" y="196"/>
                  <a:pt x="60" y="201"/>
                  <a:pt x="66" y="201"/>
                </a:cubicBezTo>
                <a:cubicBezTo>
                  <a:pt x="73" y="201"/>
                  <a:pt x="78" y="196"/>
                  <a:pt x="78" y="190"/>
                </a:cubicBezTo>
                <a:cubicBezTo>
                  <a:pt x="78" y="177"/>
                  <a:pt x="78" y="177"/>
                  <a:pt x="78" y="177"/>
                </a:cubicBezTo>
                <a:cubicBezTo>
                  <a:pt x="96" y="177"/>
                  <a:pt x="96" y="177"/>
                  <a:pt x="96" y="177"/>
                </a:cubicBezTo>
                <a:cubicBezTo>
                  <a:pt x="102" y="177"/>
                  <a:pt x="107" y="172"/>
                  <a:pt x="107" y="166"/>
                </a:cubicBezTo>
                <a:cubicBezTo>
                  <a:pt x="107" y="159"/>
                  <a:pt x="102" y="154"/>
                  <a:pt x="96" y="154"/>
                </a:cubicBezTo>
                <a:cubicBezTo>
                  <a:pt x="78" y="154"/>
                  <a:pt x="78" y="154"/>
                  <a:pt x="78" y="154"/>
                </a:cubicBezTo>
                <a:cubicBezTo>
                  <a:pt x="78" y="134"/>
                  <a:pt x="78" y="134"/>
                  <a:pt x="78" y="134"/>
                </a:cubicBezTo>
                <a:cubicBezTo>
                  <a:pt x="110" y="129"/>
                  <a:pt x="135" y="101"/>
                  <a:pt x="135" y="68"/>
                </a:cubicBezTo>
                <a:cubicBezTo>
                  <a:pt x="135" y="31"/>
                  <a:pt x="105" y="0"/>
                  <a:pt x="67" y="0"/>
                </a:cubicBezTo>
                <a:close/>
                <a:moveTo>
                  <a:pt x="67" y="113"/>
                </a:moveTo>
                <a:cubicBezTo>
                  <a:pt x="43" y="113"/>
                  <a:pt x="23" y="92"/>
                  <a:pt x="23" y="68"/>
                </a:cubicBezTo>
                <a:cubicBezTo>
                  <a:pt x="23" y="43"/>
                  <a:pt x="43" y="23"/>
                  <a:pt x="67" y="23"/>
                </a:cubicBezTo>
                <a:cubicBezTo>
                  <a:pt x="92" y="23"/>
                  <a:pt x="112" y="43"/>
                  <a:pt x="112" y="68"/>
                </a:cubicBezTo>
                <a:cubicBezTo>
                  <a:pt x="112" y="92"/>
                  <a:pt x="92" y="113"/>
                  <a:pt x="67" y="11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08" tIns="45652" rIns="91308" bIns="45652" numCol="1" anchor="t" anchorCtr="0" compatLnSpc="1">
            <a:prstTxWarp prst="textNoShape">
              <a:avLst/>
            </a:prstTxWarp>
          </a:bodyPr>
          <a:lstStyle/>
          <a:p>
            <a:pPr defTabSz="1017276"/>
            <a:endParaRPr lang="en-US">
              <a:solidFill>
                <a:prstClr val="white"/>
              </a:solidFill>
            </a:endParaRPr>
          </a:p>
        </p:txBody>
      </p:sp>
      <p:sp>
        <p:nvSpPr>
          <p:cNvPr id="37" name="Freeform 36"/>
          <p:cNvSpPr>
            <a:spLocks noChangeAspect="1" noEditPoints="1"/>
          </p:cNvSpPr>
          <p:nvPr/>
        </p:nvSpPr>
        <p:spPr bwMode="auto">
          <a:xfrm>
            <a:off x="2346152" y="1600621"/>
            <a:ext cx="297113" cy="285238"/>
          </a:xfrm>
          <a:custGeom>
            <a:avLst/>
            <a:gdLst>
              <a:gd name="T0" fmla="*/ 169 w 172"/>
              <a:gd name="T1" fmla="*/ 4 h 165"/>
              <a:gd name="T2" fmla="*/ 159 w 172"/>
              <a:gd name="T3" fmla="*/ 1 h 165"/>
              <a:gd name="T4" fmla="*/ 119 w 172"/>
              <a:gd name="T5" fmla="*/ 1 h 165"/>
              <a:gd name="T6" fmla="*/ 108 w 172"/>
              <a:gd name="T7" fmla="*/ 13 h 165"/>
              <a:gd name="T8" fmla="*/ 120 w 172"/>
              <a:gd name="T9" fmla="*/ 24 h 165"/>
              <a:gd name="T10" fmla="*/ 133 w 172"/>
              <a:gd name="T11" fmla="*/ 24 h 165"/>
              <a:gd name="T12" fmla="*/ 114 w 172"/>
              <a:gd name="T13" fmla="*/ 43 h 165"/>
              <a:gd name="T14" fmla="*/ 74 w 172"/>
              <a:gd name="T15" fmla="*/ 30 h 165"/>
              <a:gd name="T16" fmla="*/ 26 w 172"/>
              <a:gd name="T17" fmla="*/ 50 h 165"/>
              <a:gd name="T18" fmla="*/ 26 w 172"/>
              <a:gd name="T19" fmla="*/ 145 h 165"/>
              <a:gd name="T20" fmla="*/ 74 w 172"/>
              <a:gd name="T21" fmla="*/ 165 h 165"/>
              <a:gd name="T22" fmla="*/ 121 w 172"/>
              <a:gd name="T23" fmla="*/ 145 h 165"/>
              <a:gd name="T24" fmla="*/ 129 w 172"/>
              <a:gd name="T25" fmla="*/ 59 h 165"/>
              <a:gd name="T26" fmla="*/ 150 w 172"/>
              <a:gd name="T27" fmla="*/ 39 h 165"/>
              <a:gd name="T28" fmla="*/ 150 w 172"/>
              <a:gd name="T29" fmla="*/ 54 h 165"/>
              <a:gd name="T30" fmla="*/ 161 w 172"/>
              <a:gd name="T31" fmla="*/ 65 h 165"/>
              <a:gd name="T32" fmla="*/ 172 w 172"/>
              <a:gd name="T33" fmla="*/ 54 h 165"/>
              <a:gd name="T34" fmla="*/ 172 w 172"/>
              <a:gd name="T35" fmla="*/ 12 h 165"/>
              <a:gd name="T36" fmla="*/ 169 w 172"/>
              <a:gd name="T37" fmla="*/ 4 h 165"/>
              <a:gd name="T38" fmla="*/ 169 w 172"/>
              <a:gd name="T39" fmla="*/ 4 h 165"/>
              <a:gd name="T40" fmla="*/ 105 w 172"/>
              <a:gd name="T41" fmla="*/ 129 h 165"/>
              <a:gd name="T42" fmla="*/ 42 w 172"/>
              <a:gd name="T43" fmla="*/ 129 h 165"/>
              <a:gd name="T44" fmla="*/ 42 w 172"/>
              <a:gd name="T45" fmla="*/ 66 h 165"/>
              <a:gd name="T46" fmla="*/ 74 w 172"/>
              <a:gd name="T47" fmla="*/ 53 h 165"/>
              <a:gd name="T48" fmla="*/ 105 w 172"/>
              <a:gd name="T49" fmla="*/ 66 h 165"/>
              <a:gd name="T50" fmla="*/ 105 w 172"/>
              <a:gd name="T51" fmla="*/ 12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165">
                <a:moveTo>
                  <a:pt x="169" y="4"/>
                </a:moveTo>
                <a:cubicBezTo>
                  <a:pt x="166" y="1"/>
                  <a:pt x="162" y="0"/>
                  <a:pt x="159" y="1"/>
                </a:cubicBezTo>
                <a:cubicBezTo>
                  <a:pt x="119" y="1"/>
                  <a:pt x="119" y="1"/>
                  <a:pt x="119" y="1"/>
                </a:cubicBezTo>
                <a:cubicBezTo>
                  <a:pt x="113" y="1"/>
                  <a:pt x="108" y="7"/>
                  <a:pt x="108" y="13"/>
                </a:cubicBezTo>
                <a:cubicBezTo>
                  <a:pt x="108" y="19"/>
                  <a:pt x="113" y="24"/>
                  <a:pt x="120" y="24"/>
                </a:cubicBezTo>
                <a:cubicBezTo>
                  <a:pt x="133" y="24"/>
                  <a:pt x="133" y="24"/>
                  <a:pt x="133" y="24"/>
                </a:cubicBezTo>
                <a:cubicBezTo>
                  <a:pt x="114" y="43"/>
                  <a:pt x="114" y="43"/>
                  <a:pt x="114" y="43"/>
                </a:cubicBezTo>
                <a:cubicBezTo>
                  <a:pt x="102" y="35"/>
                  <a:pt x="88" y="30"/>
                  <a:pt x="74" y="30"/>
                </a:cubicBezTo>
                <a:cubicBezTo>
                  <a:pt x="56" y="30"/>
                  <a:pt x="39" y="37"/>
                  <a:pt x="26" y="50"/>
                </a:cubicBezTo>
                <a:cubicBezTo>
                  <a:pt x="0" y="76"/>
                  <a:pt x="0" y="119"/>
                  <a:pt x="26" y="145"/>
                </a:cubicBezTo>
                <a:cubicBezTo>
                  <a:pt x="39" y="158"/>
                  <a:pt x="56" y="165"/>
                  <a:pt x="74" y="165"/>
                </a:cubicBezTo>
                <a:cubicBezTo>
                  <a:pt x="92" y="165"/>
                  <a:pt x="109" y="158"/>
                  <a:pt x="121" y="145"/>
                </a:cubicBezTo>
                <a:cubicBezTo>
                  <a:pt x="145" y="122"/>
                  <a:pt x="147" y="86"/>
                  <a:pt x="129" y="59"/>
                </a:cubicBezTo>
                <a:cubicBezTo>
                  <a:pt x="150" y="39"/>
                  <a:pt x="150" y="39"/>
                  <a:pt x="150" y="39"/>
                </a:cubicBezTo>
                <a:cubicBezTo>
                  <a:pt x="150" y="54"/>
                  <a:pt x="150" y="54"/>
                  <a:pt x="150" y="54"/>
                </a:cubicBezTo>
                <a:cubicBezTo>
                  <a:pt x="150" y="60"/>
                  <a:pt x="155" y="65"/>
                  <a:pt x="161" y="65"/>
                </a:cubicBezTo>
                <a:cubicBezTo>
                  <a:pt x="167" y="65"/>
                  <a:pt x="172" y="60"/>
                  <a:pt x="172" y="54"/>
                </a:cubicBezTo>
                <a:cubicBezTo>
                  <a:pt x="172" y="12"/>
                  <a:pt x="172" y="12"/>
                  <a:pt x="172" y="12"/>
                </a:cubicBezTo>
                <a:cubicBezTo>
                  <a:pt x="172" y="9"/>
                  <a:pt x="171" y="6"/>
                  <a:pt x="169" y="4"/>
                </a:cubicBezTo>
                <a:cubicBezTo>
                  <a:pt x="169" y="4"/>
                  <a:pt x="169" y="4"/>
                  <a:pt x="169" y="4"/>
                </a:cubicBezTo>
                <a:close/>
                <a:moveTo>
                  <a:pt x="105" y="129"/>
                </a:moveTo>
                <a:cubicBezTo>
                  <a:pt x="88" y="146"/>
                  <a:pt x="59" y="146"/>
                  <a:pt x="42" y="129"/>
                </a:cubicBezTo>
                <a:cubicBezTo>
                  <a:pt x="25" y="112"/>
                  <a:pt x="25" y="83"/>
                  <a:pt x="42" y="66"/>
                </a:cubicBezTo>
                <a:cubicBezTo>
                  <a:pt x="50" y="57"/>
                  <a:pt x="62" y="53"/>
                  <a:pt x="74" y="53"/>
                </a:cubicBezTo>
                <a:cubicBezTo>
                  <a:pt x="86" y="53"/>
                  <a:pt x="97" y="57"/>
                  <a:pt x="105" y="66"/>
                </a:cubicBezTo>
                <a:cubicBezTo>
                  <a:pt x="123" y="83"/>
                  <a:pt x="123" y="112"/>
                  <a:pt x="105" y="129"/>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08" tIns="45652" rIns="91308" bIns="45652" numCol="1" anchor="t" anchorCtr="0" compatLnSpc="1">
            <a:prstTxWarp prst="textNoShape">
              <a:avLst/>
            </a:prstTxWarp>
          </a:bodyPr>
          <a:lstStyle/>
          <a:p>
            <a:pPr defTabSz="1017276"/>
            <a:endParaRPr lang="en-US">
              <a:solidFill>
                <a:prstClr val="white"/>
              </a:solidFill>
            </a:endParaRPr>
          </a:p>
        </p:txBody>
      </p:sp>
      <p:sp>
        <p:nvSpPr>
          <p:cNvPr id="38" name="Freeform 37"/>
          <p:cNvSpPr>
            <a:spLocks noChangeAspect="1" noEditPoints="1"/>
          </p:cNvSpPr>
          <p:nvPr/>
        </p:nvSpPr>
        <p:spPr bwMode="auto">
          <a:xfrm>
            <a:off x="3665030" y="2883598"/>
            <a:ext cx="822951" cy="790069"/>
          </a:xfrm>
          <a:custGeom>
            <a:avLst/>
            <a:gdLst>
              <a:gd name="T0" fmla="*/ 169 w 172"/>
              <a:gd name="T1" fmla="*/ 4 h 165"/>
              <a:gd name="T2" fmla="*/ 159 w 172"/>
              <a:gd name="T3" fmla="*/ 1 h 165"/>
              <a:gd name="T4" fmla="*/ 119 w 172"/>
              <a:gd name="T5" fmla="*/ 1 h 165"/>
              <a:gd name="T6" fmla="*/ 108 w 172"/>
              <a:gd name="T7" fmla="*/ 13 h 165"/>
              <a:gd name="T8" fmla="*/ 120 w 172"/>
              <a:gd name="T9" fmla="*/ 24 h 165"/>
              <a:gd name="T10" fmla="*/ 133 w 172"/>
              <a:gd name="T11" fmla="*/ 24 h 165"/>
              <a:gd name="T12" fmla="*/ 114 w 172"/>
              <a:gd name="T13" fmla="*/ 43 h 165"/>
              <a:gd name="T14" fmla="*/ 74 w 172"/>
              <a:gd name="T15" fmla="*/ 30 h 165"/>
              <a:gd name="T16" fmla="*/ 26 w 172"/>
              <a:gd name="T17" fmla="*/ 50 h 165"/>
              <a:gd name="T18" fmla="*/ 26 w 172"/>
              <a:gd name="T19" fmla="*/ 145 h 165"/>
              <a:gd name="T20" fmla="*/ 74 w 172"/>
              <a:gd name="T21" fmla="*/ 165 h 165"/>
              <a:gd name="T22" fmla="*/ 121 w 172"/>
              <a:gd name="T23" fmla="*/ 145 h 165"/>
              <a:gd name="T24" fmla="*/ 129 w 172"/>
              <a:gd name="T25" fmla="*/ 59 h 165"/>
              <a:gd name="T26" fmla="*/ 150 w 172"/>
              <a:gd name="T27" fmla="*/ 39 h 165"/>
              <a:gd name="T28" fmla="*/ 150 w 172"/>
              <a:gd name="T29" fmla="*/ 54 h 165"/>
              <a:gd name="T30" fmla="*/ 161 w 172"/>
              <a:gd name="T31" fmla="*/ 65 h 165"/>
              <a:gd name="T32" fmla="*/ 172 w 172"/>
              <a:gd name="T33" fmla="*/ 54 h 165"/>
              <a:gd name="T34" fmla="*/ 172 w 172"/>
              <a:gd name="T35" fmla="*/ 12 h 165"/>
              <a:gd name="T36" fmla="*/ 169 w 172"/>
              <a:gd name="T37" fmla="*/ 4 h 165"/>
              <a:gd name="T38" fmla="*/ 169 w 172"/>
              <a:gd name="T39" fmla="*/ 4 h 165"/>
              <a:gd name="T40" fmla="*/ 105 w 172"/>
              <a:gd name="T41" fmla="*/ 129 h 165"/>
              <a:gd name="T42" fmla="*/ 42 w 172"/>
              <a:gd name="T43" fmla="*/ 129 h 165"/>
              <a:gd name="T44" fmla="*/ 42 w 172"/>
              <a:gd name="T45" fmla="*/ 66 h 165"/>
              <a:gd name="T46" fmla="*/ 74 w 172"/>
              <a:gd name="T47" fmla="*/ 53 h 165"/>
              <a:gd name="T48" fmla="*/ 105 w 172"/>
              <a:gd name="T49" fmla="*/ 66 h 165"/>
              <a:gd name="T50" fmla="*/ 105 w 172"/>
              <a:gd name="T51" fmla="*/ 12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165">
                <a:moveTo>
                  <a:pt x="169" y="4"/>
                </a:moveTo>
                <a:cubicBezTo>
                  <a:pt x="166" y="1"/>
                  <a:pt x="162" y="0"/>
                  <a:pt x="159" y="1"/>
                </a:cubicBezTo>
                <a:cubicBezTo>
                  <a:pt x="119" y="1"/>
                  <a:pt x="119" y="1"/>
                  <a:pt x="119" y="1"/>
                </a:cubicBezTo>
                <a:cubicBezTo>
                  <a:pt x="113" y="1"/>
                  <a:pt x="108" y="7"/>
                  <a:pt x="108" y="13"/>
                </a:cubicBezTo>
                <a:cubicBezTo>
                  <a:pt x="108" y="19"/>
                  <a:pt x="113" y="24"/>
                  <a:pt x="120" y="24"/>
                </a:cubicBezTo>
                <a:cubicBezTo>
                  <a:pt x="133" y="24"/>
                  <a:pt x="133" y="24"/>
                  <a:pt x="133" y="24"/>
                </a:cubicBezTo>
                <a:cubicBezTo>
                  <a:pt x="114" y="43"/>
                  <a:pt x="114" y="43"/>
                  <a:pt x="114" y="43"/>
                </a:cubicBezTo>
                <a:cubicBezTo>
                  <a:pt x="102" y="35"/>
                  <a:pt x="88" y="30"/>
                  <a:pt x="74" y="30"/>
                </a:cubicBezTo>
                <a:cubicBezTo>
                  <a:pt x="56" y="30"/>
                  <a:pt x="39" y="37"/>
                  <a:pt x="26" y="50"/>
                </a:cubicBezTo>
                <a:cubicBezTo>
                  <a:pt x="0" y="76"/>
                  <a:pt x="0" y="119"/>
                  <a:pt x="26" y="145"/>
                </a:cubicBezTo>
                <a:cubicBezTo>
                  <a:pt x="39" y="158"/>
                  <a:pt x="56" y="165"/>
                  <a:pt x="74" y="165"/>
                </a:cubicBezTo>
                <a:cubicBezTo>
                  <a:pt x="92" y="165"/>
                  <a:pt x="109" y="158"/>
                  <a:pt x="121" y="145"/>
                </a:cubicBezTo>
                <a:cubicBezTo>
                  <a:pt x="145" y="122"/>
                  <a:pt x="147" y="86"/>
                  <a:pt x="129" y="59"/>
                </a:cubicBezTo>
                <a:cubicBezTo>
                  <a:pt x="150" y="39"/>
                  <a:pt x="150" y="39"/>
                  <a:pt x="150" y="39"/>
                </a:cubicBezTo>
                <a:cubicBezTo>
                  <a:pt x="150" y="54"/>
                  <a:pt x="150" y="54"/>
                  <a:pt x="150" y="54"/>
                </a:cubicBezTo>
                <a:cubicBezTo>
                  <a:pt x="150" y="60"/>
                  <a:pt x="155" y="65"/>
                  <a:pt x="161" y="65"/>
                </a:cubicBezTo>
                <a:cubicBezTo>
                  <a:pt x="167" y="65"/>
                  <a:pt x="172" y="60"/>
                  <a:pt x="172" y="54"/>
                </a:cubicBezTo>
                <a:cubicBezTo>
                  <a:pt x="172" y="12"/>
                  <a:pt x="172" y="12"/>
                  <a:pt x="172" y="12"/>
                </a:cubicBezTo>
                <a:cubicBezTo>
                  <a:pt x="172" y="9"/>
                  <a:pt x="171" y="6"/>
                  <a:pt x="169" y="4"/>
                </a:cubicBezTo>
                <a:cubicBezTo>
                  <a:pt x="169" y="4"/>
                  <a:pt x="169" y="4"/>
                  <a:pt x="169" y="4"/>
                </a:cubicBezTo>
                <a:close/>
                <a:moveTo>
                  <a:pt x="105" y="129"/>
                </a:moveTo>
                <a:cubicBezTo>
                  <a:pt x="88" y="146"/>
                  <a:pt x="59" y="146"/>
                  <a:pt x="42" y="129"/>
                </a:cubicBezTo>
                <a:cubicBezTo>
                  <a:pt x="25" y="112"/>
                  <a:pt x="25" y="83"/>
                  <a:pt x="42" y="66"/>
                </a:cubicBezTo>
                <a:cubicBezTo>
                  <a:pt x="50" y="57"/>
                  <a:pt x="62" y="53"/>
                  <a:pt x="74" y="53"/>
                </a:cubicBezTo>
                <a:cubicBezTo>
                  <a:pt x="86" y="53"/>
                  <a:pt x="97" y="57"/>
                  <a:pt x="105" y="66"/>
                </a:cubicBezTo>
                <a:cubicBezTo>
                  <a:pt x="123" y="83"/>
                  <a:pt x="123" y="112"/>
                  <a:pt x="105" y="129"/>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08" tIns="45652" rIns="91308" bIns="45652" numCol="1" anchor="t" anchorCtr="0" compatLnSpc="1">
            <a:prstTxWarp prst="textNoShape">
              <a:avLst/>
            </a:prstTxWarp>
          </a:bodyPr>
          <a:lstStyle/>
          <a:p>
            <a:pPr defTabSz="1017276"/>
            <a:endParaRPr lang="en-US">
              <a:solidFill>
                <a:prstClr val="white"/>
              </a:solidFill>
            </a:endParaRPr>
          </a:p>
        </p:txBody>
      </p:sp>
      <p:grpSp>
        <p:nvGrpSpPr>
          <p:cNvPr id="47" name="Group 46"/>
          <p:cNvGrpSpPr>
            <a:grpSpLocks noChangeAspect="1"/>
          </p:cNvGrpSpPr>
          <p:nvPr/>
        </p:nvGrpSpPr>
        <p:grpSpPr>
          <a:xfrm>
            <a:off x="7751434" y="5297318"/>
            <a:ext cx="867026" cy="747882"/>
            <a:chOff x="3247231" y="3278188"/>
            <a:chExt cx="180975" cy="155576"/>
          </a:xfrm>
        </p:grpSpPr>
        <p:sp>
          <p:nvSpPr>
            <p:cNvPr id="48" name="Freeform 1210"/>
            <p:cNvSpPr>
              <a:spLocks/>
            </p:cNvSpPr>
            <p:nvPr/>
          </p:nvSpPr>
          <p:spPr bwMode="auto">
            <a:xfrm>
              <a:off x="3247231" y="3395664"/>
              <a:ext cx="58738" cy="38100"/>
            </a:xfrm>
            <a:custGeom>
              <a:avLst/>
              <a:gdLst>
                <a:gd name="T0" fmla="*/ 36 w 47"/>
                <a:gd name="T1" fmla="*/ 0 h 31"/>
                <a:gd name="T2" fmla="*/ 47 w 47"/>
                <a:gd name="T3" fmla="*/ 0 h 31"/>
                <a:gd name="T4" fmla="*/ 23 w 47"/>
                <a:gd name="T5" fmla="*/ 31 h 31"/>
                <a:gd name="T6" fmla="*/ 0 w 47"/>
                <a:gd name="T7" fmla="*/ 31 h 31"/>
                <a:gd name="T8" fmla="*/ 36 w 47"/>
                <a:gd name="T9" fmla="*/ 0 h 31"/>
              </a:gdLst>
              <a:ahLst/>
              <a:cxnLst>
                <a:cxn ang="0">
                  <a:pos x="T0" y="T1"/>
                </a:cxn>
                <a:cxn ang="0">
                  <a:pos x="T2" y="T3"/>
                </a:cxn>
                <a:cxn ang="0">
                  <a:pos x="T4" y="T5"/>
                </a:cxn>
                <a:cxn ang="0">
                  <a:pos x="T6" y="T7"/>
                </a:cxn>
                <a:cxn ang="0">
                  <a:pos x="T8" y="T9"/>
                </a:cxn>
              </a:cxnLst>
              <a:rect l="0" t="0" r="r" b="b"/>
              <a:pathLst>
                <a:path w="47" h="31">
                  <a:moveTo>
                    <a:pt x="36" y="0"/>
                  </a:moveTo>
                  <a:cubicBezTo>
                    <a:pt x="40" y="0"/>
                    <a:pt x="44" y="0"/>
                    <a:pt x="47" y="0"/>
                  </a:cubicBezTo>
                  <a:cubicBezTo>
                    <a:pt x="39" y="10"/>
                    <a:pt x="31" y="20"/>
                    <a:pt x="23" y="31"/>
                  </a:cubicBezTo>
                  <a:cubicBezTo>
                    <a:pt x="15" y="31"/>
                    <a:pt x="8" y="31"/>
                    <a:pt x="0" y="31"/>
                  </a:cubicBezTo>
                  <a:cubicBezTo>
                    <a:pt x="12" y="20"/>
                    <a:pt x="24" y="10"/>
                    <a:pt x="36"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49" name="Freeform 1211"/>
            <p:cNvSpPr>
              <a:spLocks/>
            </p:cNvSpPr>
            <p:nvPr/>
          </p:nvSpPr>
          <p:spPr bwMode="auto">
            <a:xfrm>
              <a:off x="3298031" y="3411539"/>
              <a:ext cx="31750" cy="22225"/>
            </a:xfrm>
            <a:custGeom>
              <a:avLst/>
              <a:gdLst>
                <a:gd name="T0" fmla="*/ 25 w 25"/>
                <a:gd name="T1" fmla="*/ 0 h 18"/>
                <a:gd name="T2" fmla="*/ 23 w 25"/>
                <a:gd name="T3" fmla="*/ 18 h 18"/>
                <a:gd name="T4" fmla="*/ 0 w 25"/>
                <a:gd name="T5" fmla="*/ 18 h 18"/>
                <a:gd name="T6" fmla="*/ 9 w 25"/>
                <a:gd name="T7" fmla="*/ 0 h 18"/>
                <a:gd name="T8" fmla="*/ 17 w 25"/>
                <a:gd name="T9" fmla="*/ 4 h 18"/>
                <a:gd name="T10" fmla="*/ 25 w 25"/>
                <a:gd name="T11" fmla="*/ 0 h 18"/>
              </a:gdLst>
              <a:ahLst/>
              <a:cxnLst>
                <a:cxn ang="0">
                  <a:pos x="T0" y="T1"/>
                </a:cxn>
                <a:cxn ang="0">
                  <a:pos x="T2" y="T3"/>
                </a:cxn>
                <a:cxn ang="0">
                  <a:pos x="T4" y="T5"/>
                </a:cxn>
                <a:cxn ang="0">
                  <a:pos x="T6" y="T7"/>
                </a:cxn>
                <a:cxn ang="0">
                  <a:pos x="T8" y="T9"/>
                </a:cxn>
                <a:cxn ang="0">
                  <a:pos x="T10" y="T11"/>
                </a:cxn>
              </a:cxnLst>
              <a:rect l="0" t="0" r="r" b="b"/>
              <a:pathLst>
                <a:path w="25" h="18">
                  <a:moveTo>
                    <a:pt x="25" y="0"/>
                  </a:moveTo>
                  <a:cubicBezTo>
                    <a:pt x="25" y="5"/>
                    <a:pt x="24" y="11"/>
                    <a:pt x="23" y="18"/>
                  </a:cubicBezTo>
                  <a:cubicBezTo>
                    <a:pt x="15" y="18"/>
                    <a:pt x="8" y="18"/>
                    <a:pt x="0" y="18"/>
                  </a:cubicBezTo>
                  <a:cubicBezTo>
                    <a:pt x="9" y="0"/>
                    <a:pt x="9" y="0"/>
                    <a:pt x="9" y="0"/>
                  </a:cubicBezTo>
                  <a:cubicBezTo>
                    <a:pt x="11" y="2"/>
                    <a:pt x="14" y="4"/>
                    <a:pt x="17" y="4"/>
                  </a:cubicBezTo>
                  <a:cubicBezTo>
                    <a:pt x="20" y="4"/>
                    <a:pt x="23" y="3"/>
                    <a:pt x="25"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50" name="Freeform 1212"/>
            <p:cNvSpPr>
              <a:spLocks/>
            </p:cNvSpPr>
            <p:nvPr/>
          </p:nvSpPr>
          <p:spPr bwMode="auto">
            <a:xfrm>
              <a:off x="3347244" y="3411539"/>
              <a:ext cx="30163" cy="22225"/>
            </a:xfrm>
            <a:custGeom>
              <a:avLst/>
              <a:gdLst>
                <a:gd name="T0" fmla="*/ 16 w 25"/>
                <a:gd name="T1" fmla="*/ 0 h 18"/>
                <a:gd name="T2" fmla="*/ 25 w 25"/>
                <a:gd name="T3" fmla="*/ 18 h 18"/>
                <a:gd name="T4" fmla="*/ 2 w 25"/>
                <a:gd name="T5" fmla="*/ 18 h 18"/>
                <a:gd name="T6" fmla="*/ 0 w 25"/>
                <a:gd name="T7" fmla="*/ 1 h 18"/>
                <a:gd name="T8" fmla="*/ 11 w 25"/>
                <a:gd name="T9" fmla="*/ 4 h 18"/>
                <a:gd name="T10" fmla="*/ 16 w 25"/>
                <a:gd name="T11" fmla="*/ 0 h 18"/>
              </a:gdLst>
              <a:ahLst/>
              <a:cxnLst>
                <a:cxn ang="0">
                  <a:pos x="T0" y="T1"/>
                </a:cxn>
                <a:cxn ang="0">
                  <a:pos x="T2" y="T3"/>
                </a:cxn>
                <a:cxn ang="0">
                  <a:pos x="T4" y="T5"/>
                </a:cxn>
                <a:cxn ang="0">
                  <a:pos x="T6" y="T7"/>
                </a:cxn>
                <a:cxn ang="0">
                  <a:pos x="T8" y="T9"/>
                </a:cxn>
                <a:cxn ang="0">
                  <a:pos x="T10" y="T11"/>
                </a:cxn>
              </a:cxnLst>
              <a:rect l="0" t="0" r="r" b="b"/>
              <a:pathLst>
                <a:path w="25" h="18">
                  <a:moveTo>
                    <a:pt x="16" y="0"/>
                  </a:moveTo>
                  <a:cubicBezTo>
                    <a:pt x="25" y="18"/>
                    <a:pt x="25" y="18"/>
                    <a:pt x="25" y="18"/>
                  </a:cubicBezTo>
                  <a:cubicBezTo>
                    <a:pt x="17" y="18"/>
                    <a:pt x="10" y="18"/>
                    <a:pt x="2" y="18"/>
                  </a:cubicBezTo>
                  <a:cubicBezTo>
                    <a:pt x="0" y="1"/>
                    <a:pt x="0" y="1"/>
                    <a:pt x="0" y="1"/>
                  </a:cubicBezTo>
                  <a:cubicBezTo>
                    <a:pt x="2" y="4"/>
                    <a:pt x="7" y="5"/>
                    <a:pt x="11" y="4"/>
                  </a:cubicBezTo>
                  <a:cubicBezTo>
                    <a:pt x="13" y="3"/>
                    <a:pt x="15" y="2"/>
                    <a:pt x="16"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51" name="Freeform 1213"/>
            <p:cNvSpPr>
              <a:spLocks/>
            </p:cNvSpPr>
            <p:nvPr/>
          </p:nvSpPr>
          <p:spPr bwMode="auto">
            <a:xfrm>
              <a:off x="3371056" y="3395664"/>
              <a:ext cx="57150" cy="38100"/>
            </a:xfrm>
            <a:custGeom>
              <a:avLst/>
              <a:gdLst>
                <a:gd name="T0" fmla="*/ 0 w 47"/>
                <a:gd name="T1" fmla="*/ 0 h 31"/>
                <a:gd name="T2" fmla="*/ 11 w 47"/>
                <a:gd name="T3" fmla="*/ 0 h 31"/>
                <a:gd name="T4" fmla="*/ 47 w 47"/>
                <a:gd name="T5" fmla="*/ 31 h 31"/>
                <a:gd name="T6" fmla="*/ 24 w 47"/>
                <a:gd name="T7" fmla="*/ 31 h 31"/>
                <a:gd name="T8" fmla="*/ 0 w 47"/>
                <a:gd name="T9" fmla="*/ 0 h 31"/>
              </a:gdLst>
              <a:ahLst/>
              <a:cxnLst>
                <a:cxn ang="0">
                  <a:pos x="T0" y="T1"/>
                </a:cxn>
                <a:cxn ang="0">
                  <a:pos x="T2" y="T3"/>
                </a:cxn>
                <a:cxn ang="0">
                  <a:pos x="T4" y="T5"/>
                </a:cxn>
                <a:cxn ang="0">
                  <a:pos x="T6" y="T7"/>
                </a:cxn>
                <a:cxn ang="0">
                  <a:pos x="T8" y="T9"/>
                </a:cxn>
              </a:cxnLst>
              <a:rect l="0" t="0" r="r" b="b"/>
              <a:pathLst>
                <a:path w="47" h="31">
                  <a:moveTo>
                    <a:pt x="0" y="0"/>
                  </a:moveTo>
                  <a:cubicBezTo>
                    <a:pt x="3" y="0"/>
                    <a:pt x="7" y="0"/>
                    <a:pt x="11" y="0"/>
                  </a:cubicBezTo>
                  <a:cubicBezTo>
                    <a:pt x="23" y="10"/>
                    <a:pt x="35" y="20"/>
                    <a:pt x="47" y="31"/>
                  </a:cubicBezTo>
                  <a:cubicBezTo>
                    <a:pt x="39" y="31"/>
                    <a:pt x="31" y="31"/>
                    <a:pt x="24" y="31"/>
                  </a:cubicBezTo>
                  <a:cubicBezTo>
                    <a:pt x="16" y="20"/>
                    <a:pt x="8" y="10"/>
                    <a:pt x="0"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52" name="Freeform 1214"/>
            <p:cNvSpPr>
              <a:spLocks/>
            </p:cNvSpPr>
            <p:nvPr/>
          </p:nvSpPr>
          <p:spPr bwMode="auto">
            <a:xfrm>
              <a:off x="3302794" y="3335339"/>
              <a:ext cx="19050" cy="23813"/>
            </a:xfrm>
            <a:custGeom>
              <a:avLst/>
              <a:gdLst>
                <a:gd name="T0" fmla="*/ 9 w 15"/>
                <a:gd name="T1" fmla="*/ 16 h 18"/>
                <a:gd name="T2" fmla="*/ 2 w 15"/>
                <a:gd name="T3" fmla="*/ 15 h 18"/>
                <a:gd name="T4" fmla="*/ 3 w 15"/>
                <a:gd name="T5" fmla="*/ 9 h 18"/>
                <a:gd name="T6" fmla="*/ 13 w 15"/>
                <a:gd name="T7" fmla="*/ 0 h 18"/>
                <a:gd name="T8" fmla="*/ 15 w 15"/>
                <a:gd name="T9" fmla="*/ 11 h 18"/>
                <a:gd name="T10" fmla="*/ 9 w 15"/>
                <a:gd name="T11" fmla="*/ 16 h 18"/>
              </a:gdLst>
              <a:ahLst/>
              <a:cxnLst>
                <a:cxn ang="0">
                  <a:pos x="T0" y="T1"/>
                </a:cxn>
                <a:cxn ang="0">
                  <a:pos x="T2" y="T3"/>
                </a:cxn>
                <a:cxn ang="0">
                  <a:pos x="T4" y="T5"/>
                </a:cxn>
                <a:cxn ang="0">
                  <a:pos x="T6" y="T7"/>
                </a:cxn>
                <a:cxn ang="0">
                  <a:pos x="T8" y="T9"/>
                </a:cxn>
                <a:cxn ang="0">
                  <a:pos x="T10" y="T11"/>
                </a:cxn>
              </a:cxnLst>
              <a:rect l="0" t="0" r="r" b="b"/>
              <a:pathLst>
                <a:path w="15" h="18">
                  <a:moveTo>
                    <a:pt x="9" y="16"/>
                  </a:moveTo>
                  <a:cubicBezTo>
                    <a:pt x="7" y="18"/>
                    <a:pt x="4" y="18"/>
                    <a:pt x="2" y="15"/>
                  </a:cubicBezTo>
                  <a:cubicBezTo>
                    <a:pt x="0" y="13"/>
                    <a:pt x="1" y="10"/>
                    <a:pt x="3" y="9"/>
                  </a:cubicBezTo>
                  <a:cubicBezTo>
                    <a:pt x="13" y="0"/>
                    <a:pt x="13" y="0"/>
                    <a:pt x="13" y="0"/>
                  </a:cubicBezTo>
                  <a:cubicBezTo>
                    <a:pt x="15" y="11"/>
                    <a:pt x="15" y="11"/>
                    <a:pt x="15" y="11"/>
                  </a:cubicBezTo>
                  <a:lnTo>
                    <a:pt x="9" y="16"/>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53" name="Freeform 1215"/>
            <p:cNvSpPr>
              <a:spLocks/>
            </p:cNvSpPr>
            <p:nvPr/>
          </p:nvSpPr>
          <p:spPr bwMode="auto">
            <a:xfrm>
              <a:off x="3312319" y="3306764"/>
              <a:ext cx="58738" cy="104775"/>
            </a:xfrm>
            <a:custGeom>
              <a:avLst/>
              <a:gdLst>
                <a:gd name="T0" fmla="*/ 12 w 47"/>
                <a:gd name="T1" fmla="*/ 37 h 85"/>
                <a:gd name="T2" fmla="*/ 2 w 47"/>
                <a:gd name="T3" fmla="*/ 48 h 85"/>
                <a:gd name="T4" fmla="*/ 1 w 47"/>
                <a:gd name="T5" fmla="*/ 52 h 85"/>
                <a:gd name="T6" fmla="*/ 0 w 47"/>
                <a:gd name="T7" fmla="*/ 78 h 85"/>
                <a:gd name="T8" fmla="*/ 6 w 47"/>
                <a:gd name="T9" fmla="*/ 85 h 85"/>
                <a:gd name="T10" fmla="*/ 13 w 47"/>
                <a:gd name="T11" fmla="*/ 79 h 85"/>
                <a:gd name="T12" fmla="*/ 14 w 47"/>
                <a:gd name="T13" fmla="*/ 55 h 85"/>
                <a:gd name="T14" fmla="*/ 26 w 47"/>
                <a:gd name="T15" fmla="*/ 42 h 85"/>
                <a:gd name="T16" fmla="*/ 29 w 47"/>
                <a:gd name="T17" fmla="*/ 31 h 85"/>
                <a:gd name="T18" fmla="*/ 27 w 47"/>
                <a:gd name="T19" fmla="*/ 15 h 85"/>
                <a:gd name="T20" fmla="*/ 33 w 47"/>
                <a:gd name="T21" fmla="*/ 19 h 85"/>
                <a:gd name="T22" fmla="*/ 37 w 47"/>
                <a:gd name="T23" fmla="*/ 32 h 85"/>
                <a:gd name="T24" fmla="*/ 43 w 47"/>
                <a:gd name="T25" fmla="*/ 35 h 85"/>
                <a:gd name="T26" fmla="*/ 46 w 47"/>
                <a:gd name="T27" fmla="*/ 29 h 85"/>
                <a:gd name="T28" fmla="*/ 42 w 47"/>
                <a:gd name="T29" fmla="*/ 14 h 85"/>
                <a:gd name="T30" fmla="*/ 40 w 47"/>
                <a:gd name="T31" fmla="*/ 11 h 85"/>
                <a:gd name="T32" fmla="*/ 21 w 47"/>
                <a:gd name="T33" fmla="*/ 2 h 85"/>
                <a:gd name="T34" fmla="*/ 11 w 47"/>
                <a:gd name="T35" fmla="*/ 2 h 85"/>
                <a:gd name="T36" fmla="*/ 7 w 47"/>
                <a:gd name="T37" fmla="*/ 11 h 85"/>
                <a:gd name="T38" fmla="*/ 11 w 47"/>
                <a:gd name="T39" fmla="*/ 32 h 85"/>
                <a:gd name="T40" fmla="*/ 12 w 47"/>
                <a:gd name="T41" fmla="*/ 3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85">
                  <a:moveTo>
                    <a:pt x="12" y="37"/>
                  </a:moveTo>
                  <a:cubicBezTo>
                    <a:pt x="2" y="48"/>
                    <a:pt x="2" y="48"/>
                    <a:pt x="2" y="48"/>
                  </a:cubicBezTo>
                  <a:cubicBezTo>
                    <a:pt x="1" y="49"/>
                    <a:pt x="1" y="50"/>
                    <a:pt x="1" y="52"/>
                  </a:cubicBezTo>
                  <a:cubicBezTo>
                    <a:pt x="0" y="78"/>
                    <a:pt x="0" y="78"/>
                    <a:pt x="0" y="78"/>
                  </a:cubicBezTo>
                  <a:cubicBezTo>
                    <a:pt x="0" y="82"/>
                    <a:pt x="3" y="85"/>
                    <a:pt x="6" y="85"/>
                  </a:cubicBezTo>
                  <a:cubicBezTo>
                    <a:pt x="10" y="85"/>
                    <a:pt x="13" y="82"/>
                    <a:pt x="13" y="79"/>
                  </a:cubicBezTo>
                  <a:cubicBezTo>
                    <a:pt x="14" y="55"/>
                    <a:pt x="14" y="55"/>
                    <a:pt x="14" y="55"/>
                  </a:cubicBezTo>
                  <a:cubicBezTo>
                    <a:pt x="26" y="42"/>
                    <a:pt x="26" y="42"/>
                    <a:pt x="26" y="42"/>
                  </a:cubicBezTo>
                  <a:cubicBezTo>
                    <a:pt x="29" y="39"/>
                    <a:pt x="30" y="35"/>
                    <a:pt x="29" y="31"/>
                  </a:cubicBezTo>
                  <a:cubicBezTo>
                    <a:pt x="27" y="15"/>
                    <a:pt x="27" y="15"/>
                    <a:pt x="27" y="15"/>
                  </a:cubicBezTo>
                  <a:cubicBezTo>
                    <a:pt x="33" y="19"/>
                    <a:pt x="33" y="19"/>
                    <a:pt x="33" y="19"/>
                  </a:cubicBezTo>
                  <a:cubicBezTo>
                    <a:pt x="37" y="32"/>
                    <a:pt x="37" y="32"/>
                    <a:pt x="37" y="32"/>
                  </a:cubicBezTo>
                  <a:cubicBezTo>
                    <a:pt x="37" y="34"/>
                    <a:pt x="40" y="36"/>
                    <a:pt x="43" y="35"/>
                  </a:cubicBezTo>
                  <a:cubicBezTo>
                    <a:pt x="45" y="35"/>
                    <a:pt x="47" y="32"/>
                    <a:pt x="46" y="29"/>
                  </a:cubicBezTo>
                  <a:cubicBezTo>
                    <a:pt x="42" y="14"/>
                    <a:pt x="42" y="14"/>
                    <a:pt x="42" y="14"/>
                  </a:cubicBezTo>
                  <a:cubicBezTo>
                    <a:pt x="42" y="13"/>
                    <a:pt x="41" y="12"/>
                    <a:pt x="40" y="11"/>
                  </a:cubicBezTo>
                  <a:cubicBezTo>
                    <a:pt x="21" y="2"/>
                    <a:pt x="21" y="2"/>
                    <a:pt x="21" y="2"/>
                  </a:cubicBezTo>
                  <a:cubicBezTo>
                    <a:pt x="18" y="0"/>
                    <a:pt x="13" y="0"/>
                    <a:pt x="11" y="2"/>
                  </a:cubicBezTo>
                  <a:cubicBezTo>
                    <a:pt x="8" y="4"/>
                    <a:pt x="7" y="7"/>
                    <a:pt x="7" y="11"/>
                  </a:cubicBezTo>
                  <a:cubicBezTo>
                    <a:pt x="11" y="32"/>
                    <a:pt x="11" y="32"/>
                    <a:pt x="11" y="32"/>
                  </a:cubicBezTo>
                  <a:cubicBezTo>
                    <a:pt x="11" y="33"/>
                    <a:pt x="12" y="35"/>
                    <a:pt x="12" y="37"/>
                  </a:cubicBez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54" name="Oval 1216"/>
            <p:cNvSpPr>
              <a:spLocks noChangeArrowheads="1"/>
            </p:cNvSpPr>
            <p:nvPr/>
          </p:nvSpPr>
          <p:spPr bwMode="auto">
            <a:xfrm>
              <a:off x="3310731" y="3278188"/>
              <a:ext cx="25400" cy="26988"/>
            </a:xfrm>
            <a:prstGeom prst="ellipse">
              <a:avLst/>
            </a:pr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55" name="Freeform 1217"/>
            <p:cNvSpPr>
              <a:spLocks/>
            </p:cNvSpPr>
            <p:nvPr/>
          </p:nvSpPr>
          <p:spPr bwMode="auto">
            <a:xfrm>
              <a:off x="3336131" y="3359151"/>
              <a:ext cx="28575" cy="53975"/>
            </a:xfrm>
            <a:custGeom>
              <a:avLst/>
              <a:gdLst>
                <a:gd name="T0" fmla="*/ 10 w 24"/>
                <a:gd name="T1" fmla="*/ 0 h 43"/>
                <a:gd name="T2" fmla="*/ 23 w 24"/>
                <a:gd name="T3" fmla="*/ 33 h 43"/>
                <a:gd name="T4" fmla="*/ 19 w 24"/>
                <a:gd name="T5" fmla="*/ 42 h 43"/>
                <a:gd name="T6" fmla="*/ 10 w 24"/>
                <a:gd name="T7" fmla="*/ 38 h 43"/>
                <a:gd name="T8" fmla="*/ 0 w 24"/>
                <a:gd name="T9" fmla="*/ 11 h 43"/>
                <a:gd name="T10" fmla="*/ 10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10" y="0"/>
                  </a:moveTo>
                  <a:cubicBezTo>
                    <a:pt x="23" y="33"/>
                    <a:pt x="23" y="33"/>
                    <a:pt x="23" y="33"/>
                  </a:cubicBezTo>
                  <a:cubicBezTo>
                    <a:pt x="24" y="37"/>
                    <a:pt x="22" y="41"/>
                    <a:pt x="19" y="42"/>
                  </a:cubicBezTo>
                  <a:cubicBezTo>
                    <a:pt x="15" y="43"/>
                    <a:pt x="11" y="41"/>
                    <a:pt x="10" y="38"/>
                  </a:cubicBezTo>
                  <a:cubicBezTo>
                    <a:pt x="0" y="11"/>
                    <a:pt x="0" y="11"/>
                    <a:pt x="0" y="11"/>
                  </a:cubicBezTo>
                  <a:lnTo>
                    <a:pt x="10" y="0"/>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grpSp>
      <p:sp>
        <p:nvSpPr>
          <p:cNvPr id="44" name="Rounded Rectangle 43"/>
          <p:cNvSpPr/>
          <p:nvPr/>
        </p:nvSpPr>
        <p:spPr>
          <a:xfrm>
            <a:off x="3026660" y="3999519"/>
            <a:ext cx="3962400" cy="1030224"/>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728" tIns="50865" rIns="101728" bIns="50865" spcCol="0" rtlCol="0" anchor="ctr"/>
          <a:lstStyle/>
          <a:p>
            <a:pPr defTabSz="1017276"/>
            <a:r>
              <a:rPr lang="en-US" sz="3200" dirty="0">
                <a:solidFill>
                  <a:prstClr val="white"/>
                </a:solidFill>
              </a:rPr>
              <a:t>Older Users</a:t>
            </a:r>
          </a:p>
        </p:txBody>
      </p:sp>
      <p:grpSp>
        <p:nvGrpSpPr>
          <p:cNvPr id="45" name="Group 44"/>
          <p:cNvGrpSpPr>
            <a:grpSpLocks noChangeAspect="1"/>
          </p:cNvGrpSpPr>
          <p:nvPr/>
        </p:nvGrpSpPr>
        <p:grpSpPr>
          <a:xfrm>
            <a:off x="5783586" y="4164431"/>
            <a:ext cx="592472" cy="700393"/>
            <a:chOff x="6567488" y="1908175"/>
            <a:chExt cx="2455862" cy="2817813"/>
          </a:xfrm>
        </p:grpSpPr>
        <p:sp>
          <p:nvSpPr>
            <p:cNvPr id="46" name="Oval 5"/>
            <p:cNvSpPr>
              <a:spLocks noChangeArrowheads="1"/>
            </p:cNvSpPr>
            <p:nvPr/>
          </p:nvSpPr>
          <p:spPr bwMode="auto">
            <a:xfrm>
              <a:off x="8054975" y="2087563"/>
              <a:ext cx="517525" cy="530225"/>
            </a:xfrm>
            <a:prstGeom prst="ellipse">
              <a:avLst/>
            </a:pr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6"/>
            <p:cNvSpPr>
              <a:spLocks/>
            </p:cNvSpPr>
            <p:nvPr/>
          </p:nvSpPr>
          <p:spPr bwMode="auto">
            <a:xfrm>
              <a:off x="8786813" y="3406775"/>
              <a:ext cx="134938" cy="68263"/>
            </a:xfrm>
            <a:custGeom>
              <a:avLst/>
              <a:gdLst>
                <a:gd name="T0" fmla="*/ 1 w 12"/>
                <a:gd name="T1" fmla="*/ 3 h 6"/>
                <a:gd name="T2" fmla="*/ 0 w 12"/>
                <a:gd name="T3" fmla="*/ 4 h 6"/>
                <a:gd name="T4" fmla="*/ 9 w 12"/>
                <a:gd name="T5" fmla="*/ 5 h 6"/>
                <a:gd name="T6" fmla="*/ 12 w 12"/>
                <a:gd name="T7" fmla="*/ 2 h 6"/>
                <a:gd name="T8" fmla="*/ 7 w 12"/>
                <a:gd name="T9" fmla="*/ 0 h 6"/>
                <a:gd name="T10" fmla="*/ 1 w 12"/>
                <a:gd name="T11" fmla="*/ 3 h 6"/>
              </a:gdLst>
              <a:ahLst/>
              <a:cxnLst>
                <a:cxn ang="0">
                  <a:pos x="T0" y="T1"/>
                </a:cxn>
                <a:cxn ang="0">
                  <a:pos x="T2" y="T3"/>
                </a:cxn>
                <a:cxn ang="0">
                  <a:pos x="T4" y="T5"/>
                </a:cxn>
                <a:cxn ang="0">
                  <a:pos x="T6" y="T7"/>
                </a:cxn>
                <a:cxn ang="0">
                  <a:pos x="T8" y="T9"/>
                </a:cxn>
                <a:cxn ang="0">
                  <a:pos x="T10" y="T11"/>
                </a:cxn>
              </a:cxnLst>
              <a:rect l="0" t="0" r="r" b="b"/>
              <a:pathLst>
                <a:path w="12" h="6">
                  <a:moveTo>
                    <a:pt x="1" y="3"/>
                  </a:moveTo>
                  <a:cubicBezTo>
                    <a:pt x="1" y="3"/>
                    <a:pt x="0" y="3"/>
                    <a:pt x="0" y="4"/>
                  </a:cubicBezTo>
                  <a:cubicBezTo>
                    <a:pt x="3" y="6"/>
                    <a:pt x="6" y="6"/>
                    <a:pt x="9" y="5"/>
                  </a:cubicBezTo>
                  <a:cubicBezTo>
                    <a:pt x="11" y="5"/>
                    <a:pt x="12" y="3"/>
                    <a:pt x="12" y="2"/>
                  </a:cubicBezTo>
                  <a:cubicBezTo>
                    <a:pt x="11" y="1"/>
                    <a:pt x="9" y="0"/>
                    <a:pt x="7" y="0"/>
                  </a:cubicBezTo>
                  <a:cubicBezTo>
                    <a:pt x="4" y="0"/>
                    <a:pt x="2" y="1"/>
                    <a:pt x="1" y="3"/>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7"/>
            <p:cNvSpPr>
              <a:spLocks/>
            </p:cNvSpPr>
            <p:nvPr/>
          </p:nvSpPr>
          <p:spPr bwMode="auto">
            <a:xfrm>
              <a:off x="8718550" y="3327400"/>
              <a:ext cx="304800" cy="1374775"/>
            </a:xfrm>
            <a:custGeom>
              <a:avLst/>
              <a:gdLst>
                <a:gd name="T0" fmla="*/ 24 w 27"/>
                <a:gd name="T1" fmla="*/ 5 h 122"/>
                <a:gd name="T2" fmla="*/ 13 w 27"/>
                <a:gd name="T3" fmla="*/ 0 h 122"/>
                <a:gd name="T4" fmla="*/ 13 w 27"/>
                <a:gd name="T5" fmla="*/ 0 h 122"/>
                <a:gd name="T6" fmla="*/ 2 w 27"/>
                <a:gd name="T7" fmla="*/ 5 h 122"/>
                <a:gd name="T8" fmla="*/ 0 w 27"/>
                <a:gd name="T9" fmla="*/ 16 h 122"/>
                <a:gd name="T10" fmla="*/ 0 w 27"/>
                <a:gd name="T11" fmla="*/ 119 h 122"/>
                <a:gd name="T12" fmla="*/ 4 w 27"/>
                <a:gd name="T13" fmla="*/ 119 h 122"/>
                <a:gd name="T14" fmla="*/ 4 w 27"/>
                <a:gd name="T15" fmla="*/ 16 h 122"/>
                <a:gd name="T16" fmla="*/ 4 w 27"/>
                <a:gd name="T17" fmla="*/ 16 h 122"/>
                <a:gd name="T18" fmla="*/ 4 w 27"/>
                <a:gd name="T19" fmla="*/ 15 h 122"/>
                <a:gd name="T20" fmla="*/ 5 w 27"/>
                <a:gd name="T21" fmla="*/ 9 h 122"/>
                <a:gd name="T22" fmla="*/ 13 w 27"/>
                <a:gd name="T23" fmla="*/ 5 h 122"/>
                <a:gd name="T24" fmla="*/ 13 w 27"/>
                <a:gd name="T25" fmla="*/ 5 h 122"/>
                <a:gd name="T26" fmla="*/ 21 w 27"/>
                <a:gd name="T27" fmla="*/ 9 h 122"/>
                <a:gd name="T28" fmla="*/ 23 w 27"/>
                <a:gd name="T29" fmla="*/ 16 h 122"/>
                <a:gd name="T30" fmla="*/ 27 w 27"/>
                <a:gd name="T31" fmla="*/ 16 h 122"/>
                <a:gd name="T32" fmla="*/ 24 w 27"/>
                <a:gd name="T33"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22">
                  <a:moveTo>
                    <a:pt x="24" y="5"/>
                  </a:moveTo>
                  <a:cubicBezTo>
                    <a:pt x="22" y="2"/>
                    <a:pt x="18" y="0"/>
                    <a:pt x="13" y="0"/>
                  </a:cubicBezTo>
                  <a:cubicBezTo>
                    <a:pt x="13" y="0"/>
                    <a:pt x="13" y="0"/>
                    <a:pt x="13" y="0"/>
                  </a:cubicBezTo>
                  <a:cubicBezTo>
                    <a:pt x="8" y="0"/>
                    <a:pt x="4" y="2"/>
                    <a:pt x="2" y="5"/>
                  </a:cubicBezTo>
                  <a:cubicBezTo>
                    <a:pt x="0" y="10"/>
                    <a:pt x="0" y="15"/>
                    <a:pt x="0" y="16"/>
                  </a:cubicBezTo>
                  <a:cubicBezTo>
                    <a:pt x="0" y="119"/>
                    <a:pt x="0" y="119"/>
                    <a:pt x="0" y="119"/>
                  </a:cubicBezTo>
                  <a:cubicBezTo>
                    <a:pt x="0" y="119"/>
                    <a:pt x="3" y="122"/>
                    <a:pt x="4" y="119"/>
                  </a:cubicBezTo>
                  <a:cubicBezTo>
                    <a:pt x="4" y="16"/>
                    <a:pt x="4" y="16"/>
                    <a:pt x="4" y="16"/>
                  </a:cubicBezTo>
                  <a:cubicBezTo>
                    <a:pt x="4" y="16"/>
                    <a:pt x="4" y="16"/>
                    <a:pt x="4" y="16"/>
                  </a:cubicBezTo>
                  <a:cubicBezTo>
                    <a:pt x="4" y="15"/>
                    <a:pt x="4" y="15"/>
                    <a:pt x="4" y="15"/>
                  </a:cubicBezTo>
                  <a:cubicBezTo>
                    <a:pt x="4" y="15"/>
                    <a:pt x="4" y="11"/>
                    <a:pt x="5" y="9"/>
                  </a:cubicBezTo>
                  <a:cubicBezTo>
                    <a:pt x="7" y="6"/>
                    <a:pt x="9" y="5"/>
                    <a:pt x="13" y="5"/>
                  </a:cubicBezTo>
                  <a:cubicBezTo>
                    <a:pt x="13" y="5"/>
                    <a:pt x="13" y="5"/>
                    <a:pt x="13" y="5"/>
                  </a:cubicBezTo>
                  <a:cubicBezTo>
                    <a:pt x="17" y="5"/>
                    <a:pt x="20" y="6"/>
                    <a:pt x="21" y="9"/>
                  </a:cubicBezTo>
                  <a:cubicBezTo>
                    <a:pt x="23" y="12"/>
                    <a:pt x="23" y="16"/>
                    <a:pt x="23" y="16"/>
                  </a:cubicBezTo>
                  <a:cubicBezTo>
                    <a:pt x="23" y="16"/>
                    <a:pt x="24" y="21"/>
                    <a:pt x="27" y="16"/>
                  </a:cubicBezTo>
                  <a:cubicBezTo>
                    <a:pt x="27" y="16"/>
                    <a:pt x="27" y="10"/>
                    <a:pt x="24" y="5"/>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8"/>
            <p:cNvSpPr>
              <a:spLocks/>
            </p:cNvSpPr>
            <p:nvPr/>
          </p:nvSpPr>
          <p:spPr bwMode="auto">
            <a:xfrm>
              <a:off x="8189913" y="1908175"/>
              <a:ext cx="269875" cy="190500"/>
            </a:xfrm>
            <a:custGeom>
              <a:avLst/>
              <a:gdLst>
                <a:gd name="T0" fmla="*/ 11 w 24"/>
                <a:gd name="T1" fmla="*/ 14 h 17"/>
                <a:gd name="T2" fmla="*/ 23 w 24"/>
                <a:gd name="T3" fmla="*/ 17 h 17"/>
                <a:gd name="T4" fmla="*/ 24 w 24"/>
                <a:gd name="T5" fmla="*/ 12 h 17"/>
                <a:gd name="T6" fmla="*/ 12 w 24"/>
                <a:gd name="T7" fmla="*/ 0 h 17"/>
                <a:gd name="T8" fmla="*/ 0 w 24"/>
                <a:gd name="T9" fmla="*/ 12 h 17"/>
                <a:gd name="T10" fmla="*/ 1 w 24"/>
                <a:gd name="T11" fmla="*/ 16 h 17"/>
                <a:gd name="T12" fmla="*/ 11 w 24"/>
                <a:gd name="T13" fmla="*/ 14 h 17"/>
              </a:gdLst>
              <a:ahLst/>
              <a:cxnLst>
                <a:cxn ang="0">
                  <a:pos x="T0" y="T1"/>
                </a:cxn>
                <a:cxn ang="0">
                  <a:pos x="T2" y="T3"/>
                </a:cxn>
                <a:cxn ang="0">
                  <a:pos x="T4" y="T5"/>
                </a:cxn>
                <a:cxn ang="0">
                  <a:pos x="T6" y="T7"/>
                </a:cxn>
                <a:cxn ang="0">
                  <a:pos x="T8" y="T9"/>
                </a:cxn>
                <a:cxn ang="0">
                  <a:pos x="T10" y="T11"/>
                </a:cxn>
                <a:cxn ang="0">
                  <a:pos x="T12" y="T13"/>
                </a:cxn>
              </a:cxnLst>
              <a:rect l="0" t="0" r="r" b="b"/>
              <a:pathLst>
                <a:path w="24" h="17">
                  <a:moveTo>
                    <a:pt x="11" y="14"/>
                  </a:moveTo>
                  <a:cubicBezTo>
                    <a:pt x="15" y="14"/>
                    <a:pt x="20" y="15"/>
                    <a:pt x="23" y="17"/>
                  </a:cubicBezTo>
                  <a:cubicBezTo>
                    <a:pt x="24" y="16"/>
                    <a:pt x="24" y="14"/>
                    <a:pt x="24" y="12"/>
                  </a:cubicBezTo>
                  <a:cubicBezTo>
                    <a:pt x="24" y="6"/>
                    <a:pt x="19" y="0"/>
                    <a:pt x="12" y="0"/>
                  </a:cubicBezTo>
                  <a:cubicBezTo>
                    <a:pt x="5" y="0"/>
                    <a:pt x="0" y="6"/>
                    <a:pt x="0" y="12"/>
                  </a:cubicBezTo>
                  <a:cubicBezTo>
                    <a:pt x="0" y="14"/>
                    <a:pt x="0" y="15"/>
                    <a:pt x="1" y="16"/>
                  </a:cubicBezTo>
                  <a:cubicBezTo>
                    <a:pt x="4" y="15"/>
                    <a:pt x="7" y="14"/>
                    <a:pt x="11"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Oval 9"/>
            <p:cNvSpPr>
              <a:spLocks noChangeArrowheads="1"/>
            </p:cNvSpPr>
            <p:nvPr/>
          </p:nvSpPr>
          <p:spPr bwMode="auto">
            <a:xfrm>
              <a:off x="7029450" y="1998663"/>
              <a:ext cx="517525" cy="550863"/>
            </a:xfrm>
            <a:prstGeom prst="ellipse">
              <a:avLst/>
            </a:pr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0"/>
            <p:cNvSpPr>
              <a:spLocks/>
            </p:cNvSpPr>
            <p:nvPr/>
          </p:nvSpPr>
          <p:spPr bwMode="auto">
            <a:xfrm>
              <a:off x="6691313" y="2460625"/>
              <a:ext cx="1306513" cy="2241550"/>
            </a:xfrm>
            <a:custGeom>
              <a:avLst/>
              <a:gdLst>
                <a:gd name="T0" fmla="*/ 113 w 116"/>
                <a:gd name="T1" fmla="*/ 76 h 199"/>
                <a:gd name="T2" fmla="*/ 91 w 116"/>
                <a:gd name="T3" fmla="*/ 11 h 199"/>
                <a:gd name="T4" fmla="*/ 75 w 116"/>
                <a:gd name="T5" fmla="*/ 0 h 199"/>
                <a:gd name="T6" fmla="*/ 74 w 116"/>
                <a:gd name="T7" fmla="*/ 0 h 199"/>
                <a:gd name="T8" fmla="*/ 53 w 116"/>
                <a:gd name="T9" fmla="*/ 11 h 199"/>
                <a:gd name="T10" fmla="*/ 33 w 116"/>
                <a:gd name="T11" fmla="*/ 0 h 199"/>
                <a:gd name="T12" fmla="*/ 19 w 116"/>
                <a:gd name="T13" fmla="*/ 11 h 199"/>
                <a:gd name="T14" fmla="*/ 0 w 116"/>
                <a:gd name="T15" fmla="*/ 72 h 199"/>
                <a:gd name="T16" fmla="*/ 4 w 116"/>
                <a:gd name="T17" fmla="*/ 71 h 199"/>
                <a:gd name="T18" fmla="*/ 15 w 116"/>
                <a:gd name="T19" fmla="*/ 76 h 199"/>
                <a:gd name="T20" fmla="*/ 27 w 116"/>
                <a:gd name="T21" fmla="*/ 39 h 199"/>
                <a:gd name="T22" fmla="*/ 29 w 116"/>
                <a:gd name="T23" fmla="*/ 40 h 199"/>
                <a:gd name="T24" fmla="*/ 32 w 116"/>
                <a:gd name="T25" fmla="*/ 113 h 199"/>
                <a:gd name="T26" fmla="*/ 32 w 116"/>
                <a:gd name="T27" fmla="*/ 188 h 199"/>
                <a:gd name="T28" fmla="*/ 42 w 116"/>
                <a:gd name="T29" fmla="*/ 199 h 199"/>
                <a:gd name="T30" fmla="*/ 42 w 116"/>
                <a:gd name="T31" fmla="*/ 199 h 199"/>
                <a:gd name="T32" fmla="*/ 53 w 116"/>
                <a:gd name="T33" fmla="*/ 188 h 199"/>
                <a:gd name="T34" fmla="*/ 53 w 116"/>
                <a:gd name="T35" fmla="*/ 102 h 199"/>
                <a:gd name="T36" fmla="*/ 58 w 116"/>
                <a:gd name="T37" fmla="*/ 102 h 199"/>
                <a:gd name="T38" fmla="*/ 58 w 116"/>
                <a:gd name="T39" fmla="*/ 188 h 199"/>
                <a:gd name="T40" fmla="*/ 68 w 116"/>
                <a:gd name="T41" fmla="*/ 199 h 199"/>
                <a:gd name="T42" fmla="*/ 68 w 116"/>
                <a:gd name="T43" fmla="*/ 199 h 199"/>
                <a:gd name="T44" fmla="*/ 79 w 116"/>
                <a:gd name="T45" fmla="*/ 188 h 199"/>
                <a:gd name="T46" fmla="*/ 79 w 116"/>
                <a:gd name="T47" fmla="*/ 101 h 199"/>
                <a:gd name="T48" fmla="*/ 79 w 116"/>
                <a:gd name="T49" fmla="*/ 82 h 199"/>
                <a:gd name="T50" fmla="*/ 79 w 116"/>
                <a:gd name="T51" fmla="*/ 72 h 199"/>
                <a:gd name="T52" fmla="*/ 80 w 116"/>
                <a:gd name="T53" fmla="*/ 42 h 199"/>
                <a:gd name="T54" fmla="*/ 82 w 116"/>
                <a:gd name="T55" fmla="*/ 41 h 199"/>
                <a:gd name="T56" fmla="*/ 100 w 116"/>
                <a:gd name="T57" fmla="*/ 83 h 199"/>
                <a:gd name="T58" fmla="*/ 110 w 116"/>
                <a:gd name="T59" fmla="*/ 87 h 199"/>
                <a:gd name="T60" fmla="*/ 113 w 116"/>
                <a:gd name="T61" fmla="*/ 7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99">
                  <a:moveTo>
                    <a:pt x="113" y="76"/>
                  </a:moveTo>
                  <a:cubicBezTo>
                    <a:pt x="91" y="11"/>
                    <a:pt x="91" y="11"/>
                    <a:pt x="91" y="11"/>
                  </a:cubicBezTo>
                  <a:cubicBezTo>
                    <a:pt x="91" y="11"/>
                    <a:pt x="84" y="0"/>
                    <a:pt x="75" y="0"/>
                  </a:cubicBezTo>
                  <a:cubicBezTo>
                    <a:pt x="75" y="0"/>
                    <a:pt x="74" y="0"/>
                    <a:pt x="74" y="0"/>
                  </a:cubicBezTo>
                  <a:cubicBezTo>
                    <a:pt x="70" y="7"/>
                    <a:pt x="62" y="11"/>
                    <a:pt x="53" y="11"/>
                  </a:cubicBezTo>
                  <a:cubicBezTo>
                    <a:pt x="45" y="11"/>
                    <a:pt x="37" y="7"/>
                    <a:pt x="33" y="0"/>
                  </a:cubicBezTo>
                  <a:cubicBezTo>
                    <a:pt x="29" y="1"/>
                    <a:pt x="22" y="3"/>
                    <a:pt x="19" y="11"/>
                  </a:cubicBezTo>
                  <a:cubicBezTo>
                    <a:pt x="15" y="21"/>
                    <a:pt x="4" y="58"/>
                    <a:pt x="0" y="72"/>
                  </a:cubicBezTo>
                  <a:cubicBezTo>
                    <a:pt x="1" y="71"/>
                    <a:pt x="3" y="71"/>
                    <a:pt x="4" y="71"/>
                  </a:cubicBezTo>
                  <a:cubicBezTo>
                    <a:pt x="9" y="71"/>
                    <a:pt x="13" y="73"/>
                    <a:pt x="15" y="76"/>
                  </a:cubicBezTo>
                  <a:cubicBezTo>
                    <a:pt x="19" y="64"/>
                    <a:pt x="27" y="39"/>
                    <a:pt x="27" y="39"/>
                  </a:cubicBezTo>
                  <a:cubicBezTo>
                    <a:pt x="27" y="39"/>
                    <a:pt x="30" y="37"/>
                    <a:pt x="29" y="40"/>
                  </a:cubicBezTo>
                  <a:cubicBezTo>
                    <a:pt x="32" y="113"/>
                    <a:pt x="32" y="113"/>
                    <a:pt x="32" y="113"/>
                  </a:cubicBezTo>
                  <a:cubicBezTo>
                    <a:pt x="32" y="188"/>
                    <a:pt x="32" y="188"/>
                    <a:pt x="32" y="188"/>
                  </a:cubicBezTo>
                  <a:cubicBezTo>
                    <a:pt x="32" y="194"/>
                    <a:pt x="36" y="199"/>
                    <a:pt x="42" y="199"/>
                  </a:cubicBezTo>
                  <a:cubicBezTo>
                    <a:pt x="42" y="199"/>
                    <a:pt x="42" y="199"/>
                    <a:pt x="42" y="199"/>
                  </a:cubicBezTo>
                  <a:cubicBezTo>
                    <a:pt x="48" y="199"/>
                    <a:pt x="53" y="194"/>
                    <a:pt x="53" y="188"/>
                  </a:cubicBezTo>
                  <a:cubicBezTo>
                    <a:pt x="53" y="102"/>
                    <a:pt x="53" y="102"/>
                    <a:pt x="53" y="102"/>
                  </a:cubicBezTo>
                  <a:cubicBezTo>
                    <a:pt x="58" y="102"/>
                    <a:pt x="58" y="102"/>
                    <a:pt x="58" y="102"/>
                  </a:cubicBezTo>
                  <a:cubicBezTo>
                    <a:pt x="58" y="188"/>
                    <a:pt x="58" y="188"/>
                    <a:pt x="58" y="188"/>
                  </a:cubicBezTo>
                  <a:cubicBezTo>
                    <a:pt x="58" y="194"/>
                    <a:pt x="63" y="199"/>
                    <a:pt x="68" y="199"/>
                  </a:cubicBezTo>
                  <a:cubicBezTo>
                    <a:pt x="68" y="199"/>
                    <a:pt x="68" y="199"/>
                    <a:pt x="68" y="199"/>
                  </a:cubicBezTo>
                  <a:cubicBezTo>
                    <a:pt x="74" y="199"/>
                    <a:pt x="79" y="194"/>
                    <a:pt x="79" y="188"/>
                  </a:cubicBezTo>
                  <a:cubicBezTo>
                    <a:pt x="79" y="101"/>
                    <a:pt x="79" y="101"/>
                    <a:pt x="79" y="101"/>
                  </a:cubicBezTo>
                  <a:cubicBezTo>
                    <a:pt x="79" y="82"/>
                    <a:pt x="79" y="82"/>
                    <a:pt x="79" y="82"/>
                  </a:cubicBezTo>
                  <a:cubicBezTo>
                    <a:pt x="79" y="72"/>
                    <a:pt x="79" y="72"/>
                    <a:pt x="79" y="72"/>
                  </a:cubicBezTo>
                  <a:cubicBezTo>
                    <a:pt x="80" y="42"/>
                    <a:pt x="80" y="42"/>
                    <a:pt x="80" y="42"/>
                  </a:cubicBezTo>
                  <a:cubicBezTo>
                    <a:pt x="80" y="42"/>
                    <a:pt x="81" y="39"/>
                    <a:pt x="82" y="41"/>
                  </a:cubicBezTo>
                  <a:cubicBezTo>
                    <a:pt x="83" y="43"/>
                    <a:pt x="100" y="83"/>
                    <a:pt x="100" y="83"/>
                  </a:cubicBezTo>
                  <a:cubicBezTo>
                    <a:pt x="100" y="83"/>
                    <a:pt x="104" y="90"/>
                    <a:pt x="110" y="87"/>
                  </a:cubicBezTo>
                  <a:cubicBezTo>
                    <a:pt x="116" y="83"/>
                    <a:pt x="113" y="76"/>
                    <a:pt x="113" y="7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1"/>
            <p:cNvSpPr>
              <a:spLocks/>
            </p:cNvSpPr>
            <p:nvPr/>
          </p:nvSpPr>
          <p:spPr bwMode="auto">
            <a:xfrm>
              <a:off x="6680200" y="3373438"/>
              <a:ext cx="134938" cy="77788"/>
            </a:xfrm>
            <a:custGeom>
              <a:avLst/>
              <a:gdLst>
                <a:gd name="T0" fmla="*/ 5 w 12"/>
                <a:gd name="T1" fmla="*/ 0 h 7"/>
                <a:gd name="T2" fmla="*/ 0 w 12"/>
                <a:gd name="T3" fmla="*/ 2 h 7"/>
                <a:gd name="T4" fmla="*/ 3 w 12"/>
                <a:gd name="T5" fmla="*/ 6 h 7"/>
                <a:gd name="T6" fmla="*/ 12 w 12"/>
                <a:gd name="T7" fmla="*/ 4 h 7"/>
                <a:gd name="T8" fmla="*/ 11 w 12"/>
                <a:gd name="T9" fmla="*/ 3 h 7"/>
                <a:gd name="T10" fmla="*/ 5 w 12"/>
                <a:gd name="T11" fmla="*/ 0 h 7"/>
              </a:gdLst>
              <a:ahLst/>
              <a:cxnLst>
                <a:cxn ang="0">
                  <a:pos x="T0" y="T1"/>
                </a:cxn>
                <a:cxn ang="0">
                  <a:pos x="T2" y="T3"/>
                </a:cxn>
                <a:cxn ang="0">
                  <a:pos x="T4" y="T5"/>
                </a:cxn>
                <a:cxn ang="0">
                  <a:pos x="T6" y="T7"/>
                </a:cxn>
                <a:cxn ang="0">
                  <a:pos x="T8" y="T9"/>
                </a:cxn>
                <a:cxn ang="0">
                  <a:pos x="T10" y="T11"/>
                </a:cxn>
              </a:cxnLst>
              <a:rect l="0" t="0" r="r" b="b"/>
              <a:pathLst>
                <a:path w="12" h="7">
                  <a:moveTo>
                    <a:pt x="5" y="0"/>
                  </a:moveTo>
                  <a:cubicBezTo>
                    <a:pt x="3" y="0"/>
                    <a:pt x="1" y="1"/>
                    <a:pt x="0" y="2"/>
                  </a:cubicBezTo>
                  <a:cubicBezTo>
                    <a:pt x="0" y="3"/>
                    <a:pt x="1" y="5"/>
                    <a:pt x="3" y="6"/>
                  </a:cubicBezTo>
                  <a:cubicBezTo>
                    <a:pt x="6" y="7"/>
                    <a:pt x="9" y="6"/>
                    <a:pt x="12" y="4"/>
                  </a:cubicBezTo>
                  <a:cubicBezTo>
                    <a:pt x="12" y="4"/>
                    <a:pt x="11" y="3"/>
                    <a:pt x="11" y="3"/>
                  </a:cubicBezTo>
                  <a:cubicBezTo>
                    <a:pt x="10" y="1"/>
                    <a:pt x="8" y="0"/>
                    <a:pt x="5" y="0"/>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2"/>
            <p:cNvSpPr>
              <a:spLocks/>
            </p:cNvSpPr>
            <p:nvPr/>
          </p:nvSpPr>
          <p:spPr bwMode="auto">
            <a:xfrm>
              <a:off x="6567488" y="3282950"/>
              <a:ext cx="327025" cy="1443038"/>
            </a:xfrm>
            <a:custGeom>
              <a:avLst/>
              <a:gdLst>
                <a:gd name="T0" fmla="*/ 26 w 29"/>
                <a:gd name="T1" fmla="*/ 6 h 128"/>
                <a:gd name="T2" fmla="*/ 15 w 29"/>
                <a:gd name="T3" fmla="*/ 0 h 128"/>
                <a:gd name="T4" fmla="*/ 15 w 29"/>
                <a:gd name="T5" fmla="*/ 0 h 128"/>
                <a:gd name="T6" fmla="*/ 4 w 29"/>
                <a:gd name="T7" fmla="*/ 6 h 128"/>
                <a:gd name="T8" fmla="*/ 1 w 29"/>
                <a:gd name="T9" fmla="*/ 18 h 128"/>
                <a:gd name="T10" fmla="*/ 5 w 29"/>
                <a:gd name="T11" fmla="*/ 17 h 128"/>
                <a:gd name="T12" fmla="*/ 7 w 29"/>
                <a:gd name="T13" fmla="*/ 10 h 128"/>
                <a:gd name="T14" fmla="*/ 15 w 29"/>
                <a:gd name="T15" fmla="*/ 6 h 128"/>
                <a:gd name="T16" fmla="*/ 15 w 29"/>
                <a:gd name="T17" fmla="*/ 6 h 128"/>
                <a:gd name="T18" fmla="*/ 23 w 29"/>
                <a:gd name="T19" fmla="*/ 10 h 128"/>
                <a:gd name="T20" fmla="*/ 24 w 29"/>
                <a:gd name="T21" fmla="*/ 17 h 128"/>
                <a:gd name="T22" fmla="*/ 24 w 29"/>
                <a:gd name="T23" fmla="*/ 17 h 128"/>
                <a:gd name="T24" fmla="*/ 24 w 29"/>
                <a:gd name="T25" fmla="*/ 17 h 128"/>
                <a:gd name="T26" fmla="*/ 24 w 29"/>
                <a:gd name="T27" fmla="*/ 125 h 128"/>
                <a:gd name="T28" fmla="*/ 28 w 29"/>
                <a:gd name="T29" fmla="*/ 125 h 128"/>
                <a:gd name="T30" fmla="*/ 28 w 29"/>
                <a:gd name="T31" fmla="*/ 18 h 128"/>
                <a:gd name="T32" fmla="*/ 26 w 29"/>
                <a:gd name="T33" fmla="*/ 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28">
                  <a:moveTo>
                    <a:pt x="26" y="6"/>
                  </a:moveTo>
                  <a:cubicBezTo>
                    <a:pt x="24" y="2"/>
                    <a:pt x="20" y="0"/>
                    <a:pt x="15" y="0"/>
                  </a:cubicBezTo>
                  <a:cubicBezTo>
                    <a:pt x="15" y="0"/>
                    <a:pt x="15" y="0"/>
                    <a:pt x="15" y="0"/>
                  </a:cubicBezTo>
                  <a:cubicBezTo>
                    <a:pt x="10" y="0"/>
                    <a:pt x="6" y="2"/>
                    <a:pt x="4" y="6"/>
                  </a:cubicBezTo>
                  <a:cubicBezTo>
                    <a:pt x="0" y="11"/>
                    <a:pt x="1" y="18"/>
                    <a:pt x="1" y="18"/>
                  </a:cubicBezTo>
                  <a:cubicBezTo>
                    <a:pt x="4" y="22"/>
                    <a:pt x="5" y="17"/>
                    <a:pt x="5" y="17"/>
                  </a:cubicBezTo>
                  <a:cubicBezTo>
                    <a:pt x="5" y="17"/>
                    <a:pt x="5" y="13"/>
                    <a:pt x="7" y="10"/>
                  </a:cubicBezTo>
                  <a:cubicBezTo>
                    <a:pt x="8" y="7"/>
                    <a:pt x="11" y="6"/>
                    <a:pt x="15" y="6"/>
                  </a:cubicBezTo>
                  <a:cubicBezTo>
                    <a:pt x="15" y="6"/>
                    <a:pt x="15" y="6"/>
                    <a:pt x="15" y="6"/>
                  </a:cubicBezTo>
                  <a:cubicBezTo>
                    <a:pt x="19" y="6"/>
                    <a:pt x="21" y="7"/>
                    <a:pt x="23" y="10"/>
                  </a:cubicBezTo>
                  <a:cubicBezTo>
                    <a:pt x="24" y="13"/>
                    <a:pt x="24" y="17"/>
                    <a:pt x="24" y="17"/>
                  </a:cubicBezTo>
                  <a:cubicBezTo>
                    <a:pt x="24" y="17"/>
                    <a:pt x="24" y="17"/>
                    <a:pt x="24" y="17"/>
                  </a:cubicBezTo>
                  <a:cubicBezTo>
                    <a:pt x="24" y="17"/>
                    <a:pt x="24" y="17"/>
                    <a:pt x="24" y="17"/>
                  </a:cubicBezTo>
                  <a:cubicBezTo>
                    <a:pt x="24" y="125"/>
                    <a:pt x="24" y="125"/>
                    <a:pt x="24" y="125"/>
                  </a:cubicBezTo>
                  <a:cubicBezTo>
                    <a:pt x="25" y="128"/>
                    <a:pt x="28" y="125"/>
                    <a:pt x="28" y="125"/>
                  </a:cubicBezTo>
                  <a:cubicBezTo>
                    <a:pt x="28" y="18"/>
                    <a:pt x="28" y="18"/>
                    <a:pt x="28" y="18"/>
                  </a:cubicBezTo>
                  <a:cubicBezTo>
                    <a:pt x="28" y="16"/>
                    <a:pt x="29" y="11"/>
                    <a:pt x="26" y="6"/>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3"/>
            <p:cNvSpPr>
              <a:spLocks/>
            </p:cNvSpPr>
            <p:nvPr/>
          </p:nvSpPr>
          <p:spPr bwMode="auto">
            <a:xfrm>
              <a:off x="7615238" y="3225800"/>
              <a:ext cx="180975" cy="271463"/>
            </a:xfrm>
            <a:custGeom>
              <a:avLst/>
              <a:gdLst>
                <a:gd name="T0" fmla="*/ 14 w 16"/>
                <a:gd name="T1" fmla="*/ 17 h 24"/>
                <a:gd name="T2" fmla="*/ 14 w 16"/>
                <a:gd name="T3" fmla="*/ 17 h 24"/>
                <a:gd name="T4" fmla="*/ 7 w 16"/>
                <a:gd name="T5" fmla="*/ 0 h 24"/>
                <a:gd name="T6" fmla="*/ 3 w 16"/>
                <a:gd name="T7" fmla="*/ 11 h 24"/>
                <a:gd name="T8" fmla="*/ 6 w 16"/>
                <a:gd name="T9" fmla="*/ 22 h 24"/>
                <a:gd name="T10" fmla="*/ 16 w 16"/>
                <a:gd name="T11" fmla="*/ 19 h 24"/>
                <a:gd name="T12" fmla="*/ 15 w 16"/>
                <a:gd name="T13" fmla="*/ 17 h 24"/>
                <a:gd name="T14" fmla="*/ 14 w 16"/>
                <a:gd name="T15" fmla="*/ 17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4">
                  <a:moveTo>
                    <a:pt x="14" y="17"/>
                  </a:moveTo>
                  <a:cubicBezTo>
                    <a:pt x="14" y="17"/>
                    <a:pt x="14" y="17"/>
                    <a:pt x="14" y="17"/>
                  </a:cubicBezTo>
                  <a:cubicBezTo>
                    <a:pt x="12" y="12"/>
                    <a:pt x="10" y="6"/>
                    <a:pt x="7" y="0"/>
                  </a:cubicBezTo>
                  <a:cubicBezTo>
                    <a:pt x="3" y="11"/>
                    <a:pt x="3" y="11"/>
                    <a:pt x="3" y="11"/>
                  </a:cubicBezTo>
                  <a:cubicBezTo>
                    <a:pt x="3" y="11"/>
                    <a:pt x="0" y="18"/>
                    <a:pt x="6" y="22"/>
                  </a:cubicBezTo>
                  <a:cubicBezTo>
                    <a:pt x="11" y="24"/>
                    <a:pt x="15" y="20"/>
                    <a:pt x="16" y="19"/>
                  </a:cubicBezTo>
                  <a:cubicBezTo>
                    <a:pt x="15" y="18"/>
                    <a:pt x="15" y="18"/>
                    <a:pt x="15" y="17"/>
                  </a:cubicBezTo>
                  <a:lnTo>
                    <a:pt x="14" y="17"/>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4"/>
            <p:cNvSpPr>
              <a:spLocks/>
            </p:cNvSpPr>
            <p:nvPr/>
          </p:nvSpPr>
          <p:spPr bwMode="auto">
            <a:xfrm>
              <a:off x="7829550" y="2527300"/>
              <a:ext cx="1081088" cy="2152650"/>
            </a:xfrm>
            <a:custGeom>
              <a:avLst/>
              <a:gdLst>
                <a:gd name="T0" fmla="*/ 67 w 96"/>
                <a:gd name="T1" fmla="*/ 39 h 191"/>
                <a:gd name="T2" fmla="*/ 69 w 96"/>
                <a:gd name="T3" fmla="*/ 38 h 191"/>
                <a:gd name="T4" fmla="*/ 81 w 96"/>
                <a:gd name="T5" fmla="*/ 73 h 191"/>
                <a:gd name="T6" fmla="*/ 92 w 96"/>
                <a:gd name="T7" fmla="*/ 69 h 191"/>
                <a:gd name="T8" fmla="*/ 96 w 96"/>
                <a:gd name="T9" fmla="*/ 69 h 191"/>
                <a:gd name="T10" fmla="*/ 77 w 96"/>
                <a:gd name="T11" fmla="*/ 11 h 191"/>
                <a:gd name="T12" fmla="*/ 64 w 96"/>
                <a:gd name="T13" fmla="*/ 1 h 191"/>
                <a:gd name="T14" fmla="*/ 43 w 96"/>
                <a:gd name="T15" fmla="*/ 11 h 191"/>
                <a:gd name="T16" fmla="*/ 22 w 96"/>
                <a:gd name="T17" fmla="*/ 0 h 191"/>
                <a:gd name="T18" fmla="*/ 22 w 96"/>
                <a:gd name="T19" fmla="*/ 0 h 191"/>
                <a:gd name="T20" fmla="*/ 6 w 96"/>
                <a:gd name="T21" fmla="*/ 11 h 191"/>
                <a:gd name="T22" fmla="*/ 0 w 96"/>
                <a:gd name="T23" fmla="*/ 28 h 191"/>
                <a:gd name="T24" fmla="*/ 9 w 96"/>
                <a:gd name="T25" fmla="*/ 53 h 191"/>
                <a:gd name="T26" fmla="*/ 14 w 96"/>
                <a:gd name="T27" fmla="*/ 40 h 191"/>
                <a:gd name="T28" fmla="*/ 17 w 96"/>
                <a:gd name="T29" fmla="*/ 41 h 191"/>
                <a:gd name="T30" fmla="*/ 17 w 96"/>
                <a:gd name="T31" fmla="*/ 63 h 191"/>
                <a:gd name="T32" fmla="*/ 9 w 96"/>
                <a:gd name="T33" fmla="*/ 145 h 191"/>
                <a:gd name="T34" fmla="*/ 18 w 96"/>
                <a:gd name="T35" fmla="*/ 147 h 191"/>
                <a:gd name="T36" fmla="*/ 18 w 96"/>
                <a:gd name="T37" fmla="*/ 181 h 191"/>
                <a:gd name="T38" fmla="*/ 28 w 96"/>
                <a:gd name="T39" fmla="*/ 191 h 191"/>
                <a:gd name="T40" fmla="*/ 28 w 96"/>
                <a:gd name="T41" fmla="*/ 191 h 191"/>
                <a:gd name="T42" fmla="*/ 38 w 96"/>
                <a:gd name="T43" fmla="*/ 181 h 191"/>
                <a:gd name="T44" fmla="*/ 38 w 96"/>
                <a:gd name="T45" fmla="*/ 149 h 191"/>
                <a:gd name="T46" fmla="*/ 44 w 96"/>
                <a:gd name="T47" fmla="*/ 149 h 191"/>
                <a:gd name="T48" fmla="*/ 44 w 96"/>
                <a:gd name="T49" fmla="*/ 181 h 191"/>
                <a:gd name="T50" fmla="*/ 54 w 96"/>
                <a:gd name="T51" fmla="*/ 191 h 191"/>
                <a:gd name="T52" fmla="*/ 54 w 96"/>
                <a:gd name="T53" fmla="*/ 191 h 191"/>
                <a:gd name="T54" fmla="*/ 65 w 96"/>
                <a:gd name="T55" fmla="*/ 181 h 191"/>
                <a:gd name="T56" fmla="*/ 65 w 96"/>
                <a:gd name="T57" fmla="*/ 147 h 191"/>
                <a:gd name="T58" fmla="*/ 73 w 96"/>
                <a:gd name="T59" fmla="*/ 145 h 191"/>
                <a:gd name="T60" fmla="*/ 66 w 96"/>
                <a:gd name="T61" fmla="*/ 66 h 191"/>
                <a:gd name="T62" fmla="*/ 67 w 96"/>
                <a:gd name="T63" fmla="*/ 3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91">
                  <a:moveTo>
                    <a:pt x="67" y="39"/>
                  </a:moveTo>
                  <a:cubicBezTo>
                    <a:pt x="66" y="36"/>
                    <a:pt x="69" y="38"/>
                    <a:pt x="69" y="38"/>
                  </a:cubicBezTo>
                  <a:cubicBezTo>
                    <a:pt x="69" y="38"/>
                    <a:pt x="77" y="62"/>
                    <a:pt x="81" y="73"/>
                  </a:cubicBezTo>
                  <a:cubicBezTo>
                    <a:pt x="83" y="70"/>
                    <a:pt x="87" y="69"/>
                    <a:pt x="92" y="69"/>
                  </a:cubicBezTo>
                  <a:cubicBezTo>
                    <a:pt x="93" y="69"/>
                    <a:pt x="95" y="69"/>
                    <a:pt x="96" y="69"/>
                  </a:cubicBezTo>
                  <a:cubicBezTo>
                    <a:pt x="92" y="56"/>
                    <a:pt x="81" y="20"/>
                    <a:pt x="77" y="11"/>
                  </a:cubicBezTo>
                  <a:cubicBezTo>
                    <a:pt x="74" y="4"/>
                    <a:pt x="68" y="1"/>
                    <a:pt x="64" y="1"/>
                  </a:cubicBezTo>
                  <a:cubicBezTo>
                    <a:pt x="59" y="7"/>
                    <a:pt x="51" y="11"/>
                    <a:pt x="43" y="11"/>
                  </a:cubicBezTo>
                  <a:cubicBezTo>
                    <a:pt x="35" y="11"/>
                    <a:pt x="27" y="7"/>
                    <a:pt x="22" y="0"/>
                  </a:cubicBezTo>
                  <a:cubicBezTo>
                    <a:pt x="22" y="0"/>
                    <a:pt x="22" y="0"/>
                    <a:pt x="22" y="0"/>
                  </a:cubicBezTo>
                  <a:cubicBezTo>
                    <a:pt x="13" y="0"/>
                    <a:pt x="6" y="11"/>
                    <a:pt x="6" y="11"/>
                  </a:cubicBezTo>
                  <a:cubicBezTo>
                    <a:pt x="0" y="28"/>
                    <a:pt x="0" y="28"/>
                    <a:pt x="0" y="28"/>
                  </a:cubicBezTo>
                  <a:cubicBezTo>
                    <a:pt x="9" y="53"/>
                    <a:pt x="9" y="53"/>
                    <a:pt x="9" y="53"/>
                  </a:cubicBezTo>
                  <a:cubicBezTo>
                    <a:pt x="12" y="46"/>
                    <a:pt x="14" y="40"/>
                    <a:pt x="14" y="40"/>
                  </a:cubicBezTo>
                  <a:cubicBezTo>
                    <a:pt x="16" y="38"/>
                    <a:pt x="17" y="41"/>
                    <a:pt x="17" y="41"/>
                  </a:cubicBezTo>
                  <a:cubicBezTo>
                    <a:pt x="17" y="63"/>
                    <a:pt x="17" y="63"/>
                    <a:pt x="17" y="63"/>
                  </a:cubicBezTo>
                  <a:cubicBezTo>
                    <a:pt x="9" y="145"/>
                    <a:pt x="9" y="145"/>
                    <a:pt x="9" y="145"/>
                  </a:cubicBezTo>
                  <a:cubicBezTo>
                    <a:pt x="9" y="145"/>
                    <a:pt x="12" y="146"/>
                    <a:pt x="18" y="147"/>
                  </a:cubicBezTo>
                  <a:cubicBezTo>
                    <a:pt x="18" y="181"/>
                    <a:pt x="18" y="181"/>
                    <a:pt x="18" y="181"/>
                  </a:cubicBezTo>
                  <a:cubicBezTo>
                    <a:pt x="18" y="186"/>
                    <a:pt x="22" y="191"/>
                    <a:pt x="28" y="191"/>
                  </a:cubicBezTo>
                  <a:cubicBezTo>
                    <a:pt x="28" y="191"/>
                    <a:pt x="28" y="191"/>
                    <a:pt x="28" y="191"/>
                  </a:cubicBezTo>
                  <a:cubicBezTo>
                    <a:pt x="34" y="191"/>
                    <a:pt x="38" y="186"/>
                    <a:pt x="38" y="181"/>
                  </a:cubicBezTo>
                  <a:cubicBezTo>
                    <a:pt x="38" y="149"/>
                    <a:pt x="38" y="149"/>
                    <a:pt x="38" y="149"/>
                  </a:cubicBezTo>
                  <a:cubicBezTo>
                    <a:pt x="40" y="149"/>
                    <a:pt x="42" y="149"/>
                    <a:pt x="44" y="149"/>
                  </a:cubicBezTo>
                  <a:cubicBezTo>
                    <a:pt x="44" y="181"/>
                    <a:pt x="44" y="181"/>
                    <a:pt x="44" y="181"/>
                  </a:cubicBezTo>
                  <a:cubicBezTo>
                    <a:pt x="44" y="186"/>
                    <a:pt x="49" y="191"/>
                    <a:pt x="54" y="191"/>
                  </a:cubicBezTo>
                  <a:cubicBezTo>
                    <a:pt x="54" y="191"/>
                    <a:pt x="54" y="191"/>
                    <a:pt x="54" y="191"/>
                  </a:cubicBezTo>
                  <a:cubicBezTo>
                    <a:pt x="60" y="191"/>
                    <a:pt x="65" y="186"/>
                    <a:pt x="65" y="181"/>
                  </a:cubicBezTo>
                  <a:cubicBezTo>
                    <a:pt x="65" y="147"/>
                    <a:pt x="65" y="147"/>
                    <a:pt x="65" y="147"/>
                  </a:cubicBezTo>
                  <a:cubicBezTo>
                    <a:pt x="68" y="147"/>
                    <a:pt x="70" y="146"/>
                    <a:pt x="73" y="145"/>
                  </a:cubicBezTo>
                  <a:cubicBezTo>
                    <a:pt x="66" y="66"/>
                    <a:pt x="66" y="66"/>
                    <a:pt x="66" y="66"/>
                  </a:cubicBezTo>
                  <a:lnTo>
                    <a:pt x="67" y="39"/>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381126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87703"/>
            <a:ext cx="9052560" cy="1295400"/>
          </a:xfrm>
        </p:spPr>
        <p:txBody>
          <a:bodyPr>
            <a:normAutofit/>
          </a:bodyPr>
          <a:lstStyle/>
          <a:p>
            <a:r>
              <a:rPr lang="en-US" dirty="0" smtClean="0"/>
              <a:t>Problem Areas</a:t>
            </a:r>
            <a:endParaRPr lang="en-US" dirty="0"/>
          </a:p>
        </p:txBody>
      </p:sp>
      <p:sp>
        <p:nvSpPr>
          <p:cNvPr id="4" name="Rounded Rectangle 3"/>
          <p:cNvSpPr/>
          <p:nvPr/>
        </p:nvSpPr>
        <p:spPr>
          <a:xfrm>
            <a:off x="417160" y="895982"/>
            <a:ext cx="1790731" cy="154990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739" tIns="50871" rIns="101739" bIns="50871" spcCol="0" rtlCol="0" anchor="t"/>
          <a:lstStyle/>
          <a:p>
            <a:pPr algn="ctr"/>
            <a:r>
              <a:rPr lang="en-US" dirty="0" smtClean="0"/>
              <a:t>Impairment</a:t>
            </a:r>
          </a:p>
          <a:p>
            <a:pPr algn="ctr"/>
            <a:endParaRPr lang="en-US" dirty="0" smtClean="0"/>
          </a:p>
        </p:txBody>
      </p:sp>
      <p:sp>
        <p:nvSpPr>
          <p:cNvPr id="5" name="Rounded Rectangle 4"/>
          <p:cNvSpPr/>
          <p:nvPr/>
        </p:nvSpPr>
        <p:spPr>
          <a:xfrm>
            <a:off x="385373" y="2594867"/>
            <a:ext cx="1822519" cy="1549907"/>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739" tIns="50871" rIns="101739" bIns="50871" spcCol="0" rtlCol="0" anchor="t"/>
          <a:lstStyle/>
          <a:p>
            <a:pPr algn="ctr"/>
            <a:r>
              <a:rPr lang="en-US" dirty="0"/>
              <a:t>Restraint </a:t>
            </a:r>
            <a:r>
              <a:rPr lang="en-US" dirty="0" smtClean="0"/>
              <a:t>Use</a:t>
            </a:r>
          </a:p>
          <a:p>
            <a:pPr algn="ctr"/>
            <a:endParaRPr lang="en-US" dirty="0" smtClean="0"/>
          </a:p>
        </p:txBody>
      </p:sp>
      <p:sp>
        <p:nvSpPr>
          <p:cNvPr id="6" name="Rounded Rectangle 5"/>
          <p:cNvSpPr/>
          <p:nvPr/>
        </p:nvSpPr>
        <p:spPr>
          <a:xfrm>
            <a:off x="372919" y="4274682"/>
            <a:ext cx="1834960" cy="1549907"/>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739" tIns="50871" rIns="101739" bIns="50871" spcCol="0" rtlCol="0" anchor="t"/>
          <a:lstStyle/>
          <a:p>
            <a:pPr algn="ctr"/>
            <a:r>
              <a:rPr lang="en-US" dirty="0" smtClean="0"/>
              <a:t>Speeding</a:t>
            </a:r>
          </a:p>
          <a:p>
            <a:pPr algn="ctr"/>
            <a:endParaRPr lang="en-US" dirty="0" smtClean="0"/>
          </a:p>
        </p:txBody>
      </p:sp>
      <p:sp>
        <p:nvSpPr>
          <p:cNvPr id="7" name="Rounded Rectangle 6"/>
          <p:cNvSpPr/>
          <p:nvPr/>
        </p:nvSpPr>
        <p:spPr>
          <a:xfrm>
            <a:off x="385361" y="6012023"/>
            <a:ext cx="1822517" cy="1549907"/>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739" tIns="50871" rIns="101739" bIns="50871" spcCol="0" rtlCol="0" anchor="t"/>
          <a:lstStyle/>
          <a:p>
            <a:pPr algn="ctr"/>
            <a:r>
              <a:rPr lang="en-US" dirty="0" smtClean="0"/>
              <a:t>Distraction</a:t>
            </a:r>
          </a:p>
          <a:p>
            <a:pPr algn="ctr"/>
            <a:endParaRPr lang="en-US" dirty="0" smtClean="0"/>
          </a:p>
        </p:txBody>
      </p:sp>
      <p:sp>
        <p:nvSpPr>
          <p:cNvPr id="8" name="Rounded Rectangle 7"/>
          <p:cNvSpPr/>
          <p:nvPr/>
        </p:nvSpPr>
        <p:spPr>
          <a:xfrm>
            <a:off x="3082936" y="2602870"/>
            <a:ext cx="1714495" cy="173734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739" tIns="50871" rIns="101739" bIns="50871" spcCol="0" rtlCol="0" anchor="t"/>
          <a:lstStyle/>
          <a:p>
            <a:pPr algn="ctr"/>
            <a:r>
              <a:rPr lang="en-US" dirty="0" smtClean="0"/>
              <a:t>SVROR &amp;</a:t>
            </a:r>
          </a:p>
          <a:p>
            <a:pPr algn="ctr"/>
            <a:r>
              <a:rPr lang="en-US" dirty="0" smtClean="0"/>
              <a:t>Head-on</a:t>
            </a:r>
          </a:p>
          <a:p>
            <a:pPr algn="ctr"/>
            <a:endParaRPr lang="en-US" dirty="0" smtClean="0"/>
          </a:p>
        </p:txBody>
      </p:sp>
      <p:sp>
        <p:nvSpPr>
          <p:cNvPr id="9" name="Rounded Rectangle 8"/>
          <p:cNvSpPr/>
          <p:nvPr/>
        </p:nvSpPr>
        <p:spPr>
          <a:xfrm>
            <a:off x="3132747" y="4662861"/>
            <a:ext cx="1714495" cy="175259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739" tIns="50871" rIns="101739" bIns="50871" spcCol="0" rtlCol="0" anchor="t"/>
          <a:lstStyle/>
          <a:p>
            <a:pPr algn="ctr"/>
            <a:r>
              <a:rPr lang="en-US" dirty="0" smtClean="0"/>
              <a:t>Intersections</a:t>
            </a:r>
          </a:p>
        </p:txBody>
      </p:sp>
      <p:sp>
        <p:nvSpPr>
          <p:cNvPr id="10" name="Rounded Rectangle 9"/>
          <p:cNvSpPr/>
          <p:nvPr/>
        </p:nvSpPr>
        <p:spPr>
          <a:xfrm>
            <a:off x="6457819" y="2022438"/>
            <a:ext cx="1783296" cy="154990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739" tIns="50871" rIns="101739" bIns="50871" spcCol="0" rtlCol="0" anchor="t"/>
          <a:lstStyle/>
          <a:p>
            <a:pPr algn="ctr"/>
            <a:r>
              <a:rPr lang="en-US" dirty="0" smtClean="0"/>
              <a:t>0-24 Year Olds</a:t>
            </a:r>
          </a:p>
        </p:txBody>
      </p:sp>
      <p:sp>
        <p:nvSpPr>
          <p:cNvPr id="11" name="Rounded Rectangle 10"/>
          <p:cNvSpPr/>
          <p:nvPr/>
        </p:nvSpPr>
        <p:spPr>
          <a:xfrm>
            <a:off x="5479280" y="5963817"/>
            <a:ext cx="1783296" cy="154990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739" tIns="50871" rIns="101739" bIns="50871" spcCol="0" rtlCol="0" anchor="t"/>
          <a:lstStyle/>
          <a:p>
            <a:pPr algn="ctr"/>
            <a:r>
              <a:rPr lang="en-US" dirty="0" smtClean="0"/>
              <a:t>25-39 Males</a:t>
            </a:r>
          </a:p>
        </p:txBody>
      </p:sp>
      <p:sp>
        <p:nvSpPr>
          <p:cNvPr id="12" name="Rounded Rectangle 11"/>
          <p:cNvSpPr/>
          <p:nvPr/>
        </p:nvSpPr>
        <p:spPr>
          <a:xfrm>
            <a:off x="7669376" y="3963686"/>
            <a:ext cx="1783296" cy="1467653"/>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739" tIns="50871" rIns="101739" bIns="50871" spcCol="0" rtlCol="0" anchor="t"/>
          <a:lstStyle/>
          <a:p>
            <a:pPr algn="ctr"/>
            <a:r>
              <a:rPr lang="en-US" dirty="0" smtClean="0"/>
              <a:t>Pedestrians</a:t>
            </a:r>
          </a:p>
          <a:p>
            <a:pPr algn="ctr"/>
            <a:endParaRPr lang="en-US" dirty="0"/>
          </a:p>
        </p:txBody>
      </p:sp>
      <p:sp>
        <p:nvSpPr>
          <p:cNvPr id="13" name="Rounded Rectangle 12"/>
          <p:cNvSpPr/>
          <p:nvPr/>
        </p:nvSpPr>
        <p:spPr>
          <a:xfrm>
            <a:off x="7531603" y="6012009"/>
            <a:ext cx="1783296" cy="1467653"/>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739" tIns="50871" rIns="101739" bIns="50871" spcCol="0" rtlCol="0" anchor="t"/>
          <a:lstStyle/>
          <a:p>
            <a:pPr algn="ctr"/>
            <a:r>
              <a:rPr lang="en-US" dirty="0" smtClean="0"/>
              <a:t>Motorcyclists</a:t>
            </a:r>
          </a:p>
          <a:p>
            <a:pPr algn="ctr"/>
            <a:endParaRPr lang="en-US" dirty="0" smtClean="0"/>
          </a:p>
        </p:txBody>
      </p:sp>
      <p:pic>
        <p:nvPicPr>
          <p:cNvPr id="14" name="Picture 7" descr="C:\Users\r-wunderlich\AppData\Local\Microsoft\Windows\Temporary Internet Files\Content.Outlook\NKHFN3NN\alcoh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592" y="1417348"/>
            <a:ext cx="913640" cy="60143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a:grpSpLocks noChangeAspect="1"/>
          </p:cNvGrpSpPr>
          <p:nvPr/>
        </p:nvGrpSpPr>
        <p:grpSpPr>
          <a:xfrm>
            <a:off x="864250" y="3079514"/>
            <a:ext cx="823521" cy="829561"/>
            <a:chOff x="6965950" y="4557713"/>
            <a:chExt cx="1960563" cy="1960562"/>
          </a:xfrm>
        </p:grpSpPr>
        <p:sp>
          <p:nvSpPr>
            <p:cNvPr id="16" name="Freeform 5"/>
            <p:cNvSpPr>
              <a:spLocks/>
            </p:cNvSpPr>
            <p:nvPr/>
          </p:nvSpPr>
          <p:spPr bwMode="auto">
            <a:xfrm>
              <a:off x="6965950" y="5911850"/>
              <a:ext cx="606425" cy="606425"/>
            </a:xfrm>
            <a:custGeom>
              <a:avLst/>
              <a:gdLst>
                <a:gd name="T0" fmla="*/ 257 w 382"/>
                <a:gd name="T1" fmla="*/ 0 h 382"/>
                <a:gd name="T2" fmla="*/ 382 w 382"/>
                <a:gd name="T3" fmla="*/ 131 h 382"/>
                <a:gd name="T4" fmla="*/ 131 w 382"/>
                <a:gd name="T5" fmla="*/ 382 h 382"/>
                <a:gd name="T6" fmla="*/ 0 w 382"/>
                <a:gd name="T7" fmla="*/ 256 h 382"/>
                <a:gd name="T8" fmla="*/ 257 w 382"/>
                <a:gd name="T9" fmla="*/ 0 h 382"/>
              </a:gdLst>
              <a:ahLst/>
              <a:cxnLst>
                <a:cxn ang="0">
                  <a:pos x="T0" y="T1"/>
                </a:cxn>
                <a:cxn ang="0">
                  <a:pos x="T2" y="T3"/>
                </a:cxn>
                <a:cxn ang="0">
                  <a:pos x="T4" y="T5"/>
                </a:cxn>
                <a:cxn ang="0">
                  <a:pos x="T6" y="T7"/>
                </a:cxn>
                <a:cxn ang="0">
                  <a:pos x="T8" y="T9"/>
                </a:cxn>
              </a:cxnLst>
              <a:rect l="0" t="0" r="r" b="b"/>
              <a:pathLst>
                <a:path w="382" h="382">
                  <a:moveTo>
                    <a:pt x="257" y="0"/>
                  </a:moveTo>
                  <a:lnTo>
                    <a:pt x="382" y="131"/>
                  </a:lnTo>
                  <a:lnTo>
                    <a:pt x="131" y="382"/>
                  </a:lnTo>
                  <a:lnTo>
                    <a:pt x="0" y="256"/>
                  </a:lnTo>
                  <a:lnTo>
                    <a:pt x="257"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
            <p:cNvSpPr>
              <a:spLocks/>
            </p:cNvSpPr>
            <p:nvPr/>
          </p:nvSpPr>
          <p:spPr bwMode="auto">
            <a:xfrm>
              <a:off x="7686675" y="5580063"/>
              <a:ext cx="217488" cy="217488"/>
            </a:xfrm>
            <a:custGeom>
              <a:avLst/>
              <a:gdLst>
                <a:gd name="T0" fmla="*/ 95 w 137"/>
                <a:gd name="T1" fmla="*/ 137 h 137"/>
                <a:gd name="T2" fmla="*/ 0 w 137"/>
                <a:gd name="T3" fmla="*/ 42 h 137"/>
                <a:gd name="T4" fmla="*/ 41 w 137"/>
                <a:gd name="T5" fmla="*/ 0 h 137"/>
                <a:gd name="T6" fmla="*/ 137 w 137"/>
                <a:gd name="T7" fmla="*/ 95 h 137"/>
                <a:gd name="T8" fmla="*/ 95 w 137"/>
                <a:gd name="T9" fmla="*/ 137 h 137"/>
              </a:gdLst>
              <a:ahLst/>
              <a:cxnLst>
                <a:cxn ang="0">
                  <a:pos x="T0" y="T1"/>
                </a:cxn>
                <a:cxn ang="0">
                  <a:pos x="T2" y="T3"/>
                </a:cxn>
                <a:cxn ang="0">
                  <a:pos x="T4" y="T5"/>
                </a:cxn>
                <a:cxn ang="0">
                  <a:pos x="T6" y="T7"/>
                </a:cxn>
                <a:cxn ang="0">
                  <a:pos x="T8" y="T9"/>
                </a:cxn>
              </a:cxnLst>
              <a:rect l="0" t="0" r="r" b="b"/>
              <a:pathLst>
                <a:path w="137" h="137">
                  <a:moveTo>
                    <a:pt x="95" y="137"/>
                  </a:moveTo>
                  <a:lnTo>
                    <a:pt x="0" y="42"/>
                  </a:lnTo>
                  <a:lnTo>
                    <a:pt x="41" y="0"/>
                  </a:lnTo>
                  <a:lnTo>
                    <a:pt x="137" y="95"/>
                  </a:lnTo>
                  <a:lnTo>
                    <a:pt x="95" y="137"/>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p:cNvSpPr>
              <a:spLocks/>
            </p:cNvSpPr>
            <p:nvPr/>
          </p:nvSpPr>
          <p:spPr bwMode="auto">
            <a:xfrm>
              <a:off x="7373938" y="5503863"/>
              <a:ext cx="604838" cy="606425"/>
            </a:xfrm>
            <a:custGeom>
              <a:avLst/>
              <a:gdLst>
                <a:gd name="T0" fmla="*/ 381 w 381"/>
                <a:gd name="T1" fmla="*/ 191 h 382"/>
                <a:gd name="T2" fmla="*/ 310 w 381"/>
                <a:gd name="T3" fmla="*/ 263 h 382"/>
                <a:gd name="T4" fmla="*/ 155 w 381"/>
                <a:gd name="T5" fmla="*/ 382 h 382"/>
                <a:gd name="T6" fmla="*/ 0 w 381"/>
                <a:gd name="T7" fmla="*/ 227 h 382"/>
                <a:gd name="T8" fmla="*/ 119 w 381"/>
                <a:gd name="T9" fmla="*/ 72 h 382"/>
                <a:gd name="T10" fmla="*/ 191 w 381"/>
                <a:gd name="T11" fmla="*/ 0 h 382"/>
                <a:gd name="T12" fmla="*/ 226 w 381"/>
                <a:gd name="T13" fmla="*/ 30 h 382"/>
                <a:gd name="T14" fmla="*/ 167 w 381"/>
                <a:gd name="T15" fmla="*/ 90 h 382"/>
                <a:gd name="T16" fmla="*/ 292 w 381"/>
                <a:gd name="T17" fmla="*/ 215 h 382"/>
                <a:gd name="T18" fmla="*/ 352 w 381"/>
                <a:gd name="T19" fmla="*/ 161 h 382"/>
                <a:gd name="T20" fmla="*/ 381 w 381"/>
                <a:gd name="T21" fmla="*/ 1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 h="382">
                  <a:moveTo>
                    <a:pt x="381" y="191"/>
                  </a:moveTo>
                  <a:lnTo>
                    <a:pt x="310" y="263"/>
                  </a:lnTo>
                  <a:lnTo>
                    <a:pt x="155" y="382"/>
                  </a:lnTo>
                  <a:lnTo>
                    <a:pt x="0" y="227"/>
                  </a:lnTo>
                  <a:lnTo>
                    <a:pt x="119" y="72"/>
                  </a:lnTo>
                  <a:lnTo>
                    <a:pt x="191" y="0"/>
                  </a:lnTo>
                  <a:lnTo>
                    <a:pt x="226" y="30"/>
                  </a:lnTo>
                  <a:lnTo>
                    <a:pt x="167" y="90"/>
                  </a:lnTo>
                  <a:lnTo>
                    <a:pt x="292" y="215"/>
                  </a:lnTo>
                  <a:lnTo>
                    <a:pt x="352" y="161"/>
                  </a:lnTo>
                  <a:lnTo>
                    <a:pt x="381" y="19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
            <p:cNvSpPr>
              <a:spLocks/>
            </p:cNvSpPr>
            <p:nvPr/>
          </p:nvSpPr>
          <p:spPr bwMode="auto">
            <a:xfrm>
              <a:off x="8064500" y="4935538"/>
              <a:ext cx="482600" cy="484188"/>
            </a:xfrm>
            <a:custGeom>
              <a:avLst/>
              <a:gdLst>
                <a:gd name="T0" fmla="*/ 84 w 304"/>
                <a:gd name="T1" fmla="*/ 60 h 305"/>
                <a:gd name="T2" fmla="*/ 245 w 304"/>
                <a:gd name="T3" fmla="*/ 221 h 305"/>
                <a:gd name="T4" fmla="*/ 286 w 304"/>
                <a:gd name="T5" fmla="*/ 173 h 305"/>
                <a:gd name="T6" fmla="*/ 304 w 304"/>
                <a:gd name="T7" fmla="*/ 191 h 305"/>
                <a:gd name="T8" fmla="*/ 191 w 304"/>
                <a:gd name="T9" fmla="*/ 305 h 305"/>
                <a:gd name="T10" fmla="*/ 0 w 304"/>
                <a:gd name="T11" fmla="*/ 114 h 305"/>
                <a:gd name="T12" fmla="*/ 113 w 304"/>
                <a:gd name="T13" fmla="*/ 0 h 305"/>
                <a:gd name="T14" fmla="*/ 131 w 304"/>
                <a:gd name="T15" fmla="*/ 18 h 305"/>
                <a:gd name="T16" fmla="*/ 84 w 304"/>
                <a:gd name="T17" fmla="*/ 6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05">
                  <a:moveTo>
                    <a:pt x="84" y="60"/>
                  </a:moveTo>
                  <a:lnTo>
                    <a:pt x="245" y="221"/>
                  </a:lnTo>
                  <a:lnTo>
                    <a:pt x="286" y="173"/>
                  </a:lnTo>
                  <a:lnTo>
                    <a:pt x="304" y="191"/>
                  </a:lnTo>
                  <a:lnTo>
                    <a:pt x="191" y="305"/>
                  </a:lnTo>
                  <a:lnTo>
                    <a:pt x="0" y="114"/>
                  </a:lnTo>
                  <a:lnTo>
                    <a:pt x="113" y="0"/>
                  </a:lnTo>
                  <a:lnTo>
                    <a:pt x="131" y="18"/>
                  </a:lnTo>
                  <a:lnTo>
                    <a:pt x="84" y="6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
            <p:cNvSpPr>
              <a:spLocks noEditPoints="1"/>
            </p:cNvSpPr>
            <p:nvPr/>
          </p:nvSpPr>
          <p:spPr bwMode="auto">
            <a:xfrm>
              <a:off x="7904163" y="5172075"/>
              <a:ext cx="406400" cy="407988"/>
            </a:xfrm>
            <a:custGeom>
              <a:avLst/>
              <a:gdLst>
                <a:gd name="T0" fmla="*/ 101 w 256"/>
                <a:gd name="T1" fmla="*/ 66 h 257"/>
                <a:gd name="T2" fmla="*/ 0 w 256"/>
                <a:gd name="T3" fmla="*/ 173 h 257"/>
                <a:gd name="T4" fmla="*/ 89 w 256"/>
                <a:gd name="T5" fmla="*/ 257 h 257"/>
                <a:gd name="T6" fmla="*/ 191 w 256"/>
                <a:gd name="T7" fmla="*/ 156 h 257"/>
                <a:gd name="T8" fmla="*/ 256 w 256"/>
                <a:gd name="T9" fmla="*/ 150 h 257"/>
                <a:gd name="T10" fmla="*/ 107 w 256"/>
                <a:gd name="T11" fmla="*/ 0 h 257"/>
                <a:gd name="T12" fmla="*/ 101 w 256"/>
                <a:gd name="T13" fmla="*/ 66 h 257"/>
                <a:gd name="T14" fmla="*/ 173 w 256"/>
                <a:gd name="T15" fmla="*/ 144 h 257"/>
                <a:gd name="T16" fmla="*/ 89 w 256"/>
                <a:gd name="T17" fmla="*/ 233 h 257"/>
                <a:gd name="T18" fmla="*/ 30 w 256"/>
                <a:gd name="T19" fmla="*/ 173 h 257"/>
                <a:gd name="T20" fmla="*/ 113 w 256"/>
                <a:gd name="T21" fmla="*/ 84 h 257"/>
                <a:gd name="T22" fmla="*/ 173 w 256"/>
                <a:gd name="T23" fmla="*/ 14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6" h="257">
                  <a:moveTo>
                    <a:pt x="101" y="66"/>
                  </a:moveTo>
                  <a:lnTo>
                    <a:pt x="0" y="173"/>
                  </a:lnTo>
                  <a:lnTo>
                    <a:pt x="89" y="257"/>
                  </a:lnTo>
                  <a:lnTo>
                    <a:pt x="191" y="156"/>
                  </a:lnTo>
                  <a:lnTo>
                    <a:pt x="256" y="150"/>
                  </a:lnTo>
                  <a:lnTo>
                    <a:pt x="107" y="0"/>
                  </a:lnTo>
                  <a:lnTo>
                    <a:pt x="101" y="66"/>
                  </a:lnTo>
                  <a:close/>
                  <a:moveTo>
                    <a:pt x="173" y="144"/>
                  </a:moveTo>
                  <a:lnTo>
                    <a:pt x="89" y="233"/>
                  </a:lnTo>
                  <a:lnTo>
                    <a:pt x="30" y="173"/>
                  </a:lnTo>
                  <a:lnTo>
                    <a:pt x="113" y="84"/>
                  </a:lnTo>
                  <a:lnTo>
                    <a:pt x="173" y="144"/>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p:cNvSpPr>
              <a:spLocks/>
            </p:cNvSpPr>
            <p:nvPr/>
          </p:nvSpPr>
          <p:spPr bwMode="auto">
            <a:xfrm>
              <a:off x="8243888" y="4557713"/>
              <a:ext cx="682625" cy="681038"/>
            </a:xfrm>
            <a:custGeom>
              <a:avLst/>
              <a:gdLst>
                <a:gd name="T0" fmla="*/ 299 w 430"/>
                <a:gd name="T1" fmla="*/ 0 h 429"/>
                <a:gd name="T2" fmla="*/ 430 w 430"/>
                <a:gd name="T3" fmla="*/ 131 h 429"/>
                <a:gd name="T4" fmla="*/ 132 w 430"/>
                <a:gd name="T5" fmla="*/ 429 h 429"/>
                <a:gd name="T6" fmla="*/ 0 w 430"/>
                <a:gd name="T7" fmla="*/ 298 h 429"/>
                <a:gd name="T8" fmla="*/ 299 w 430"/>
                <a:gd name="T9" fmla="*/ 0 h 429"/>
              </a:gdLst>
              <a:ahLst/>
              <a:cxnLst>
                <a:cxn ang="0">
                  <a:pos x="T0" y="T1"/>
                </a:cxn>
                <a:cxn ang="0">
                  <a:pos x="T2" y="T3"/>
                </a:cxn>
                <a:cxn ang="0">
                  <a:pos x="T4" y="T5"/>
                </a:cxn>
                <a:cxn ang="0">
                  <a:pos x="T6" y="T7"/>
                </a:cxn>
                <a:cxn ang="0">
                  <a:pos x="T8" y="T9"/>
                </a:cxn>
              </a:cxnLst>
              <a:rect l="0" t="0" r="r" b="b"/>
              <a:pathLst>
                <a:path w="430" h="429">
                  <a:moveTo>
                    <a:pt x="299" y="0"/>
                  </a:moveTo>
                  <a:lnTo>
                    <a:pt x="430" y="131"/>
                  </a:lnTo>
                  <a:lnTo>
                    <a:pt x="132" y="429"/>
                  </a:lnTo>
                  <a:lnTo>
                    <a:pt x="0" y="298"/>
                  </a:lnTo>
                  <a:lnTo>
                    <a:pt x="299"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2" name="Picture 2" descr="C:\Users\r-wunderlich\AppData\Local\Microsoft\Windows\Temporary Internet Files\Content.Outlook\NKHFN3NN\speed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973" y="4925431"/>
            <a:ext cx="796747" cy="564517"/>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750532" y="6662075"/>
            <a:ext cx="937533" cy="617110"/>
            <a:chOff x="3756819" y="2879726"/>
            <a:chExt cx="250825" cy="165100"/>
          </a:xfrm>
        </p:grpSpPr>
        <p:sp>
          <p:nvSpPr>
            <p:cNvPr id="24" name="Freeform 1319"/>
            <p:cNvSpPr>
              <a:spLocks noEditPoints="1"/>
            </p:cNvSpPr>
            <p:nvPr/>
          </p:nvSpPr>
          <p:spPr bwMode="auto">
            <a:xfrm>
              <a:off x="3756819" y="2879726"/>
              <a:ext cx="166688" cy="165100"/>
            </a:xfrm>
            <a:custGeom>
              <a:avLst/>
              <a:gdLst>
                <a:gd name="T0" fmla="*/ 42 w 135"/>
                <a:gd name="T1" fmla="*/ 129 h 134"/>
                <a:gd name="T2" fmla="*/ 20 w 135"/>
                <a:gd name="T3" fmla="*/ 114 h 134"/>
                <a:gd name="T4" fmla="*/ 0 w 135"/>
                <a:gd name="T5" fmla="*/ 66 h 134"/>
                <a:gd name="T6" fmla="*/ 20 w 135"/>
                <a:gd name="T7" fmla="*/ 19 h 134"/>
                <a:gd name="T8" fmla="*/ 67 w 135"/>
                <a:gd name="T9" fmla="*/ 0 h 134"/>
                <a:gd name="T10" fmla="*/ 115 w 135"/>
                <a:gd name="T11" fmla="*/ 19 h 134"/>
                <a:gd name="T12" fmla="*/ 135 w 135"/>
                <a:gd name="T13" fmla="*/ 66 h 134"/>
                <a:gd name="T14" fmla="*/ 115 w 135"/>
                <a:gd name="T15" fmla="*/ 114 h 134"/>
                <a:gd name="T16" fmla="*/ 92 w 135"/>
                <a:gd name="T17" fmla="*/ 129 h 134"/>
                <a:gd name="T18" fmla="*/ 67 w 135"/>
                <a:gd name="T19" fmla="*/ 134 h 134"/>
                <a:gd name="T20" fmla="*/ 42 w 135"/>
                <a:gd name="T21" fmla="*/ 129 h 134"/>
                <a:gd name="T22" fmla="*/ 67 w 135"/>
                <a:gd name="T23" fmla="*/ 14 h 134"/>
                <a:gd name="T24" fmla="*/ 29 w 135"/>
                <a:gd name="T25" fmla="*/ 28 h 134"/>
                <a:gd name="T26" fmla="*/ 16 w 135"/>
                <a:gd name="T27" fmla="*/ 49 h 134"/>
                <a:gd name="T28" fmla="*/ 19 w 135"/>
                <a:gd name="T29" fmla="*/ 53 h 134"/>
                <a:gd name="T30" fmla="*/ 51 w 135"/>
                <a:gd name="T31" fmla="*/ 52 h 134"/>
                <a:gd name="T32" fmla="*/ 46 w 135"/>
                <a:gd name="T33" fmla="*/ 67 h 134"/>
                <a:gd name="T34" fmla="*/ 52 w 135"/>
                <a:gd name="T35" fmla="*/ 82 h 134"/>
                <a:gd name="T36" fmla="*/ 57 w 135"/>
                <a:gd name="T37" fmla="*/ 86 h 134"/>
                <a:gd name="T38" fmla="*/ 67 w 135"/>
                <a:gd name="T39" fmla="*/ 88 h 134"/>
                <a:gd name="T40" fmla="*/ 78 w 135"/>
                <a:gd name="T41" fmla="*/ 86 h 134"/>
                <a:gd name="T42" fmla="*/ 83 w 135"/>
                <a:gd name="T43" fmla="*/ 82 h 134"/>
                <a:gd name="T44" fmla="*/ 89 w 135"/>
                <a:gd name="T45" fmla="*/ 67 h 134"/>
                <a:gd name="T46" fmla="*/ 84 w 135"/>
                <a:gd name="T47" fmla="*/ 52 h 134"/>
                <a:gd name="T48" fmla="*/ 115 w 135"/>
                <a:gd name="T49" fmla="*/ 53 h 134"/>
                <a:gd name="T50" fmla="*/ 118 w 135"/>
                <a:gd name="T51" fmla="*/ 49 h 134"/>
                <a:gd name="T52" fmla="*/ 105 w 135"/>
                <a:gd name="T53" fmla="*/ 28 h 134"/>
                <a:gd name="T54" fmla="*/ 67 w 135"/>
                <a:gd name="T55" fmla="*/ 14 h 134"/>
                <a:gd name="T56" fmla="*/ 79 w 135"/>
                <a:gd name="T57" fmla="*/ 55 h 134"/>
                <a:gd name="T58" fmla="*/ 55 w 135"/>
                <a:gd name="T59" fmla="*/ 55 h 134"/>
                <a:gd name="T60" fmla="*/ 50 w 135"/>
                <a:gd name="T61" fmla="*/ 67 h 134"/>
                <a:gd name="T62" fmla="*/ 55 w 135"/>
                <a:gd name="T63" fmla="*/ 79 h 134"/>
                <a:gd name="T64" fmla="*/ 59 w 135"/>
                <a:gd name="T65" fmla="*/ 82 h 134"/>
                <a:gd name="T66" fmla="*/ 75 w 135"/>
                <a:gd name="T67" fmla="*/ 82 h 134"/>
                <a:gd name="T68" fmla="*/ 79 w 135"/>
                <a:gd name="T69" fmla="*/ 79 h 134"/>
                <a:gd name="T70" fmla="*/ 84 w 135"/>
                <a:gd name="T71" fmla="*/ 67 h 134"/>
                <a:gd name="T72" fmla="*/ 79 w 135"/>
                <a:gd name="T73" fmla="*/ 55 h 134"/>
                <a:gd name="T74" fmla="*/ 70 w 135"/>
                <a:gd name="T75" fmla="*/ 73 h 134"/>
                <a:gd name="T76" fmla="*/ 74 w 135"/>
                <a:gd name="T77" fmla="*/ 67 h 134"/>
                <a:gd name="T78" fmla="*/ 70 w 135"/>
                <a:gd name="T79" fmla="*/ 60 h 134"/>
                <a:gd name="T80" fmla="*/ 65 w 135"/>
                <a:gd name="T81" fmla="*/ 60 h 134"/>
                <a:gd name="T82" fmla="*/ 60 w 135"/>
                <a:gd name="T83" fmla="*/ 67 h 134"/>
                <a:gd name="T84" fmla="*/ 64 w 135"/>
                <a:gd name="T85" fmla="*/ 73 h 134"/>
                <a:gd name="T86" fmla="*/ 70 w 135"/>
                <a:gd name="T87" fmla="*/ 73 h 134"/>
                <a:gd name="T88" fmla="*/ 78 w 135"/>
                <a:gd name="T89" fmla="*/ 119 h 134"/>
                <a:gd name="T90" fmla="*/ 105 w 135"/>
                <a:gd name="T91" fmla="*/ 104 h 134"/>
                <a:gd name="T92" fmla="*/ 120 w 135"/>
                <a:gd name="T93" fmla="*/ 76 h 134"/>
                <a:gd name="T94" fmla="*/ 117 w 135"/>
                <a:gd name="T95" fmla="*/ 72 h 134"/>
                <a:gd name="T96" fmla="*/ 104 w 135"/>
                <a:gd name="T97" fmla="*/ 73 h 134"/>
                <a:gd name="T98" fmla="*/ 81 w 135"/>
                <a:gd name="T99" fmla="*/ 100 h 134"/>
                <a:gd name="T100" fmla="*/ 78 w 135"/>
                <a:gd name="T101" fmla="*/ 119 h 134"/>
                <a:gd name="T102" fmla="*/ 56 w 135"/>
                <a:gd name="T103" fmla="*/ 119 h 134"/>
                <a:gd name="T104" fmla="*/ 54 w 135"/>
                <a:gd name="T105" fmla="*/ 100 h 134"/>
                <a:gd name="T106" fmla="*/ 31 w 135"/>
                <a:gd name="T107" fmla="*/ 73 h 134"/>
                <a:gd name="T108" fmla="*/ 17 w 135"/>
                <a:gd name="T109" fmla="*/ 72 h 134"/>
                <a:gd name="T110" fmla="*/ 15 w 135"/>
                <a:gd name="T111" fmla="*/ 76 h 134"/>
                <a:gd name="T112" fmla="*/ 29 w 135"/>
                <a:gd name="T113" fmla="*/ 104 h 134"/>
                <a:gd name="T114" fmla="*/ 56 w 135"/>
                <a:gd name="T115" fmla="*/ 11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5" h="134">
                  <a:moveTo>
                    <a:pt x="42" y="129"/>
                  </a:moveTo>
                  <a:cubicBezTo>
                    <a:pt x="34" y="125"/>
                    <a:pt x="26" y="120"/>
                    <a:pt x="20" y="114"/>
                  </a:cubicBezTo>
                  <a:cubicBezTo>
                    <a:pt x="8" y="102"/>
                    <a:pt x="0" y="85"/>
                    <a:pt x="0" y="66"/>
                  </a:cubicBezTo>
                  <a:cubicBezTo>
                    <a:pt x="0" y="48"/>
                    <a:pt x="8" y="31"/>
                    <a:pt x="20" y="19"/>
                  </a:cubicBezTo>
                  <a:cubicBezTo>
                    <a:pt x="32" y="6"/>
                    <a:pt x="50" y="0"/>
                    <a:pt x="67" y="0"/>
                  </a:cubicBezTo>
                  <a:cubicBezTo>
                    <a:pt x="85" y="0"/>
                    <a:pt x="103" y="6"/>
                    <a:pt x="115" y="19"/>
                  </a:cubicBezTo>
                  <a:cubicBezTo>
                    <a:pt x="127" y="31"/>
                    <a:pt x="135" y="48"/>
                    <a:pt x="135" y="66"/>
                  </a:cubicBezTo>
                  <a:cubicBezTo>
                    <a:pt x="135" y="85"/>
                    <a:pt x="127" y="102"/>
                    <a:pt x="115" y="114"/>
                  </a:cubicBezTo>
                  <a:cubicBezTo>
                    <a:pt x="108" y="120"/>
                    <a:pt x="101" y="125"/>
                    <a:pt x="92" y="129"/>
                  </a:cubicBezTo>
                  <a:cubicBezTo>
                    <a:pt x="84" y="132"/>
                    <a:pt x="76" y="134"/>
                    <a:pt x="67" y="134"/>
                  </a:cubicBezTo>
                  <a:cubicBezTo>
                    <a:pt x="59" y="134"/>
                    <a:pt x="50" y="132"/>
                    <a:pt x="42" y="129"/>
                  </a:cubicBezTo>
                  <a:close/>
                  <a:moveTo>
                    <a:pt x="67" y="14"/>
                  </a:moveTo>
                  <a:cubicBezTo>
                    <a:pt x="53" y="14"/>
                    <a:pt x="39" y="19"/>
                    <a:pt x="29" y="28"/>
                  </a:cubicBezTo>
                  <a:cubicBezTo>
                    <a:pt x="24" y="34"/>
                    <a:pt x="19" y="41"/>
                    <a:pt x="16" y="49"/>
                  </a:cubicBezTo>
                  <a:cubicBezTo>
                    <a:pt x="16" y="52"/>
                    <a:pt x="17" y="53"/>
                    <a:pt x="19" y="53"/>
                  </a:cubicBezTo>
                  <a:cubicBezTo>
                    <a:pt x="28" y="53"/>
                    <a:pt x="47" y="53"/>
                    <a:pt x="51" y="52"/>
                  </a:cubicBezTo>
                  <a:cubicBezTo>
                    <a:pt x="48" y="56"/>
                    <a:pt x="46" y="61"/>
                    <a:pt x="46" y="67"/>
                  </a:cubicBezTo>
                  <a:cubicBezTo>
                    <a:pt x="46" y="73"/>
                    <a:pt x="48" y="78"/>
                    <a:pt x="52" y="82"/>
                  </a:cubicBezTo>
                  <a:cubicBezTo>
                    <a:pt x="53" y="83"/>
                    <a:pt x="55" y="85"/>
                    <a:pt x="57" y="86"/>
                  </a:cubicBezTo>
                  <a:cubicBezTo>
                    <a:pt x="60" y="87"/>
                    <a:pt x="64" y="88"/>
                    <a:pt x="67" y="88"/>
                  </a:cubicBezTo>
                  <a:cubicBezTo>
                    <a:pt x="71" y="88"/>
                    <a:pt x="75" y="87"/>
                    <a:pt x="78" y="86"/>
                  </a:cubicBezTo>
                  <a:cubicBezTo>
                    <a:pt x="80" y="85"/>
                    <a:pt x="81" y="83"/>
                    <a:pt x="83" y="82"/>
                  </a:cubicBezTo>
                  <a:cubicBezTo>
                    <a:pt x="87" y="78"/>
                    <a:pt x="89" y="73"/>
                    <a:pt x="89" y="67"/>
                  </a:cubicBezTo>
                  <a:cubicBezTo>
                    <a:pt x="89" y="61"/>
                    <a:pt x="87" y="56"/>
                    <a:pt x="84" y="52"/>
                  </a:cubicBezTo>
                  <a:cubicBezTo>
                    <a:pt x="87" y="53"/>
                    <a:pt x="106" y="53"/>
                    <a:pt x="115" y="53"/>
                  </a:cubicBezTo>
                  <a:cubicBezTo>
                    <a:pt x="118" y="53"/>
                    <a:pt x="119" y="52"/>
                    <a:pt x="118" y="49"/>
                  </a:cubicBezTo>
                  <a:cubicBezTo>
                    <a:pt x="116" y="41"/>
                    <a:pt x="111" y="34"/>
                    <a:pt x="105" y="28"/>
                  </a:cubicBezTo>
                  <a:cubicBezTo>
                    <a:pt x="95" y="19"/>
                    <a:pt x="81" y="14"/>
                    <a:pt x="67" y="14"/>
                  </a:cubicBezTo>
                  <a:close/>
                  <a:moveTo>
                    <a:pt x="79" y="55"/>
                  </a:moveTo>
                  <a:cubicBezTo>
                    <a:pt x="73" y="48"/>
                    <a:pt x="61" y="48"/>
                    <a:pt x="55" y="55"/>
                  </a:cubicBezTo>
                  <a:cubicBezTo>
                    <a:pt x="52" y="58"/>
                    <a:pt x="50" y="62"/>
                    <a:pt x="50" y="67"/>
                  </a:cubicBezTo>
                  <a:cubicBezTo>
                    <a:pt x="50" y="72"/>
                    <a:pt x="52" y="76"/>
                    <a:pt x="55" y="79"/>
                  </a:cubicBezTo>
                  <a:cubicBezTo>
                    <a:pt x="56" y="80"/>
                    <a:pt x="58" y="81"/>
                    <a:pt x="59" y="82"/>
                  </a:cubicBezTo>
                  <a:cubicBezTo>
                    <a:pt x="64" y="85"/>
                    <a:pt x="70" y="85"/>
                    <a:pt x="75" y="82"/>
                  </a:cubicBezTo>
                  <a:cubicBezTo>
                    <a:pt x="77" y="81"/>
                    <a:pt x="78" y="80"/>
                    <a:pt x="79" y="79"/>
                  </a:cubicBezTo>
                  <a:cubicBezTo>
                    <a:pt x="83" y="76"/>
                    <a:pt x="84" y="72"/>
                    <a:pt x="84" y="67"/>
                  </a:cubicBezTo>
                  <a:cubicBezTo>
                    <a:pt x="84" y="62"/>
                    <a:pt x="83" y="58"/>
                    <a:pt x="79" y="55"/>
                  </a:cubicBezTo>
                  <a:close/>
                  <a:moveTo>
                    <a:pt x="70" y="73"/>
                  </a:moveTo>
                  <a:cubicBezTo>
                    <a:pt x="73" y="72"/>
                    <a:pt x="74" y="70"/>
                    <a:pt x="74" y="67"/>
                  </a:cubicBezTo>
                  <a:cubicBezTo>
                    <a:pt x="74" y="64"/>
                    <a:pt x="73" y="61"/>
                    <a:pt x="70" y="60"/>
                  </a:cubicBezTo>
                  <a:cubicBezTo>
                    <a:pt x="68" y="60"/>
                    <a:pt x="66" y="60"/>
                    <a:pt x="65" y="60"/>
                  </a:cubicBezTo>
                  <a:cubicBezTo>
                    <a:pt x="62" y="61"/>
                    <a:pt x="60" y="64"/>
                    <a:pt x="60" y="67"/>
                  </a:cubicBezTo>
                  <a:cubicBezTo>
                    <a:pt x="60" y="70"/>
                    <a:pt x="62" y="72"/>
                    <a:pt x="64" y="73"/>
                  </a:cubicBezTo>
                  <a:cubicBezTo>
                    <a:pt x="66" y="74"/>
                    <a:pt x="68" y="74"/>
                    <a:pt x="70" y="73"/>
                  </a:cubicBezTo>
                  <a:close/>
                  <a:moveTo>
                    <a:pt x="78" y="119"/>
                  </a:moveTo>
                  <a:cubicBezTo>
                    <a:pt x="89" y="117"/>
                    <a:pt x="98" y="112"/>
                    <a:pt x="105" y="104"/>
                  </a:cubicBezTo>
                  <a:cubicBezTo>
                    <a:pt x="113" y="97"/>
                    <a:pt x="118" y="87"/>
                    <a:pt x="120" y="76"/>
                  </a:cubicBezTo>
                  <a:cubicBezTo>
                    <a:pt x="121" y="73"/>
                    <a:pt x="120" y="72"/>
                    <a:pt x="117" y="72"/>
                  </a:cubicBezTo>
                  <a:cubicBezTo>
                    <a:pt x="113" y="72"/>
                    <a:pt x="108" y="72"/>
                    <a:pt x="104" y="73"/>
                  </a:cubicBezTo>
                  <a:cubicBezTo>
                    <a:pt x="89" y="76"/>
                    <a:pt x="83" y="83"/>
                    <a:pt x="81" y="100"/>
                  </a:cubicBezTo>
                  <a:cubicBezTo>
                    <a:pt x="80" y="107"/>
                    <a:pt x="79" y="114"/>
                    <a:pt x="78" y="119"/>
                  </a:cubicBezTo>
                  <a:close/>
                  <a:moveTo>
                    <a:pt x="56" y="119"/>
                  </a:moveTo>
                  <a:cubicBezTo>
                    <a:pt x="56" y="114"/>
                    <a:pt x="55" y="107"/>
                    <a:pt x="54" y="100"/>
                  </a:cubicBezTo>
                  <a:cubicBezTo>
                    <a:pt x="51" y="83"/>
                    <a:pt x="46" y="76"/>
                    <a:pt x="31" y="73"/>
                  </a:cubicBezTo>
                  <a:cubicBezTo>
                    <a:pt x="26" y="72"/>
                    <a:pt x="22" y="72"/>
                    <a:pt x="17" y="72"/>
                  </a:cubicBezTo>
                  <a:cubicBezTo>
                    <a:pt x="15" y="72"/>
                    <a:pt x="14" y="73"/>
                    <a:pt x="15" y="76"/>
                  </a:cubicBezTo>
                  <a:cubicBezTo>
                    <a:pt x="17" y="87"/>
                    <a:pt x="22" y="97"/>
                    <a:pt x="29" y="104"/>
                  </a:cubicBezTo>
                  <a:cubicBezTo>
                    <a:pt x="37" y="112"/>
                    <a:pt x="46" y="117"/>
                    <a:pt x="56" y="119"/>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25" name="Freeform 1320"/>
            <p:cNvSpPr>
              <a:spLocks noEditPoints="1"/>
            </p:cNvSpPr>
            <p:nvPr/>
          </p:nvSpPr>
          <p:spPr bwMode="auto">
            <a:xfrm>
              <a:off x="3950494" y="2965451"/>
              <a:ext cx="39688" cy="33338"/>
            </a:xfrm>
            <a:custGeom>
              <a:avLst/>
              <a:gdLst>
                <a:gd name="T0" fmla="*/ 20 w 32"/>
                <a:gd name="T1" fmla="*/ 3 h 27"/>
                <a:gd name="T2" fmla="*/ 3 w 32"/>
                <a:gd name="T3" fmla="*/ 9 h 27"/>
                <a:gd name="T4" fmla="*/ 4 w 32"/>
                <a:gd name="T5" fmla="*/ 18 h 27"/>
                <a:gd name="T6" fmla="*/ 0 w 32"/>
                <a:gd name="T7" fmla="*/ 25 h 27"/>
                <a:gd name="T8" fmla="*/ 10 w 32"/>
                <a:gd name="T9" fmla="*/ 23 h 27"/>
                <a:gd name="T10" fmla="*/ 13 w 32"/>
                <a:gd name="T11" fmla="*/ 25 h 27"/>
                <a:gd name="T12" fmla="*/ 30 w 32"/>
                <a:gd name="T13" fmla="*/ 18 h 27"/>
                <a:gd name="T14" fmla="*/ 20 w 32"/>
                <a:gd name="T15" fmla="*/ 3 h 27"/>
                <a:gd name="T16" fmla="*/ 18 w 32"/>
                <a:gd name="T17" fmla="*/ 7 h 27"/>
                <a:gd name="T18" fmla="*/ 9 w 32"/>
                <a:gd name="T19" fmla="*/ 9 h 27"/>
                <a:gd name="T20" fmla="*/ 7 w 32"/>
                <a:gd name="T21" fmla="*/ 10 h 27"/>
                <a:gd name="T22" fmla="*/ 7 w 32"/>
                <a:gd name="T23" fmla="*/ 10 h 27"/>
                <a:gd name="T24" fmla="*/ 7 w 32"/>
                <a:gd name="T25" fmla="*/ 8 h 27"/>
                <a:gd name="T26" fmla="*/ 18 w 32"/>
                <a:gd name="T27" fmla="*/ 5 h 27"/>
                <a:gd name="T28" fmla="*/ 19 w 32"/>
                <a:gd name="T29" fmla="*/ 6 h 27"/>
                <a:gd name="T30" fmla="*/ 18 w 32"/>
                <a:gd name="T3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27">
                  <a:moveTo>
                    <a:pt x="20" y="3"/>
                  </a:moveTo>
                  <a:cubicBezTo>
                    <a:pt x="13" y="0"/>
                    <a:pt x="5" y="3"/>
                    <a:pt x="3" y="9"/>
                  </a:cubicBezTo>
                  <a:cubicBezTo>
                    <a:pt x="2" y="12"/>
                    <a:pt x="3" y="15"/>
                    <a:pt x="4" y="18"/>
                  </a:cubicBezTo>
                  <a:cubicBezTo>
                    <a:pt x="0" y="25"/>
                    <a:pt x="0" y="25"/>
                    <a:pt x="0" y="25"/>
                  </a:cubicBezTo>
                  <a:cubicBezTo>
                    <a:pt x="10" y="23"/>
                    <a:pt x="10" y="23"/>
                    <a:pt x="10" y="23"/>
                  </a:cubicBezTo>
                  <a:cubicBezTo>
                    <a:pt x="11" y="24"/>
                    <a:pt x="12" y="24"/>
                    <a:pt x="13" y="25"/>
                  </a:cubicBezTo>
                  <a:cubicBezTo>
                    <a:pt x="21" y="27"/>
                    <a:pt x="28" y="24"/>
                    <a:pt x="30" y="18"/>
                  </a:cubicBezTo>
                  <a:cubicBezTo>
                    <a:pt x="32" y="12"/>
                    <a:pt x="27" y="5"/>
                    <a:pt x="20" y="3"/>
                  </a:cubicBezTo>
                  <a:close/>
                  <a:moveTo>
                    <a:pt x="18" y="7"/>
                  </a:moveTo>
                  <a:cubicBezTo>
                    <a:pt x="14" y="6"/>
                    <a:pt x="10" y="7"/>
                    <a:pt x="9" y="9"/>
                  </a:cubicBezTo>
                  <a:cubicBezTo>
                    <a:pt x="8" y="10"/>
                    <a:pt x="8" y="10"/>
                    <a:pt x="7" y="10"/>
                  </a:cubicBezTo>
                  <a:cubicBezTo>
                    <a:pt x="7" y="10"/>
                    <a:pt x="7" y="10"/>
                    <a:pt x="7" y="10"/>
                  </a:cubicBezTo>
                  <a:cubicBezTo>
                    <a:pt x="6" y="9"/>
                    <a:pt x="6" y="8"/>
                    <a:pt x="7" y="8"/>
                  </a:cubicBezTo>
                  <a:cubicBezTo>
                    <a:pt x="9" y="5"/>
                    <a:pt x="14" y="4"/>
                    <a:pt x="18" y="5"/>
                  </a:cubicBezTo>
                  <a:cubicBezTo>
                    <a:pt x="19" y="5"/>
                    <a:pt x="20" y="6"/>
                    <a:pt x="19" y="6"/>
                  </a:cubicBezTo>
                  <a:cubicBezTo>
                    <a:pt x="19" y="7"/>
                    <a:pt x="19" y="7"/>
                    <a:pt x="18" y="7"/>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26" name="Freeform 1321"/>
            <p:cNvSpPr>
              <a:spLocks noEditPoints="1"/>
            </p:cNvSpPr>
            <p:nvPr/>
          </p:nvSpPr>
          <p:spPr bwMode="auto">
            <a:xfrm>
              <a:off x="3933031" y="2936876"/>
              <a:ext cx="74613" cy="96838"/>
            </a:xfrm>
            <a:custGeom>
              <a:avLst/>
              <a:gdLst>
                <a:gd name="T0" fmla="*/ 59 w 60"/>
                <a:gd name="T1" fmla="*/ 14 h 78"/>
                <a:gd name="T2" fmla="*/ 53 w 60"/>
                <a:gd name="T3" fmla="*/ 8 h 78"/>
                <a:gd name="T4" fmla="*/ 30 w 60"/>
                <a:gd name="T5" fmla="*/ 0 h 78"/>
                <a:gd name="T6" fmla="*/ 21 w 60"/>
                <a:gd name="T7" fmla="*/ 2 h 78"/>
                <a:gd name="T8" fmla="*/ 15 w 60"/>
                <a:gd name="T9" fmla="*/ 9 h 78"/>
                <a:gd name="T10" fmla="*/ 1 w 60"/>
                <a:gd name="T11" fmla="*/ 55 h 78"/>
                <a:gd name="T12" fmla="*/ 1 w 60"/>
                <a:gd name="T13" fmla="*/ 63 h 78"/>
                <a:gd name="T14" fmla="*/ 8 w 60"/>
                <a:gd name="T15" fmla="*/ 70 h 78"/>
                <a:gd name="T16" fmla="*/ 30 w 60"/>
                <a:gd name="T17" fmla="*/ 77 h 78"/>
                <a:gd name="T18" fmla="*/ 40 w 60"/>
                <a:gd name="T19" fmla="*/ 76 h 78"/>
                <a:gd name="T20" fmla="*/ 45 w 60"/>
                <a:gd name="T21" fmla="*/ 69 h 78"/>
                <a:gd name="T22" fmla="*/ 59 w 60"/>
                <a:gd name="T23" fmla="*/ 23 h 78"/>
                <a:gd name="T24" fmla="*/ 59 w 60"/>
                <a:gd name="T25" fmla="*/ 14 h 78"/>
                <a:gd name="T26" fmla="*/ 33 w 60"/>
                <a:gd name="T27" fmla="*/ 6 h 78"/>
                <a:gd name="T28" fmla="*/ 46 w 60"/>
                <a:gd name="T29" fmla="*/ 10 h 78"/>
                <a:gd name="T30" fmla="*/ 47 w 60"/>
                <a:gd name="T31" fmla="*/ 11 h 78"/>
                <a:gd name="T32" fmla="*/ 46 w 60"/>
                <a:gd name="T33" fmla="*/ 12 h 78"/>
                <a:gd name="T34" fmla="*/ 33 w 60"/>
                <a:gd name="T35" fmla="*/ 8 h 78"/>
                <a:gd name="T36" fmla="*/ 32 w 60"/>
                <a:gd name="T37" fmla="*/ 7 h 78"/>
                <a:gd name="T38" fmla="*/ 33 w 60"/>
                <a:gd name="T39" fmla="*/ 6 h 78"/>
                <a:gd name="T40" fmla="*/ 20 w 60"/>
                <a:gd name="T41" fmla="*/ 71 h 78"/>
                <a:gd name="T42" fmla="*/ 18 w 60"/>
                <a:gd name="T43" fmla="*/ 68 h 78"/>
                <a:gd name="T44" fmla="*/ 21 w 60"/>
                <a:gd name="T45" fmla="*/ 66 h 78"/>
                <a:gd name="T46" fmla="*/ 23 w 60"/>
                <a:gd name="T47" fmla="*/ 69 h 78"/>
                <a:gd name="T48" fmla="*/ 20 w 60"/>
                <a:gd name="T49" fmla="*/ 71 h 78"/>
                <a:gd name="T50" fmla="*/ 39 w 60"/>
                <a:gd name="T51" fmla="*/ 69 h 78"/>
                <a:gd name="T52" fmla="*/ 5 w 60"/>
                <a:gd name="T53" fmla="*/ 58 h 78"/>
                <a:gd name="T54" fmla="*/ 21 w 60"/>
                <a:gd name="T55" fmla="*/ 8 h 78"/>
                <a:gd name="T56" fmla="*/ 55 w 60"/>
                <a:gd name="T57" fmla="*/ 19 h 78"/>
                <a:gd name="T58" fmla="*/ 39 w 60"/>
                <a:gd name="T5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78">
                  <a:moveTo>
                    <a:pt x="59" y="14"/>
                  </a:moveTo>
                  <a:cubicBezTo>
                    <a:pt x="58" y="11"/>
                    <a:pt x="56" y="9"/>
                    <a:pt x="53" y="8"/>
                  </a:cubicBezTo>
                  <a:cubicBezTo>
                    <a:pt x="30" y="0"/>
                    <a:pt x="30" y="0"/>
                    <a:pt x="30" y="0"/>
                  </a:cubicBezTo>
                  <a:cubicBezTo>
                    <a:pt x="27" y="0"/>
                    <a:pt x="23" y="0"/>
                    <a:pt x="21" y="2"/>
                  </a:cubicBezTo>
                  <a:cubicBezTo>
                    <a:pt x="18" y="3"/>
                    <a:pt x="16" y="6"/>
                    <a:pt x="15" y="9"/>
                  </a:cubicBezTo>
                  <a:cubicBezTo>
                    <a:pt x="1" y="55"/>
                    <a:pt x="1" y="55"/>
                    <a:pt x="1" y="55"/>
                  </a:cubicBezTo>
                  <a:cubicBezTo>
                    <a:pt x="0" y="58"/>
                    <a:pt x="0" y="61"/>
                    <a:pt x="1" y="63"/>
                  </a:cubicBezTo>
                  <a:cubicBezTo>
                    <a:pt x="2" y="66"/>
                    <a:pt x="5" y="69"/>
                    <a:pt x="8" y="70"/>
                  </a:cubicBezTo>
                  <a:cubicBezTo>
                    <a:pt x="30" y="77"/>
                    <a:pt x="30" y="77"/>
                    <a:pt x="30" y="77"/>
                  </a:cubicBezTo>
                  <a:cubicBezTo>
                    <a:pt x="33" y="78"/>
                    <a:pt x="37" y="77"/>
                    <a:pt x="40" y="76"/>
                  </a:cubicBezTo>
                  <a:cubicBezTo>
                    <a:pt x="42" y="74"/>
                    <a:pt x="44" y="72"/>
                    <a:pt x="45" y="69"/>
                  </a:cubicBezTo>
                  <a:cubicBezTo>
                    <a:pt x="59" y="23"/>
                    <a:pt x="59" y="23"/>
                    <a:pt x="59" y="23"/>
                  </a:cubicBezTo>
                  <a:cubicBezTo>
                    <a:pt x="60" y="20"/>
                    <a:pt x="60" y="17"/>
                    <a:pt x="59" y="14"/>
                  </a:cubicBezTo>
                  <a:close/>
                  <a:moveTo>
                    <a:pt x="33" y="6"/>
                  </a:moveTo>
                  <a:cubicBezTo>
                    <a:pt x="46" y="10"/>
                    <a:pt x="46" y="10"/>
                    <a:pt x="46" y="10"/>
                  </a:cubicBezTo>
                  <a:cubicBezTo>
                    <a:pt x="47" y="10"/>
                    <a:pt x="47" y="11"/>
                    <a:pt x="47" y="11"/>
                  </a:cubicBezTo>
                  <a:cubicBezTo>
                    <a:pt x="47" y="12"/>
                    <a:pt x="46" y="12"/>
                    <a:pt x="46" y="12"/>
                  </a:cubicBezTo>
                  <a:cubicBezTo>
                    <a:pt x="33" y="8"/>
                    <a:pt x="33" y="8"/>
                    <a:pt x="33" y="8"/>
                  </a:cubicBezTo>
                  <a:cubicBezTo>
                    <a:pt x="33" y="7"/>
                    <a:pt x="32" y="7"/>
                    <a:pt x="32" y="7"/>
                  </a:cubicBezTo>
                  <a:cubicBezTo>
                    <a:pt x="33" y="6"/>
                    <a:pt x="33" y="6"/>
                    <a:pt x="33" y="6"/>
                  </a:cubicBezTo>
                  <a:close/>
                  <a:moveTo>
                    <a:pt x="20" y="71"/>
                  </a:moveTo>
                  <a:cubicBezTo>
                    <a:pt x="18" y="71"/>
                    <a:pt x="18" y="69"/>
                    <a:pt x="18" y="68"/>
                  </a:cubicBezTo>
                  <a:cubicBezTo>
                    <a:pt x="18" y="66"/>
                    <a:pt x="20" y="66"/>
                    <a:pt x="21" y="66"/>
                  </a:cubicBezTo>
                  <a:cubicBezTo>
                    <a:pt x="23" y="66"/>
                    <a:pt x="23" y="68"/>
                    <a:pt x="23" y="69"/>
                  </a:cubicBezTo>
                  <a:cubicBezTo>
                    <a:pt x="23" y="71"/>
                    <a:pt x="21" y="71"/>
                    <a:pt x="20" y="71"/>
                  </a:cubicBezTo>
                  <a:close/>
                  <a:moveTo>
                    <a:pt x="39" y="69"/>
                  </a:moveTo>
                  <a:cubicBezTo>
                    <a:pt x="5" y="58"/>
                    <a:pt x="5" y="58"/>
                    <a:pt x="5" y="58"/>
                  </a:cubicBezTo>
                  <a:cubicBezTo>
                    <a:pt x="21" y="8"/>
                    <a:pt x="21" y="8"/>
                    <a:pt x="21" y="8"/>
                  </a:cubicBezTo>
                  <a:cubicBezTo>
                    <a:pt x="55" y="19"/>
                    <a:pt x="55" y="19"/>
                    <a:pt x="55" y="19"/>
                  </a:cubicBezTo>
                  <a:lnTo>
                    <a:pt x="39" y="69"/>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grpSp>
      <p:grpSp>
        <p:nvGrpSpPr>
          <p:cNvPr id="27" name="Group 26"/>
          <p:cNvGrpSpPr>
            <a:grpSpLocks noChangeAspect="1"/>
          </p:cNvGrpSpPr>
          <p:nvPr/>
        </p:nvGrpSpPr>
        <p:grpSpPr>
          <a:xfrm rot="2625681">
            <a:off x="3277837" y="3242527"/>
            <a:ext cx="576473" cy="819905"/>
            <a:chOff x="79375" y="1974850"/>
            <a:chExt cx="3165478" cy="4745038"/>
          </a:xfrm>
        </p:grpSpPr>
        <p:sp>
          <p:nvSpPr>
            <p:cNvPr id="28" name="Freeform 23"/>
            <p:cNvSpPr>
              <a:spLocks noEditPoints="1"/>
            </p:cNvSpPr>
            <p:nvPr/>
          </p:nvSpPr>
          <p:spPr bwMode="auto">
            <a:xfrm>
              <a:off x="968376" y="1974850"/>
              <a:ext cx="2276477" cy="3301999"/>
            </a:xfrm>
            <a:custGeom>
              <a:avLst/>
              <a:gdLst>
                <a:gd name="T0" fmla="*/ 182 w 202"/>
                <a:gd name="T1" fmla="*/ 115 h 293"/>
                <a:gd name="T2" fmla="*/ 180 w 202"/>
                <a:gd name="T3" fmla="*/ 87 h 293"/>
                <a:gd name="T4" fmla="*/ 153 w 202"/>
                <a:gd name="T5" fmla="*/ 56 h 293"/>
                <a:gd name="T6" fmla="*/ 96 w 202"/>
                <a:gd name="T7" fmla="*/ 14 h 293"/>
                <a:gd name="T8" fmla="*/ 97 w 202"/>
                <a:gd name="T9" fmla="*/ 7 h 293"/>
                <a:gd name="T10" fmla="*/ 146 w 202"/>
                <a:gd name="T11" fmla="*/ 14 h 293"/>
                <a:gd name="T12" fmla="*/ 42 w 202"/>
                <a:gd name="T13" fmla="*/ 42 h 293"/>
                <a:gd name="T14" fmla="*/ 30 w 202"/>
                <a:gd name="T15" fmla="*/ 85 h 293"/>
                <a:gd name="T16" fmla="*/ 30 w 202"/>
                <a:gd name="T17" fmla="*/ 104 h 293"/>
                <a:gd name="T18" fmla="*/ 24 w 202"/>
                <a:gd name="T19" fmla="*/ 136 h 293"/>
                <a:gd name="T20" fmla="*/ 3 w 202"/>
                <a:gd name="T21" fmla="*/ 242 h 293"/>
                <a:gd name="T22" fmla="*/ 123 w 202"/>
                <a:gd name="T23" fmla="*/ 290 h 293"/>
                <a:gd name="T24" fmla="*/ 171 w 202"/>
                <a:gd name="T25" fmla="*/ 168 h 293"/>
                <a:gd name="T26" fmla="*/ 173 w 202"/>
                <a:gd name="T27" fmla="*/ 162 h 293"/>
                <a:gd name="T28" fmla="*/ 198 w 202"/>
                <a:gd name="T29" fmla="*/ 136 h 293"/>
                <a:gd name="T30" fmla="*/ 83 w 202"/>
                <a:gd name="T31" fmla="*/ 7 h 293"/>
                <a:gd name="T32" fmla="*/ 49 w 202"/>
                <a:gd name="T33" fmla="*/ 33 h 293"/>
                <a:gd name="T34" fmla="*/ 46 w 202"/>
                <a:gd name="T35" fmla="*/ 115 h 293"/>
                <a:gd name="T36" fmla="*/ 63 w 202"/>
                <a:gd name="T37" fmla="*/ 75 h 293"/>
                <a:gd name="T38" fmla="*/ 169 w 202"/>
                <a:gd name="T39" fmla="*/ 111 h 293"/>
                <a:gd name="T40" fmla="*/ 143 w 202"/>
                <a:gd name="T41" fmla="*/ 146 h 293"/>
                <a:gd name="T42" fmla="*/ 46 w 202"/>
                <a:gd name="T43" fmla="*/ 115 h 293"/>
                <a:gd name="T44" fmla="*/ 39 w 202"/>
                <a:gd name="T45" fmla="*/ 97 h 293"/>
                <a:gd name="T46" fmla="*/ 40 w 202"/>
                <a:gd name="T47" fmla="*/ 137 h 293"/>
                <a:gd name="T48" fmla="*/ 25 w 202"/>
                <a:gd name="T49" fmla="*/ 161 h 293"/>
                <a:gd name="T50" fmla="*/ 15 w 202"/>
                <a:gd name="T51" fmla="*/ 234 h 293"/>
                <a:gd name="T52" fmla="*/ 23 w 202"/>
                <a:gd name="T53" fmla="*/ 170 h 293"/>
                <a:gd name="T54" fmla="*/ 24 w 202"/>
                <a:gd name="T55" fmla="*/ 221 h 293"/>
                <a:gd name="T56" fmla="*/ 15 w 202"/>
                <a:gd name="T57" fmla="*/ 234 h 293"/>
                <a:gd name="T58" fmla="*/ 136 w 202"/>
                <a:gd name="T59" fmla="*/ 270 h 293"/>
                <a:gd name="T60" fmla="*/ 23 w 202"/>
                <a:gd name="T61" fmla="*/ 257 h 293"/>
                <a:gd name="T62" fmla="*/ 20 w 202"/>
                <a:gd name="T63" fmla="*/ 239 h 293"/>
                <a:gd name="T64" fmla="*/ 30 w 202"/>
                <a:gd name="T65" fmla="*/ 239 h 293"/>
                <a:gd name="T66" fmla="*/ 135 w 202"/>
                <a:gd name="T67" fmla="*/ 258 h 293"/>
                <a:gd name="T68" fmla="*/ 148 w 202"/>
                <a:gd name="T69" fmla="*/ 258 h 293"/>
                <a:gd name="T70" fmla="*/ 142 w 202"/>
                <a:gd name="T71" fmla="*/ 258 h 293"/>
                <a:gd name="T72" fmla="*/ 150 w 202"/>
                <a:gd name="T73" fmla="*/ 195 h 293"/>
                <a:gd name="T74" fmla="*/ 148 w 202"/>
                <a:gd name="T75" fmla="*/ 258 h 293"/>
                <a:gd name="T76" fmla="*/ 162 w 202"/>
                <a:gd name="T77" fmla="*/ 188 h 293"/>
                <a:gd name="T78" fmla="*/ 157 w 202"/>
                <a:gd name="T79" fmla="*/ 160 h 293"/>
                <a:gd name="T80" fmla="*/ 172 w 202"/>
                <a:gd name="T81" fmla="*/ 124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 h="293">
                  <a:moveTo>
                    <a:pt x="186" y="116"/>
                  </a:moveTo>
                  <a:cubicBezTo>
                    <a:pt x="185" y="116"/>
                    <a:pt x="183" y="115"/>
                    <a:pt x="182" y="115"/>
                  </a:cubicBezTo>
                  <a:cubicBezTo>
                    <a:pt x="186" y="96"/>
                    <a:pt x="186" y="96"/>
                    <a:pt x="186" y="96"/>
                  </a:cubicBezTo>
                  <a:cubicBezTo>
                    <a:pt x="180" y="87"/>
                    <a:pt x="180" y="87"/>
                    <a:pt x="180" y="87"/>
                  </a:cubicBezTo>
                  <a:cubicBezTo>
                    <a:pt x="180" y="87"/>
                    <a:pt x="172" y="77"/>
                    <a:pt x="169" y="72"/>
                  </a:cubicBezTo>
                  <a:cubicBezTo>
                    <a:pt x="167" y="67"/>
                    <a:pt x="159" y="65"/>
                    <a:pt x="153" y="56"/>
                  </a:cubicBezTo>
                  <a:cubicBezTo>
                    <a:pt x="147" y="48"/>
                    <a:pt x="144" y="38"/>
                    <a:pt x="145" y="24"/>
                  </a:cubicBezTo>
                  <a:cubicBezTo>
                    <a:pt x="96" y="14"/>
                    <a:pt x="96" y="14"/>
                    <a:pt x="96" y="14"/>
                  </a:cubicBezTo>
                  <a:cubicBezTo>
                    <a:pt x="91" y="13"/>
                    <a:pt x="88" y="11"/>
                    <a:pt x="89" y="9"/>
                  </a:cubicBezTo>
                  <a:cubicBezTo>
                    <a:pt x="89" y="7"/>
                    <a:pt x="93" y="6"/>
                    <a:pt x="97" y="7"/>
                  </a:cubicBezTo>
                  <a:cubicBezTo>
                    <a:pt x="146" y="16"/>
                    <a:pt x="146" y="16"/>
                    <a:pt x="146" y="16"/>
                  </a:cubicBezTo>
                  <a:cubicBezTo>
                    <a:pt x="146" y="16"/>
                    <a:pt x="146" y="15"/>
                    <a:pt x="146" y="14"/>
                  </a:cubicBezTo>
                  <a:cubicBezTo>
                    <a:pt x="99" y="5"/>
                    <a:pt x="99" y="5"/>
                    <a:pt x="99" y="5"/>
                  </a:cubicBezTo>
                  <a:cubicBezTo>
                    <a:pt x="73" y="0"/>
                    <a:pt x="48" y="17"/>
                    <a:pt x="42" y="42"/>
                  </a:cubicBezTo>
                  <a:cubicBezTo>
                    <a:pt x="34" y="85"/>
                    <a:pt x="34" y="85"/>
                    <a:pt x="34" y="85"/>
                  </a:cubicBezTo>
                  <a:cubicBezTo>
                    <a:pt x="33" y="85"/>
                    <a:pt x="31" y="85"/>
                    <a:pt x="30" y="85"/>
                  </a:cubicBezTo>
                  <a:cubicBezTo>
                    <a:pt x="15" y="86"/>
                    <a:pt x="8" y="95"/>
                    <a:pt x="11" y="99"/>
                  </a:cubicBezTo>
                  <a:cubicBezTo>
                    <a:pt x="14" y="103"/>
                    <a:pt x="22" y="104"/>
                    <a:pt x="30" y="104"/>
                  </a:cubicBezTo>
                  <a:cubicBezTo>
                    <a:pt x="25" y="133"/>
                    <a:pt x="25" y="133"/>
                    <a:pt x="25" y="133"/>
                  </a:cubicBezTo>
                  <a:cubicBezTo>
                    <a:pt x="24" y="134"/>
                    <a:pt x="24" y="135"/>
                    <a:pt x="24" y="136"/>
                  </a:cubicBezTo>
                  <a:cubicBezTo>
                    <a:pt x="24" y="137"/>
                    <a:pt x="24" y="138"/>
                    <a:pt x="23" y="139"/>
                  </a:cubicBezTo>
                  <a:cubicBezTo>
                    <a:pt x="3" y="242"/>
                    <a:pt x="3" y="242"/>
                    <a:pt x="3" y="242"/>
                  </a:cubicBezTo>
                  <a:cubicBezTo>
                    <a:pt x="0" y="255"/>
                    <a:pt x="9" y="268"/>
                    <a:pt x="22" y="270"/>
                  </a:cubicBezTo>
                  <a:cubicBezTo>
                    <a:pt x="123" y="290"/>
                    <a:pt x="123" y="290"/>
                    <a:pt x="123" y="290"/>
                  </a:cubicBezTo>
                  <a:cubicBezTo>
                    <a:pt x="136" y="293"/>
                    <a:pt x="148" y="284"/>
                    <a:pt x="151" y="271"/>
                  </a:cubicBezTo>
                  <a:cubicBezTo>
                    <a:pt x="171" y="168"/>
                    <a:pt x="171" y="168"/>
                    <a:pt x="171" y="168"/>
                  </a:cubicBezTo>
                  <a:cubicBezTo>
                    <a:pt x="172" y="167"/>
                    <a:pt x="172" y="166"/>
                    <a:pt x="172" y="165"/>
                  </a:cubicBezTo>
                  <a:cubicBezTo>
                    <a:pt x="172" y="164"/>
                    <a:pt x="172" y="163"/>
                    <a:pt x="173" y="162"/>
                  </a:cubicBezTo>
                  <a:cubicBezTo>
                    <a:pt x="178" y="133"/>
                    <a:pt x="178" y="133"/>
                    <a:pt x="178" y="133"/>
                  </a:cubicBezTo>
                  <a:cubicBezTo>
                    <a:pt x="187" y="136"/>
                    <a:pt x="193" y="139"/>
                    <a:pt x="198" y="136"/>
                  </a:cubicBezTo>
                  <a:cubicBezTo>
                    <a:pt x="202" y="134"/>
                    <a:pt x="199" y="122"/>
                    <a:pt x="186" y="116"/>
                  </a:cubicBezTo>
                  <a:close/>
                  <a:moveTo>
                    <a:pt x="83" y="7"/>
                  </a:moveTo>
                  <a:cubicBezTo>
                    <a:pt x="86" y="14"/>
                    <a:pt x="83" y="23"/>
                    <a:pt x="75" y="30"/>
                  </a:cubicBezTo>
                  <a:cubicBezTo>
                    <a:pt x="67" y="38"/>
                    <a:pt x="55" y="39"/>
                    <a:pt x="49" y="33"/>
                  </a:cubicBezTo>
                  <a:cubicBezTo>
                    <a:pt x="55" y="19"/>
                    <a:pt x="68" y="9"/>
                    <a:pt x="83" y="7"/>
                  </a:cubicBezTo>
                  <a:close/>
                  <a:moveTo>
                    <a:pt x="46" y="115"/>
                  </a:moveTo>
                  <a:cubicBezTo>
                    <a:pt x="47" y="106"/>
                    <a:pt x="47" y="96"/>
                    <a:pt x="48" y="87"/>
                  </a:cubicBezTo>
                  <a:cubicBezTo>
                    <a:pt x="48" y="80"/>
                    <a:pt x="55" y="74"/>
                    <a:pt x="63" y="75"/>
                  </a:cubicBezTo>
                  <a:cubicBezTo>
                    <a:pt x="96" y="78"/>
                    <a:pt x="128" y="84"/>
                    <a:pt x="159" y="94"/>
                  </a:cubicBezTo>
                  <a:cubicBezTo>
                    <a:pt x="167" y="97"/>
                    <a:pt x="171" y="104"/>
                    <a:pt x="169" y="111"/>
                  </a:cubicBezTo>
                  <a:cubicBezTo>
                    <a:pt x="166" y="120"/>
                    <a:pt x="163" y="129"/>
                    <a:pt x="160" y="137"/>
                  </a:cubicBezTo>
                  <a:cubicBezTo>
                    <a:pt x="157" y="144"/>
                    <a:pt x="150" y="148"/>
                    <a:pt x="143" y="146"/>
                  </a:cubicBezTo>
                  <a:cubicBezTo>
                    <a:pt x="115" y="137"/>
                    <a:pt x="87" y="131"/>
                    <a:pt x="59" y="129"/>
                  </a:cubicBezTo>
                  <a:cubicBezTo>
                    <a:pt x="51" y="128"/>
                    <a:pt x="46" y="122"/>
                    <a:pt x="46" y="115"/>
                  </a:cubicBezTo>
                  <a:close/>
                  <a:moveTo>
                    <a:pt x="37" y="97"/>
                  </a:moveTo>
                  <a:cubicBezTo>
                    <a:pt x="38" y="93"/>
                    <a:pt x="39" y="93"/>
                    <a:pt x="39" y="97"/>
                  </a:cubicBezTo>
                  <a:cubicBezTo>
                    <a:pt x="41" y="121"/>
                    <a:pt x="41" y="121"/>
                    <a:pt x="41" y="121"/>
                  </a:cubicBezTo>
                  <a:cubicBezTo>
                    <a:pt x="41" y="126"/>
                    <a:pt x="41" y="133"/>
                    <a:pt x="40" y="137"/>
                  </a:cubicBezTo>
                  <a:cubicBezTo>
                    <a:pt x="35" y="163"/>
                    <a:pt x="35" y="163"/>
                    <a:pt x="35" y="163"/>
                  </a:cubicBezTo>
                  <a:cubicBezTo>
                    <a:pt x="25" y="161"/>
                    <a:pt x="25" y="161"/>
                    <a:pt x="25" y="161"/>
                  </a:cubicBezTo>
                  <a:lnTo>
                    <a:pt x="37" y="97"/>
                  </a:lnTo>
                  <a:close/>
                  <a:moveTo>
                    <a:pt x="15" y="234"/>
                  </a:moveTo>
                  <a:cubicBezTo>
                    <a:pt x="12" y="237"/>
                    <a:pt x="10" y="235"/>
                    <a:pt x="11" y="231"/>
                  </a:cubicBezTo>
                  <a:cubicBezTo>
                    <a:pt x="23" y="170"/>
                    <a:pt x="23" y="170"/>
                    <a:pt x="23" y="170"/>
                  </a:cubicBezTo>
                  <a:cubicBezTo>
                    <a:pt x="33" y="172"/>
                    <a:pt x="33" y="172"/>
                    <a:pt x="33" y="172"/>
                  </a:cubicBezTo>
                  <a:cubicBezTo>
                    <a:pt x="24" y="221"/>
                    <a:pt x="24" y="221"/>
                    <a:pt x="24" y="221"/>
                  </a:cubicBezTo>
                  <a:cubicBezTo>
                    <a:pt x="23" y="225"/>
                    <a:pt x="19" y="231"/>
                    <a:pt x="16" y="233"/>
                  </a:cubicBezTo>
                  <a:lnTo>
                    <a:pt x="15" y="234"/>
                  </a:lnTo>
                  <a:close/>
                  <a:moveTo>
                    <a:pt x="136" y="262"/>
                  </a:moveTo>
                  <a:cubicBezTo>
                    <a:pt x="136" y="264"/>
                    <a:pt x="136" y="267"/>
                    <a:pt x="136" y="270"/>
                  </a:cubicBezTo>
                  <a:cubicBezTo>
                    <a:pt x="135" y="274"/>
                    <a:pt x="131" y="278"/>
                    <a:pt x="127" y="277"/>
                  </a:cubicBezTo>
                  <a:cubicBezTo>
                    <a:pt x="91" y="275"/>
                    <a:pt x="57" y="268"/>
                    <a:pt x="23" y="257"/>
                  </a:cubicBezTo>
                  <a:cubicBezTo>
                    <a:pt x="19" y="255"/>
                    <a:pt x="16" y="251"/>
                    <a:pt x="18" y="247"/>
                  </a:cubicBezTo>
                  <a:cubicBezTo>
                    <a:pt x="19" y="244"/>
                    <a:pt x="20" y="241"/>
                    <a:pt x="20" y="239"/>
                  </a:cubicBezTo>
                  <a:cubicBezTo>
                    <a:pt x="21" y="237"/>
                    <a:pt x="22" y="236"/>
                    <a:pt x="23" y="235"/>
                  </a:cubicBezTo>
                  <a:cubicBezTo>
                    <a:pt x="24" y="237"/>
                    <a:pt x="26" y="239"/>
                    <a:pt x="30" y="239"/>
                  </a:cubicBezTo>
                  <a:cubicBezTo>
                    <a:pt x="128" y="259"/>
                    <a:pt x="128" y="259"/>
                    <a:pt x="128" y="259"/>
                  </a:cubicBezTo>
                  <a:cubicBezTo>
                    <a:pt x="131" y="259"/>
                    <a:pt x="134" y="259"/>
                    <a:pt x="135" y="258"/>
                  </a:cubicBezTo>
                  <a:cubicBezTo>
                    <a:pt x="136" y="259"/>
                    <a:pt x="136" y="260"/>
                    <a:pt x="136" y="262"/>
                  </a:cubicBezTo>
                  <a:close/>
                  <a:moveTo>
                    <a:pt x="148" y="258"/>
                  </a:moveTo>
                  <a:cubicBezTo>
                    <a:pt x="147" y="263"/>
                    <a:pt x="145" y="263"/>
                    <a:pt x="143" y="259"/>
                  </a:cubicBezTo>
                  <a:cubicBezTo>
                    <a:pt x="142" y="258"/>
                    <a:pt x="142" y="258"/>
                    <a:pt x="142" y="258"/>
                  </a:cubicBezTo>
                  <a:cubicBezTo>
                    <a:pt x="140" y="255"/>
                    <a:pt x="139" y="248"/>
                    <a:pt x="140" y="244"/>
                  </a:cubicBezTo>
                  <a:cubicBezTo>
                    <a:pt x="150" y="195"/>
                    <a:pt x="150" y="195"/>
                    <a:pt x="150" y="195"/>
                  </a:cubicBezTo>
                  <a:cubicBezTo>
                    <a:pt x="160" y="197"/>
                    <a:pt x="160" y="197"/>
                    <a:pt x="160" y="197"/>
                  </a:cubicBezTo>
                  <a:lnTo>
                    <a:pt x="148" y="258"/>
                  </a:lnTo>
                  <a:close/>
                  <a:moveTo>
                    <a:pt x="174" y="124"/>
                  </a:moveTo>
                  <a:cubicBezTo>
                    <a:pt x="162" y="188"/>
                    <a:pt x="162" y="188"/>
                    <a:pt x="162" y="188"/>
                  </a:cubicBezTo>
                  <a:cubicBezTo>
                    <a:pt x="152" y="186"/>
                    <a:pt x="152" y="186"/>
                    <a:pt x="152" y="186"/>
                  </a:cubicBezTo>
                  <a:cubicBezTo>
                    <a:pt x="157" y="160"/>
                    <a:pt x="157" y="160"/>
                    <a:pt x="157" y="160"/>
                  </a:cubicBezTo>
                  <a:cubicBezTo>
                    <a:pt x="158" y="156"/>
                    <a:pt x="160" y="149"/>
                    <a:pt x="162" y="145"/>
                  </a:cubicBezTo>
                  <a:cubicBezTo>
                    <a:pt x="172" y="124"/>
                    <a:pt x="172" y="124"/>
                    <a:pt x="172" y="124"/>
                  </a:cubicBezTo>
                  <a:cubicBezTo>
                    <a:pt x="174" y="120"/>
                    <a:pt x="175" y="120"/>
                    <a:pt x="174" y="124"/>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p:cNvSpPr>
            <p:nvPr/>
          </p:nvSpPr>
          <p:spPr bwMode="auto">
            <a:xfrm>
              <a:off x="1487488" y="2809875"/>
              <a:ext cx="1408113" cy="833438"/>
            </a:xfrm>
            <a:custGeom>
              <a:avLst/>
              <a:gdLst>
                <a:gd name="T0" fmla="*/ 13 w 125"/>
                <a:gd name="T1" fmla="*/ 55 h 74"/>
                <a:gd name="T2" fmla="*/ 97 w 125"/>
                <a:gd name="T3" fmla="*/ 72 h 74"/>
                <a:gd name="T4" fmla="*/ 114 w 125"/>
                <a:gd name="T5" fmla="*/ 63 h 74"/>
                <a:gd name="T6" fmla="*/ 123 w 125"/>
                <a:gd name="T7" fmla="*/ 37 h 74"/>
                <a:gd name="T8" fmla="*/ 113 w 125"/>
                <a:gd name="T9" fmla="*/ 20 h 74"/>
                <a:gd name="T10" fmla="*/ 17 w 125"/>
                <a:gd name="T11" fmla="*/ 1 h 74"/>
                <a:gd name="T12" fmla="*/ 2 w 125"/>
                <a:gd name="T13" fmla="*/ 13 h 74"/>
                <a:gd name="T14" fmla="*/ 0 w 125"/>
                <a:gd name="T15" fmla="*/ 41 h 74"/>
                <a:gd name="T16" fmla="*/ 13 w 125"/>
                <a:gd name="T1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74">
                  <a:moveTo>
                    <a:pt x="13" y="55"/>
                  </a:moveTo>
                  <a:cubicBezTo>
                    <a:pt x="41" y="57"/>
                    <a:pt x="69" y="63"/>
                    <a:pt x="97" y="72"/>
                  </a:cubicBezTo>
                  <a:cubicBezTo>
                    <a:pt x="104" y="74"/>
                    <a:pt x="111" y="70"/>
                    <a:pt x="114" y="63"/>
                  </a:cubicBezTo>
                  <a:cubicBezTo>
                    <a:pt x="117" y="55"/>
                    <a:pt x="120" y="46"/>
                    <a:pt x="123" y="37"/>
                  </a:cubicBezTo>
                  <a:cubicBezTo>
                    <a:pt x="125" y="30"/>
                    <a:pt x="121" y="23"/>
                    <a:pt x="113" y="20"/>
                  </a:cubicBezTo>
                  <a:cubicBezTo>
                    <a:pt x="82" y="10"/>
                    <a:pt x="50" y="4"/>
                    <a:pt x="17" y="1"/>
                  </a:cubicBezTo>
                  <a:cubicBezTo>
                    <a:pt x="9" y="0"/>
                    <a:pt x="2" y="6"/>
                    <a:pt x="2" y="13"/>
                  </a:cubicBezTo>
                  <a:cubicBezTo>
                    <a:pt x="1" y="22"/>
                    <a:pt x="1" y="32"/>
                    <a:pt x="0" y="41"/>
                  </a:cubicBezTo>
                  <a:cubicBezTo>
                    <a:pt x="0" y="48"/>
                    <a:pt x="5" y="54"/>
                    <a:pt x="13"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p:cNvSpPr>
            <p:nvPr/>
          </p:nvSpPr>
          <p:spPr bwMode="auto">
            <a:xfrm>
              <a:off x="1149350" y="4624388"/>
              <a:ext cx="1350963" cy="484188"/>
            </a:xfrm>
            <a:custGeom>
              <a:avLst/>
              <a:gdLst>
                <a:gd name="T0" fmla="*/ 112 w 120"/>
                <a:gd name="T1" fmla="*/ 24 h 43"/>
                <a:gd name="T2" fmla="*/ 14 w 120"/>
                <a:gd name="T3" fmla="*/ 4 h 43"/>
                <a:gd name="T4" fmla="*/ 7 w 120"/>
                <a:gd name="T5" fmla="*/ 0 h 43"/>
                <a:gd name="T6" fmla="*/ 4 w 120"/>
                <a:gd name="T7" fmla="*/ 4 h 43"/>
                <a:gd name="T8" fmla="*/ 2 w 120"/>
                <a:gd name="T9" fmla="*/ 12 h 43"/>
                <a:gd name="T10" fmla="*/ 7 w 120"/>
                <a:gd name="T11" fmla="*/ 22 h 43"/>
                <a:gd name="T12" fmla="*/ 111 w 120"/>
                <a:gd name="T13" fmla="*/ 42 h 43"/>
                <a:gd name="T14" fmla="*/ 120 w 120"/>
                <a:gd name="T15" fmla="*/ 35 h 43"/>
                <a:gd name="T16" fmla="*/ 120 w 120"/>
                <a:gd name="T17" fmla="*/ 27 h 43"/>
                <a:gd name="T18" fmla="*/ 119 w 120"/>
                <a:gd name="T19" fmla="*/ 23 h 43"/>
                <a:gd name="T20" fmla="*/ 112 w 120"/>
                <a:gd name="T21" fmla="*/ 2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3">
                  <a:moveTo>
                    <a:pt x="112" y="24"/>
                  </a:moveTo>
                  <a:cubicBezTo>
                    <a:pt x="14" y="4"/>
                    <a:pt x="14" y="4"/>
                    <a:pt x="14" y="4"/>
                  </a:cubicBezTo>
                  <a:cubicBezTo>
                    <a:pt x="10" y="4"/>
                    <a:pt x="8" y="2"/>
                    <a:pt x="7" y="0"/>
                  </a:cubicBezTo>
                  <a:cubicBezTo>
                    <a:pt x="6" y="1"/>
                    <a:pt x="5" y="2"/>
                    <a:pt x="4" y="4"/>
                  </a:cubicBezTo>
                  <a:cubicBezTo>
                    <a:pt x="4" y="6"/>
                    <a:pt x="3" y="9"/>
                    <a:pt x="2" y="12"/>
                  </a:cubicBezTo>
                  <a:cubicBezTo>
                    <a:pt x="0" y="16"/>
                    <a:pt x="3" y="20"/>
                    <a:pt x="7" y="22"/>
                  </a:cubicBezTo>
                  <a:cubicBezTo>
                    <a:pt x="41" y="33"/>
                    <a:pt x="75" y="40"/>
                    <a:pt x="111" y="42"/>
                  </a:cubicBezTo>
                  <a:cubicBezTo>
                    <a:pt x="115" y="43"/>
                    <a:pt x="119" y="39"/>
                    <a:pt x="120" y="35"/>
                  </a:cubicBezTo>
                  <a:cubicBezTo>
                    <a:pt x="120" y="32"/>
                    <a:pt x="120" y="29"/>
                    <a:pt x="120" y="27"/>
                  </a:cubicBezTo>
                  <a:cubicBezTo>
                    <a:pt x="120" y="25"/>
                    <a:pt x="120" y="24"/>
                    <a:pt x="119" y="23"/>
                  </a:cubicBezTo>
                  <a:cubicBezTo>
                    <a:pt x="118" y="24"/>
                    <a:pt x="115" y="24"/>
                    <a:pt x="112"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p:cNvSpPr>
            <p:nvPr/>
          </p:nvSpPr>
          <p:spPr bwMode="auto">
            <a:xfrm>
              <a:off x="1960563" y="2043113"/>
              <a:ext cx="652463" cy="203200"/>
            </a:xfrm>
            <a:custGeom>
              <a:avLst/>
              <a:gdLst>
                <a:gd name="T0" fmla="*/ 58 w 58"/>
                <a:gd name="T1" fmla="*/ 10 h 18"/>
                <a:gd name="T2" fmla="*/ 9 w 58"/>
                <a:gd name="T3" fmla="*/ 1 h 18"/>
                <a:gd name="T4" fmla="*/ 1 w 58"/>
                <a:gd name="T5" fmla="*/ 3 h 18"/>
                <a:gd name="T6" fmla="*/ 8 w 58"/>
                <a:gd name="T7" fmla="*/ 8 h 18"/>
                <a:gd name="T8" fmla="*/ 57 w 58"/>
                <a:gd name="T9" fmla="*/ 18 h 18"/>
                <a:gd name="T10" fmla="*/ 57 w 58"/>
                <a:gd name="T11" fmla="*/ 17 h 18"/>
                <a:gd name="T12" fmla="*/ 58 w 58"/>
                <a:gd name="T13" fmla="*/ 10 h 18"/>
              </a:gdLst>
              <a:ahLst/>
              <a:cxnLst>
                <a:cxn ang="0">
                  <a:pos x="T0" y="T1"/>
                </a:cxn>
                <a:cxn ang="0">
                  <a:pos x="T2" y="T3"/>
                </a:cxn>
                <a:cxn ang="0">
                  <a:pos x="T4" y="T5"/>
                </a:cxn>
                <a:cxn ang="0">
                  <a:pos x="T6" y="T7"/>
                </a:cxn>
                <a:cxn ang="0">
                  <a:pos x="T8" y="T9"/>
                </a:cxn>
                <a:cxn ang="0">
                  <a:pos x="T10" y="T11"/>
                </a:cxn>
                <a:cxn ang="0">
                  <a:pos x="T12" y="T13"/>
                </a:cxn>
              </a:cxnLst>
              <a:rect l="0" t="0" r="r" b="b"/>
              <a:pathLst>
                <a:path w="58" h="18">
                  <a:moveTo>
                    <a:pt x="58" y="10"/>
                  </a:moveTo>
                  <a:cubicBezTo>
                    <a:pt x="9" y="1"/>
                    <a:pt x="9" y="1"/>
                    <a:pt x="9" y="1"/>
                  </a:cubicBezTo>
                  <a:cubicBezTo>
                    <a:pt x="5" y="0"/>
                    <a:pt x="1" y="1"/>
                    <a:pt x="1" y="3"/>
                  </a:cubicBezTo>
                  <a:cubicBezTo>
                    <a:pt x="0" y="5"/>
                    <a:pt x="3" y="7"/>
                    <a:pt x="8" y="8"/>
                  </a:cubicBezTo>
                  <a:cubicBezTo>
                    <a:pt x="57" y="18"/>
                    <a:pt x="57" y="18"/>
                    <a:pt x="57" y="18"/>
                  </a:cubicBezTo>
                  <a:cubicBezTo>
                    <a:pt x="57" y="18"/>
                    <a:pt x="57" y="17"/>
                    <a:pt x="57" y="17"/>
                  </a:cubicBezTo>
                  <a:cubicBezTo>
                    <a:pt x="58" y="15"/>
                    <a:pt x="58" y="12"/>
                    <a:pt x="58"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p:cNvSpPr>
            <p:nvPr/>
          </p:nvSpPr>
          <p:spPr bwMode="auto">
            <a:xfrm>
              <a:off x="1520825" y="2054225"/>
              <a:ext cx="417513" cy="360363"/>
            </a:xfrm>
            <a:custGeom>
              <a:avLst/>
              <a:gdLst>
                <a:gd name="T0" fmla="*/ 26 w 37"/>
                <a:gd name="T1" fmla="*/ 23 h 32"/>
                <a:gd name="T2" fmla="*/ 34 w 37"/>
                <a:gd name="T3" fmla="*/ 0 h 32"/>
                <a:gd name="T4" fmla="*/ 0 w 37"/>
                <a:gd name="T5" fmla="*/ 26 h 32"/>
                <a:gd name="T6" fmla="*/ 26 w 37"/>
                <a:gd name="T7" fmla="*/ 23 h 32"/>
              </a:gdLst>
              <a:ahLst/>
              <a:cxnLst>
                <a:cxn ang="0">
                  <a:pos x="T0" y="T1"/>
                </a:cxn>
                <a:cxn ang="0">
                  <a:pos x="T2" y="T3"/>
                </a:cxn>
                <a:cxn ang="0">
                  <a:pos x="T4" y="T5"/>
                </a:cxn>
                <a:cxn ang="0">
                  <a:pos x="T6" y="T7"/>
                </a:cxn>
              </a:cxnLst>
              <a:rect l="0" t="0" r="r" b="b"/>
              <a:pathLst>
                <a:path w="37" h="32">
                  <a:moveTo>
                    <a:pt x="26" y="23"/>
                  </a:moveTo>
                  <a:cubicBezTo>
                    <a:pt x="34" y="16"/>
                    <a:pt x="37" y="7"/>
                    <a:pt x="34" y="0"/>
                  </a:cubicBezTo>
                  <a:cubicBezTo>
                    <a:pt x="19" y="2"/>
                    <a:pt x="6" y="12"/>
                    <a:pt x="0" y="26"/>
                  </a:cubicBezTo>
                  <a:cubicBezTo>
                    <a:pt x="6" y="32"/>
                    <a:pt x="18" y="31"/>
                    <a:pt x="26"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p:cNvSpPr>
            <p:nvPr/>
          </p:nvSpPr>
          <p:spPr bwMode="auto">
            <a:xfrm>
              <a:off x="1250950" y="3024188"/>
              <a:ext cx="179388" cy="788988"/>
            </a:xfrm>
            <a:custGeom>
              <a:avLst/>
              <a:gdLst>
                <a:gd name="T0" fmla="*/ 15 w 16"/>
                <a:gd name="T1" fmla="*/ 44 h 70"/>
                <a:gd name="T2" fmla="*/ 16 w 16"/>
                <a:gd name="T3" fmla="*/ 28 h 70"/>
                <a:gd name="T4" fmla="*/ 14 w 16"/>
                <a:gd name="T5" fmla="*/ 4 h 70"/>
                <a:gd name="T6" fmla="*/ 12 w 16"/>
                <a:gd name="T7" fmla="*/ 4 h 70"/>
                <a:gd name="T8" fmla="*/ 0 w 16"/>
                <a:gd name="T9" fmla="*/ 68 h 70"/>
                <a:gd name="T10" fmla="*/ 10 w 16"/>
                <a:gd name="T11" fmla="*/ 70 h 70"/>
                <a:gd name="T12" fmla="*/ 15 w 16"/>
                <a:gd name="T13" fmla="*/ 44 h 70"/>
              </a:gdLst>
              <a:ahLst/>
              <a:cxnLst>
                <a:cxn ang="0">
                  <a:pos x="T0" y="T1"/>
                </a:cxn>
                <a:cxn ang="0">
                  <a:pos x="T2" y="T3"/>
                </a:cxn>
                <a:cxn ang="0">
                  <a:pos x="T4" y="T5"/>
                </a:cxn>
                <a:cxn ang="0">
                  <a:pos x="T6" y="T7"/>
                </a:cxn>
                <a:cxn ang="0">
                  <a:pos x="T8" y="T9"/>
                </a:cxn>
                <a:cxn ang="0">
                  <a:pos x="T10" y="T11"/>
                </a:cxn>
                <a:cxn ang="0">
                  <a:pos x="T12" y="T13"/>
                </a:cxn>
              </a:cxnLst>
              <a:rect l="0" t="0" r="r" b="b"/>
              <a:pathLst>
                <a:path w="16" h="70">
                  <a:moveTo>
                    <a:pt x="15" y="44"/>
                  </a:moveTo>
                  <a:cubicBezTo>
                    <a:pt x="16" y="40"/>
                    <a:pt x="16" y="33"/>
                    <a:pt x="16" y="28"/>
                  </a:cubicBezTo>
                  <a:cubicBezTo>
                    <a:pt x="14" y="4"/>
                    <a:pt x="14" y="4"/>
                    <a:pt x="14" y="4"/>
                  </a:cubicBezTo>
                  <a:cubicBezTo>
                    <a:pt x="14" y="0"/>
                    <a:pt x="13" y="0"/>
                    <a:pt x="12" y="4"/>
                  </a:cubicBezTo>
                  <a:cubicBezTo>
                    <a:pt x="0" y="68"/>
                    <a:pt x="0" y="68"/>
                    <a:pt x="0" y="68"/>
                  </a:cubicBezTo>
                  <a:cubicBezTo>
                    <a:pt x="10" y="70"/>
                    <a:pt x="10" y="70"/>
                    <a:pt x="10" y="70"/>
                  </a:cubicBezTo>
                  <a:lnTo>
                    <a:pt x="15"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p:cNvSpPr>
            <p:nvPr/>
          </p:nvSpPr>
          <p:spPr bwMode="auto">
            <a:xfrm>
              <a:off x="1081088" y="3890963"/>
              <a:ext cx="258763" cy="755650"/>
            </a:xfrm>
            <a:custGeom>
              <a:avLst/>
              <a:gdLst>
                <a:gd name="T0" fmla="*/ 14 w 23"/>
                <a:gd name="T1" fmla="*/ 51 h 67"/>
                <a:gd name="T2" fmla="*/ 23 w 23"/>
                <a:gd name="T3" fmla="*/ 2 h 67"/>
                <a:gd name="T4" fmla="*/ 13 w 23"/>
                <a:gd name="T5" fmla="*/ 0 h 67"/>
                <a:gd name="T6" fmla="*/ 1 w 23"/>
                <a:gd name="T7" fmla="*/ 61 h 67"/>
                <a:gd name="T8" fmla="*/ 5 w 23"/>
                <a:gd name="T9" fmla="*/ 64 h 67"/>
                <a:gd name="T10" fmla="*/ 6 w 23"/>
                <a:gd name="T11" fmla="*/ 63 h 67"/>
                <a:gd name="T12" fmla="*/ 14 w 23"/>
                <a:gd name="T13" fmla="*/ 51 h 67"/>
              </a:gdLst>
              <a:ahLst/>
              <a:cxnLst>
                <a:cxn ang="0">
                  <a:pos x="T0" y="T1"/>
                </a:cxn>
                <a:cxn ang="0">
                  <a:pos x="T2" y="T3"/>
                </a:cxn>
                <a:cxn ang="0">
                  <a:pos x="T4" y="T5"/>
                </a:cxn>
                <a:cxn ang="0">
                  <a:pos x="T6" y="T7"/>
                </a:cxn>
                <a:cxn ang="0">
                  <a:pos x="T8" y="T9"/>
                </a:cxn>
                <a:cxn ang="0">
                  <a:pos x="T10" y="T11"/>
                </a:cxn>
                <a:cxn ang="0">
                  <a:pos x="T12" y="T13"/>
                </a:cxn>
              </a:cxnLst>
              <a:rect l="0" t="0" r="r" b="b"/>
              <a:pathLst>
                <a:path w="23" h="67">
                  <a:moveTo>
                    <a:pt x="14" y="51"/>
                  </a:moveTo>
                  <a:cubicBezTo>
                    <a:pt x="23" y="2"/>
                    <a:pt x="23" y="2"/>
                    <a:pt x="23" y="2"/>
                  </a:cubicBezTo>
                  <a:cubicBezTo>
                    <a:pt x="13" y="0"/>
                    <a:pt x="13" y="0"/>
                    <a:pt x="13" y="0"/>
                  </a:cubicBezTo>
                  <a:cubicBezTo>
                    <a:pt x="1" y="61"/>
                    <a:pt x="1" y="61"/>
                    <a:pt x="1" y="61"/>
                  </a:cubicBezTo>
                  <a:cubicBezTo>
                    <a:pt x="0" y="65"/>
                    <a:pt x="2" y="67"/>
                    <a:pt x="5" y="64"/>
                  </a:cubicBezTo>
                  <a:cubicBezTo>
                    <a:pt x="6" y="63"/>
                    <a:pt x="6" y="63"/>
                    <a:pt x="6" y="63"/>
                  </a:cubicBezTo>
                  <a:cubicBezTo>
                    <a:pt x="9" y="61"/>
                    <a:pt x="13" y="55"/>
                    <a:pt x="14"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p:cNvSpPr>
            <p:nvPr/>
          </p:nvSpPr>
          <p:spPr bwMode="auto">
            <a:xfrm>
              <a:off x="2535238" y="4173538"/>
              <a:ext cx="236538" cy="765175"/>
            </a:xfrm>
            <a:custGeom>
              <a:avLst/>
              <a:gdLst>
                <a:gd name="T0" fmla="*/ 1 w 21"/>
                <a:gd name="T1" fmla="*/ 49 h 68"/>
                <a:gd name="T2" fmla="*/ 3 w 21"/>
                <a:gd name="T3" fmla="*/ 63 h 68"/>
                <a:gd name="T4" fmla="*/ 4 w 21"/>
                <a:gd name="T5" fmla="*/ 64 h 68"/>
                <a:gd name="T6" fmla="*/ 9 w 21"/>
                <a:gd name="T7" fmla="*/ 63 h 68"/>
                <a:gd name="T8" fmla="*/ 21 w 21"/>
                <a:gd name="T9" fmla="*/ 2 h 68"/>
                <a:gd name="T10" fmla="*/ 11 w 21"/>
                <a:gd name="T11" fmla="*/ 0 h 68"/>
                <a:gd name="T12" fmla="*/ 1 w 21"/>
                <a:gd name="T13" fmla="*/ 49 h 68"/>
              </a:gdLst>
              <a:ahLst/>
              <a:cxnLst>
                <a:cxn ang="0">
                  <a:pos x="T0" y="T1"/>
                </a:cxn>
                <a:cxn ang="0">
                  <a:pos x="T2" y="T3"/>
                </a:cxn>
                <a:cxn ang="0">
                  <a:pos x="T4" y="T5"/>
                </a:cxn>
                <a:cxn ang="0">
                  <a:pos x="T6" y="T7"/>
                </a:cxn>
                <a:cxn ang="0">
                  <a:pos x="T8" y="T9"/>
                </a:cxn>
                <a:cxn ang="0">
                  <a:pos x="T10" y="T11"/>
                </a:cxn>
                <a:cxn ang="0">
                  <a:pos x="T12" y="T13"/>
                </a:cxn>
              </a:cxnLst>
              <a:rect l="0" t="0" r="r" b="b"/>
              <a:pathLst>
                <a:path w="21" h="68">
                  <a:moveTo>
                    <a:pt x="1" y="49"/>
                  </a:moveTo>
                  <a:cubicBezTo>
                    <a:pt x="0" y="53"/>
                    <a:pt x="1" y="60"/>
                    <a:pt x="3" y="63"/>
                  </a:cubicBezTo>
                  <a:cubicBezTo>
                    <a:pt x="4" y="64"/>
                    <a:pt x="4" y="64"/>
                    <a:pt x="4" y="64"/>
                  </a:cubicBezTo>
                  <a:cubicBezTo>
                    <a:pt x="6" y="68"/>
                    <a:pt x="8" y="68"/>
                    <a:pt x="9" y="63"/>
                  </a:cubicBezTo>
                  <a:cubicBezTo>
                    <a:pt x="21" y="2"/>
                    <a:pt x="21" y="2"/>
                    <a:pt x="21" y="2"/>
                  </a:cubicBezTo>
                  <a:cubicBezTo>
                    <a:pt x="11" y="0"/>
                    <a:pt x="11" y="0"/>
                    <a:pt x="11" y="0"/>
                  </a:cubicBezTo>
                  <a:lnTo>
                    <a:pt x="1"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p:cNvSpPr>
            <p:nvPr/>
          </p:nvSpPr>
          <p:spPr bwMode="auto">
            <a:xfrm>
              <a:off x="2681288" y="3327400"/>
              <a:ext cx="258763" cy="766763"/>
            </a:xfrm>
            <a:custGeom>
              <a:avLst/>
              <a:gdLst>
                <a:gd name="T0" fmla="*/ 20 w 23"/>
                <a:gd name="T1" fmla="*/ 4 h 68"/>
                <a:gd name="T2" fmla="*/ 10 w 23"/>
                <a:gd name="T3" fmla="*/ 25 h 68"/>
                <a:gd name="T4" fmla="*/ 5 w 23"/>
                <a:gd name="T5" fmla="*/ 40 h 68"/>
                <a:gd name="T6" fmla="*/ 0 w 23"/>
                <a:gd name="T7" fmla="*/ 66 h 68"/>
                <a:gd name="T8" fmla="*/ 10 w 23"/>
                <a:gd name="T9" fmla="*/ 68 h 68"/>
                <a:gd name="T10" fmla="*/ 22 w 23"/>
                <a:gd name="T11" fmla="*/ 4 h 68"/>
                <a:gd name="T12" fmla="*/ 20 w 23"/>
                <a:gd name="T13" fmla="*/ 4 h 68"/>
              </a:gdLst>
              <a:ahLst/>
              <a:cxnLst>
                <a:cxn ang="0">
                  <a:pos x="T0" y="T1"/>
                </a:cxn>
                <a:cxn ang="0">
                  <a:pos x="T2" y="T3"/>
                </a:cxn>
                <a:cxn ang="0">
                  <a:pos x="T4" y="T5"/>
                </a:cxn>
                <a:cxn ang="0">
                  <a:pos x="T6" y="T7"/>
                </a:cxn>
                <a:cxn ang="0">
                  <a:pos x="T8" y="T9"/>
                </a:cxn>
                <a:cxn ang="0">
                  <a:pos x="T10" y="T11"/>
                </a:cxn>
                <a:cxn ang="0">
                  <a:pos x="T12" y="T13"/>
                </a:cxn>
              </a:cxnLst>
              <a:rect l="0" t="0" r="r" b="b"/>
              <a:pathLst>
                <a:path w="23" h="68">
                  <a:moveTo>
                    <a:pt x="20" y="4"/>
                  </a:moveTo>
                  <a:cubicBezTo>
                    <a:pt x="10" y="25"/>
                    <a:pt x="10" y="25"/>
                    <a:pt x="10" y="25"/>
                  </a:cubicBezTo>
                  <a:cubicBezTo>
                    <a:pt x="8" y="29"/>
                    <a:pt x="6" y="36"/>
                    <a:pt x="5" y="40"/>
                  </a:cubicBezTo>
                  <a:cubicBezTo>
                    <a:pt x="0" y="66"/>
                    <a:pt x="0" y="66"/>
                    <a:pt x="0" y="66"/>
                  </a:cubicBezTo>
                  <a:cubicBezTo>
                    <a:pt x="10" y="68"/>
                    <a:pt x="10" y="68"/>
                    <a:pt x="10" y="68"/>
                  </a:cubicBezTo>
                  <a:cubicBezTo>
                    <a:pt x="22" y="4"/>
                    <a:pt x="22" y="4"/>
                    <a:pt x="22" y="4"/>
                  </a:cubicBezTo>
                  <a:cubicBezTo>
                    <a:pt x="23" y="0"/>
                    <a:pt x="22" y="0"/>
                    <a:pt x="2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p:cNvSpPr>
            <p:nvPr/>
          </p:nvSpPr>
          <p:spPr bwMode="auto">
            <a:xfrm>
              <a:off x="879475" y="4613275"/>
              <a:ext cx="1868488" cy="2106613"/>
            </a:xfrm>
            <a:custGeom>
              <a:avLst/>
              <a:gdLst>
                <a:gd name="T0" fmla="*/ 0 w 166"/>
                <a:gd name="T1" fmla="*/ 186 h 187"/>
                <a:gd name="T2" fmla="*/ 29 w 166"/>
                <a:gd name="T3" fmla="*/ 182 h 187"/>
                <a:gd name="T4" fmla="*/ 60 w 166"/>
                <a:gd name="T5" fmla="*/ 169 h 187"/>
                <a:gd name="T6" fmla="*/ 117 w 166"/>
                <a:gd name="T7" fmla="*/ 123 h 187"/>
                <a:gd name="T8" fmla="*/ 155 w 166"/>
                <a:gd name="T9" fmla="*/ 61 h 187"/>
                <a:gd name="T10" fmla="*/ 164 w 166"/>
                <a:gd name="T11" fmla="*/ 29 h 187"/>
                <a:gd name="T12" fmla="*/ 164 w 166"/>
                <a:gd name="T13" fmla="*/ 0 h 187"/>
                <a:gd name="T14" fmla="*/ 153 w 166"/>
                <a:gd name="T15" fmla="*/ 38 h 187"/>
                <a:gd name="T16" fmla="*/ 141 w 166"/>
                <a:gd name="T17" fmla="*/ 68 h 187"/>
                <a:gd name="T18" fmla="*/ 109 w 166"/>
                <a:gd name="T19" fmla="*/ 116 h 187"/>
                <a:gd name="T20" fmla="*/ 65 w 166"/>
                <a:gd name="T21" fmla="*/ 154 h 187"/>
                <a:gd name="T22" fmla="*/ 36 w 166"/>
                <a:gd name="T23" fmla="*/ 170 h 187"/>
                <a:gd name="T24" fmla="*/ 0 w 166"/>
                <a:gd name="T25"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187">
                  <a:moveTo>
                    <a:pt x="0" y="186"/>
                  </a:moveTo>
                  <a:cubicBezTo>
                    <a:pt x="9" y="187"/>
                    <a:pt x="19" y="184"/>
                    <a:pt x="29" y="182"/>
                  </a:cubicBezTo>
                  <a:cubicBezTo>
                    <a:pt x="39" y="179"/>
                    <a:pt x="50" y="174"/>
                    <a:pt x="60" y="169"/>
                  </a:cubicBezTo>
                  <a:cubicBezTo>
                    <a:pt x="80" y="158"/>
                    <a:pt x="100" y="141"/>
                    <a:pt x="117" y="123"/>
                  </a:cubicBezTo>
                  <a:cubicBezTo>
                    <a:pt x="133" y="104"/>
                    <a:pt x="146" y="83"/>
                    <a:pt x="155" y="61"/>
                  </a:cubicBezTo>
                  <a:cubicBezTo>
                    <a:pt x="159" y="50"/>
                    <a:pt x="162" y="39"/>
                    <a:pt x="164" y="29"/>
                  </a:cubicBezTo>
                  <a:cubicBezTo>
                    <a:pt x="165" y="19"/>
                    <a:pt x="166" y="8"/>
                    <a:pt x="164" y="0"/>
                  </a:cubicBezTo>
                  <a:cubicBezTo>
                    <a:pt x="161" y="14"/>
                    <a:pt x="158" y="26"/>
                    <a:pt x="153" y="38"/>
                  </a:cubicBezTo>
                  <a:cubicBezTo>
                    <a:pt x="150" y="49"/>
                    <a:pt x="145" y="59"/>
                    <a:pt x="141" y="68"/>
                  </a:cubicBezTo>
                  <a:cubicBezTo>
                    <a:pt x="131" y="87"/>
                    <a:pt x="121" y="102"/>
                    <a:pt x="109" y="116"/>
                  </a:cubicBezTo>
                  <a:cubicBezTo>
                    <a:pt x="96" y="131"/>
                    <a:pt x="82" y="143"/>
                    <a:pt x="65" y="154"/>
                  </a:cubicBezTo>
                  <a:cubicBezTo>
                    <a:pt x="56" y="160"/>
                    <a:pt x="47" y="165"/>
                    <a:pt x="36" y="170"/>
                  </a:cubicBezTo>
                  <a:cubicBezTo>
                    <a:pt x="25" y="176"/>
                    <a:pt x="14" y="181"/>
                    <a:pt x="0" y="1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p:cNvSpPr>
            <p:nvPr/>
          </p:nvSpPr>
          <p:spPr bwMode="auto">
            <a:xfrm>
              <a:off x="1419225" y="4725988"/>
              <a:ext cx="1454150" cy="1927225"/>
            </a:xfrm>
            <a:custGeom>
              <a:avLst/>
              <a:gdLst>
                <a:gd name="T0" fmla="*/ 0 w 129"/>
                <a:gd name="T1" fmla="*/ 171 h 171"/>
                <a:gd name="T2" fmla="*/ 11 w 129"/>
                <a:gd name="T3" fmla="*/ 170 h 171"/>
                <a:gd name="T4" fmla="*/ 23 w 129"/>
                <a:gd name="T5" fmla="*/ 166 h 171"/>
                <a:gd name="T6" fmla="*/ 36 w 129"/>
                <a:gd name="T7" fmla="*/ 159 h 171"/>
                <a:gd name="T8" fmla="*/ 49 w 129"/>
                <a:gd name="T9" fmla="*/ 150 h 171"/>
                <a:gd name="T10" fmla="*/ 73 w 129"/>
                <a:gd name="T11" fmla="*/ 128 h 171"/>
                <a:gd name="T12" fmla="*/ 92 w 129"/>
                <a:gd name="T13" fmla="*/ 107 h 171"/>
                <a:gd name="T14" fmla="*/ 101 w 129"/>
                <a:gd name="T15" fmla="*/ 94 h 171"/>
                <a:gd name="T16" fmla="*/ 110 w 129"/>
                <a:gd name="T17" fmla="*/ 81 h 171"/>
                <a:gd name="T18" fmla="*/ 123 w 129"/>
                <a:gd name="T19" fmla="*/ 52 h 171"/>
                <a:gd name="T20" fmla="*/ 129 w 129"/>
                <a:gd name="T21" fmla="*/ 23 h 171"/>
                <a:gd name="T22" fmla="*/ 129 w 129"/>
                <a:gd name="T23" fmla="*/ 10 h 171"/>
                <a:gd name="T24" fmla="*/ 127 w 129"/>
                <a:gd name="T25" fmla="*/ 0 h 171"/>
                <a:gd name="T26" fmla="*/ 126 w 129"/>
                <a:gd name="T27" fmla="*/ 2 h 171"/>
                <a:gd name="T28" fmla="*/ 123 w 129"/>
                <a:gd name="T29" fmla="*/ 20 h 171"/>
                <a:gd name="T30" fmla="*/ 119 w 129"/>
                <a:gd name="T31" fmla="*/ 36 h 171"/>
                <a:gd name="T32" fmla="*/ 111 w 129"/>
                <a:gd name="T33" fmla="*/ 62 h 171"/>
                <a:gd name="T34" fmla="*/ 102 w 129"/>
                <a:gd name="T35" fmla="*/ 84 h 171"/>
                <a:gd name="T36" fmla="*/ 97 w 129"/>
                <a:gd name="T37" fmla="*/ 94 h 171"/>
                <a:gd name="T38" fmla="*/ 90 w 129"/>
                <a:gd name="T39" fmla="*/ 105 h 171"/>
                <a:gd name="T40" fmla="*/ 73 w 129"/>
                <a:gd name="T41" fmla="*/ 125 h 171"/>
                <a:gd name="T42" fmla="*/ 54 w 129"/>
                <a:gd name="T43" fmla="*/ 139 h 171"/>
                <a:gd name="T44" fmla="*/ 44 w 129"/>
                <a:gd name="T45" fmla="*/ 146 h 171"/>
                <a:gd name="T46" fmla="*/ 32 w 129"/>
                <a:gd name="T47" fmla="*/ 153 h 171"/>
                <a:gd name="T48" fmla="*/ 19 w 129"/>
                <a:gd name="T49" fmla="*/ 160 h 171"/>
                <a:gd name="T50" fmla="*/ 2 w 129"/>
                <a:gd name="T51" fmla="*/ 169 h 171"/>
                <a:gd name="T52" fmla="*/ 0 w 129"/>
                <a:gd name="T53"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171">
                  <a:moveTo>
                    <a:pt x="0" y="171"/>
                  </a:moveTo>
                  <a:cubicBezTo>
                    <a:pt x="3" y="171"/>
                    <a:pt x="7" y="171"/>
                    <a:pt x="11" y="170"/>
                  </a:cubicBezTo>
                  <a:cubicBezTo>
                    <a:pt x="14" y="169"/>
                    <a:pt x="19" y="167"/>
                    <a:pt x="23" y="166"/>
                  </a:cubicBezTo>
                  <a:cubicBezTo>
                    <a:pt x="27" y="164"/>
                    <a:pt x="32" y="162"/>
                    <a:pt x="36" y="159"/>
                  </a:cubicBezTo>
                  <a:cubicBezTo>
                    <a:pt x="40" y="156"/>
                    <a:pt x="45" y="153"/>
                    <a:pt x="49" y="150"/>
                  </a:cubicBezTo>
                  <a:cubicBezTo>
                    <a:pt x="58" y="143"/>
                    <a:pt x="66" y="135"/>
                    <a:pt x="73" y="128"/>
                  </a:cubicBezTo>
                  <a:cubicBezTo>
                    <a:pt x="80" y="121"/>
                    <a:pt x="86" y="114"/>
                    <a:pt x="92" y="107"/>
                  </a:cubicBezTo>
                  <a:cubicBezTo>
                    <a:pt x="96" y="103"/>
                    <a:pt x="99" y="99"/>
                    <a:pt x="101" y="94"/>
                  </a:cubicBezTo>
                  <a:cubicBezTo>
                    <a:pt x="104" y="90"/>
                    <a:pt x="107" y="86"/>
                    <a:pt x="110" y="81"/>
                  </a:cubicBezTo>
                  <a:cubicBezTo>
                    <a:pt x="115" y="72"/>
                    <a:pt x="119" y="62"/>
                    <a:pt x="123" y="52"/>
                  </a:cubicBezTo>
                  <a:cubicBezTo>
                    <a:pt x="126" y="42"/>
                    <a:pt x="128" y="32"/>
                    <a:pt x="129" y="23"/>
                  </a:cubicBezTo>
                  <a:cubicBezTo>
                    <a:pt x="129" y="18"/>
                    <a:pt x="129" y="14"/>
                    <a:pt x="129" y="10"/>
                  </a:cubicBezTo>
                  <a:cubicBezTo>
                    <a:pt x="129" y="6"/>
                    <a:pt x="128" y="2"/>
                    <a:pt x="127" y="0"/>
                  </a:cubicBezTo>
                  <a:cubicBezTo>
                    <a:pt x="127" y="0"/>
                    <a:pt x="126" y="1"/>
                    <a:pt x="126" y="2"/>
                  </a:cubicBezTo>
                  <a:cubicBezTo>
                    <a:pt x="125" y="9"/>
                    <a:pt x="124" y="15"/>
                    <a:pt x="123" y="20"/>
                  </a:cubicBezTo>
                  <a:cubicBezTo>
                    <a:pt x="121" y="26"/>
                    <a:pt x="120" y="31"/>
                    <a:pt x="119" y="36"/>
                  </a:cubicBezTo>
                  <a:cubicBezTo>
                    <a:pt x="117" y="46"/>
                    <a:pt x="114" y="54"/>
                    <a:pt x="111" y="62"/>
                  </a:cubicBezTo>
                  <a:cubicBezTo>
                    <a:pt x="109" y="70"/>
                    <a:pt x="106" y="77"/>
                    <a:pt x="102" y="84"/>
                  </a:cubicBezTo>
                  <a:cubicBezTo>
                    <a:pt x="101" y="87"/>
                    <a:pt x="99" y="91"/>
                    <a:pt x="97" y="94"/>
                  </a:cubicBezTo>
                  <a:cubicBezTo>
                    <a:pt x="95" y="98"/>
                    <a:pt x="93" y="101"/>
                    <a:pt x="90" y="105"/>
                  </a:cubicBezTo>
                  <a:cubicBezTo>
                    <a:pt x="85" y="112"/>
                    <a:pt x="80" y="119"/>
                    <a:pt x="73" y="125"/>
                  </a:cubicBezTo>
                  <a:cubicBezTo>
                    <a:pt x="67" y="131"/>
                    <a:pt x="61" y="135"/>
                    <a:pt x="54" y="139"/>
                  </a:cubicBezTo>
                  <a:cubicBezTo>
                    <a:pt x="51" y="141"/>
                    <a:pt x="48" y="143"/>
                    <a:pt x="44" y="146"/>
                  </a:cubicBezTo>
                  <a:cubicBezTo>
                    <a:pt x="40" y="148"/>
                    <a:pt x="37" y="150"/>
                    <a:pt x="32" y="153"/>
                  </a:cubicBezTo>
                  <a:cubicBezTo>
                    <a:pt x="28" y="155"/>
                    <a:pt x="24" y="158"/>
                    <a:pt x="19" y="160"/>
                  </a:cubicBezTo>
                  <a:cubicBezTo>
                    <a:pt x="14" y="163"/>
                    <a:pt x="8" y="166"/>
                    <a:pt x="2" y="169"/>
                  </a:cubicBezTo>
                  <a:cubicBezTo>
                    <a:pt x="1" y="170"/>
                    <a:pt x="1" y="170"/>
                    <a:pt x="0" y="1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6"/>
            <p:cNvSpPr>
              <a:spLocks/>
            </p:cNvSpPr>
            <p:nvPr/>
          </p:nvSpPr>
          <p:spPr bwMode="auto">
            <a:xfrm>
              <a:off x="79375" y="3148013"/>
              <a:ext cx="1350963" cy="3255963"/>
            </a:xfrm>
            <a:custGeom>
              <a:avLst/>
              <a:gdLst>
                <a:gd name="T0" fmla="*/ 119 w 120"/>
                <a:gd name="T1" fmla="*/ 0 h 289"/>
                <a:gd name="T2" fmla="*/ 109 w 120"/>
                <a:gd name="T3" fmla="*/ 8 h 289"/>
                <a:gd name="T4" fmla="*/ 104 w 120"/>
                <a:gd name="T5" fmla="*/ 14 h 289"/>
                <a:gd name="T6" fmla="*/ 95 w 120"/>
                <a:gd name="T7" fmla="*/ 30 h 289"/>
                <a:gd name="T8" fmla="*/ 84 w 120"/>
                <a:gd name="T9" fmla="*/ 63 h 289"/>
                <a:gd name="T10" fmla="*/ 79 w 120"/>
                <a:gd name="T11" fmla="*/ 90 h 289"/>
                <a:gd name="T12" fmla="*/ 75 w 120"/>
                <a:gd name="T13" fmla="*/ 111 h 289"/>
                <a:gd name="T14" fmla="*/ 71 w 120"/>
                <a:gd name="T15" fmla="*/ 133 h 289"/>
                <a:gd name="T16" fmla="*/ 63 w 120"/>
                <a:gd name="T17" fmla="*/ 162 h 289"/>
                <a:gd name="T18" fmla="*/ 57 w 120"/>
                <a:gd name="T19" fmla="*/ 183 h 289"/>
                <a:gd name="T20" fmla="*/ 51 w 120"/>
                <a:gd name="T21" fmla="*/ 204 h 289"/>
                <a:gd name="T22" fmla="*/ 49 w 120"/>
                <a:gd name="T23" fmla="*/ 210 h 289"/>
                <a:gd name="T24" fmla="*/ 44 w 120"/>
                <a:gd name="T25" fmla="*/ 223 h 289"/>
                <a:gd name="T26" fmla="*/ 36 w 120"/>
                <a:gd name="T27" fmla="*/ 240 h 289"/>
                <a:gd name="T28" fmla="*/ 30 w 120"/>
                <a:gd name="T29" fmla="*/ 249 h 289"/>
                <a:gd name="T30" fmla="*/ 27 w 120"/>
                <a:gd name="T31" fmla="*/ 254 h 289"/>
                <a:gd name="T32" fmla="*/ 19 w 120"/>
                <a:gd name="T33" fmla="*/ 266 h 289"/>
                <a:gd name="T34" fmla="*/ 9 w 120"/>
                <a:gd name="T35" fmla="*/ 278 h 289"/>
                <a:gd name="T36" fmla="*/ 0 w 120"/>
                <a:gd name="T37" fmla="*/ 289 h 289"/>
                <a:gd name="T38" fmla="*/ 3 w 120"/>
                <a:gd name="T39" fmla="*/ 287 h 289"/>
                <a:gd name="T40" fmla="*/ 22 w 120"/>
                <a:gd name="T41" fmla="*/ 269 h 289"/>
                <a:gd name="T42" fmla="*/ 32 w 120"/>
                <a:gd name="T43" fmla="*/ 258 h 289"/>
                <a:gd name="T44" fmla="*/ 36 w 120"/>
                <a:gd name="T45" fmla="*/ 253 h 289"/>
                <a:gd name="T46" fmla="*/ 42 w 120"/>
                <a:gd name="T47" fmla="*/ 243 h 289"/>
                <a:gd name="T48" fmla="*/ 58 w 120"/>
                <a:gd name="T49" fmla="*/ 206 h 289"/>
                <a:gd name="T50" fmla="*/ 64 w 120"/>
                <a:gd name="T51" fmla="*/ 185 h 289"/>
                <a:gd name="T52" fmla="*/ 71 w 120"/>
                <a:gd name="T53" fmla="*/ 148 h 289"/>
                <a:gd name="T54" fmla="*/ 82 w 120"/>
                <a:gd name="T55" fmla="*/ 91 h 289"/>
                <a:gd name="T56" fmla="*/ 88 w 120"/>
                <a:gd name="T57" fmla="*/ 71 h 289"/>
                <a:gd name="T58" fmla="*/ 94 w 120"/>
                <a:gd name="T59" fmla="*/ 53 h 289"/>
                <a:gd name="T60" fmla="*/ 99 w 120"/>
                <a:gd name="T61" fmla="*/ 37 h 289"/>
                <a:gd name="T62" fmla="*/ 104 w 120"/>
                <a:gd name="T63" fmla="*/ 23 h 289"/>
                <a:gd name="T64" fmla="*/ 106 w 120"/>
                <a:gd name="T65" fmla="*/ 19 h 289"/>
                <a:gd name="T66" fmla="*/ 109 w 120"/>
                <a:gd name="T67" fmla="*/ 12 h 289"/>
                <a:gd name="T68" fmla="*/ 117 w 120"/>
                <a:gd name="T69" fmla="*/ 2 h 289"/>
                <a:gd name="T70" fmla="*/ 120 w 120"/>
                <a:gd name="T71"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289">
                  <a:moveTo>
                    <a:pt x="120" y="0"/>
                  </a:moveTo>
                  <a:cubicBezTo>
                    <a:pt x="120" y="0"/>
                    <a:pt x="120" y="0"/>
                    <a:pt x="119" y="0"/>
                  </a:cubicBezTo>
                  <a:cubicBezTo>
                    <a:pt x="119" y="0"/>
                    <a:pt x="118" y="0"/>
                    <a:pt x="117" y="1"/>
                  </a:cubicBezTo>
                  <a:cubicBezTo>
                    <a:pt x="114" y="2"/>
                    <a:pt x="111" y="4"/>
                    <a:pt x="109" y="8"/>
                  </a:cubicBezTo>
                  <a:cubicBezTo>
                    <a:pt x="108" y="8"/>
                    <a:pt x="107" y="9"/>
                    <a:pt x="106" y="10"/>
                  </a:cubicBezTo>
                  <a:cubicBezTo>
                    <a:pt x="106" y="11"/>
                    <a:pt x="105" y="12"/>
                    <a:pt x="104" y="14"/>
                  </a:cubicBezTo>
                  <a:cubicBezTo>
                    <a:pt x="103" y="16"/>
                    <a:pt x="101" y="18"/>
                    <a:pt x="100" y="21"/>
                  </a:cubicBezTo>
                  <a:cubicBezTo>
                    <a:pt x="98" y="24"/>
                    <a:pt x="97" y="27"/>
                    <a:pt x="95" y="30"/>
                  </a:cubicBezTo>
                  <a:cubicBezTo>
                    <a:pt x="94" y="33"/>
                    <a:pt x="92" y="36"/>
                    <a:pt x="91" y="40"/>
                  </a:cubicBezTo>
                  <a:cubicBezTo>
                    <a:pt x="89" y="47"/>
                    <a:pt x="86" y="55"/>
                    <a:pt x="84" y="63"/>
                  </a:cubicBezTo>
                  <a:cubicBezTo>
                    <a:pt x="83" y="68"/>
                    <a:pt x="82" y="72"/>
                    <a:pt x="81" y="76"/>
                  </a:cubicBezTo>
                  <a:cubicBezTo>
                    <a:pt x="80" y="81"/>
                    <a:pt x="79" y="85"/>
                    <a:pt x="79" y="90"/>
                  </a:cubicBezTo>
                  <a:cubicBezTo>
                    <a:pt x="78" y="95"/>
                    <a:pt x="77" y="99"/>
                    <a:pt x="76" y="104"/>
                  </a:cubicBezTo>
                  <a:cubicBezTo>
                    <a:pt x="76" y="107"/>
                    <a:pt x="76" y="109"/>
                    <a:pt x="75" y="111"/>
                  </a:cubicBezTo>
                  <a:cubicBezTo>
                    <a:pt x="75" y="114"/>
                    <a:pt x="74" y="116"/>
                    <a:pt x="74" y="119"/>
                  </a:cubicBezTo>
                  <a:cubicBezTo>
                    <a:pt x="73" y="123"/>
                    <a:pt x="72" y="128"/>
                    <a:pt x="71" y="133"/>
                  </a:cubicBezTo>
                  <a:cubicBezTo>
                    <a:pt x="69" y="138"/>
                    <a:pt x="68" y="143"/>
                    <a:pt x="67" y="148"/>
                  </a:cubicBezTo>
                  <a:cubicBezTo>
                    <a:pt x="66" y="152"/>
                    <a:pt x="64" y="157"/>
                    <a:pt x="63" y="162"/>
                  </a:cubicBezTo>
                  <a:cubicBezTo>
                    <a:pt x="62" y="167"/>
                    <a:pt x="61" y="172"/>
                    <a:pt x="59" y="176"/>
                  </a:cubicBezTo>
                  <a:cubicBezTo>
                    <a:pt x="59" y="179"/>
                    <a:pt x="58" y="181"/>
                    <a:pt x="57" y="183"/>
                  </a:cubicBezTo>
                  <a:cubicBezTo>
                    <a:pt x="57" y="186"/>
                    <a:pt x="56" y="188"/>
                    <a:pt x="55" y="190"/>
                  </a:cubicBezTo>
                  <a:cubicBezTo>
                    <a:pt x="54" y="195"/>
                    <a:pt x="52" y="199"/>
                    <a:pt x="51" y="204"/>
                  </a:cubicBezTo>
                  <a:cubicBezTo>
                    <a:pt x="51" y="205"/>
                    <a:pt x="50" y="206"/>
                    <a:pt x="50" y="207"/>
                  </a:cubicBezTo>
                  <a:cubicBezTo>
                    <a:pt x="49" y="208"/>
                    <a:pt x="49" y="209"/>
                    <a:pt x="49" y="210"/>
                  </a:cubicBezTo>
                  <a:cubicBezTo>
                    <a:pt x="48" y="212"/>
                    <a:pt x="47" y="214"/>
                    <a:pt x="46" y="217"/>
                  </a:cubicBezTo>
                  <a:cubicBezTo>
                    <a:pt x="46" y="219"/>
                    <a:pt x="45" y="221"/>
                    <a:pt x="44" y="223"/>
                  </a:cubicBezTo>
                  <a:cubicBezTo>
                    <a:pt x="43" y="225"/>
                    <a:pt x="42" y="227"/>
                    <a:pt x="41" y="229"/>
                  </a:cubicBezTo>
                  <a:cubicBezTo>
                    <a:pt x="40" y="232"/>
                    <a:pt x="38" y="236"/>
                    <a:pt x="36" y="240"/>
                  </a:cubicBezTo>
                  <a:cubicBezTo>
                    <a:pt x="35" y="241"/>
                    <a:pt x="34" y="243"/>
                    <a:pt x="33" y="245"/>
                  </a:cubicBezTo>
                  <a:cubicBezTo>
                    <a:pt x="32" y="246"/>
                    <a:pt x="31" y="248"/>
                    <a:pt x="30" y="249"/>
                  </a:cubicBezTo>
                  <a:cubicBezTo>
                    <a:pt x="30" y="250"/>
                    <a:pt x="29" y="251"/>
                    <a:pt x="29" y="252"/>
                  </a:cubicBezTo>
                  <a:cubicBezTo>
                    <a:pt x="28" y="253"/>
                    <a:pt x="28" y="253"/>
                    <a:pt x="27" y="254"/>
                  </a:cubicBezTo>
                  <a:cubicBezTo>
                    <a:pt x="26" y="255"/>
                    <a:pt x="25" y="257"/>
                    <a:pt x="25" y="258"/>
                  </a:cubicBezTo>
                  <a:cubicBezTo>
                    <a:pt x="23" y="261"/>
                    <a:pt x="21" y="264"/>
                    <a:pt x="19" y="266"/>
                  </a:cubicBezTo>
                  <a:cubicBezTo>
                    <a:pt x="17" y="268"/>
                    <a:pt x="15" y="271"/>
                    <a:pt x="14" y="273"/>
                  </a:cubicBezTo>
                  <a:cubicBezTo>
                    <a:pt x="12" y="275"/>
                    <a:pt x="10" y="277"/>
                    <a:pt x="9" y="278"/>
                  </a:cubicBezTo>
                  <a:cubicBezTo>
                    <a:pt x="6" y="282"/>
                    <a:pt x="4" y="284"/>
                    <a:pt x="2" y="286"/>
                  </a:cubicBezTo>
                  <a:cubicBezTo>
                    <a:pt x="1" y="288"/>
                    <a:pt x="0" y="289"/>
                    <a:pt x="0" y="289"/>
                  </a:cubicBezTo>
                  <a:cubicBezTo>
                    <a:pt x="1" y="289"/>
                    <a:pt x="1" y="289"/>
                    <a:pt x="1" y="289"/>
                  </a:cubicBezTo>
                  <a:cubicBezTo>
                    <a:pt x="1" y="289"/>
                    <a:pt x="2" y="288"/>
                    <a:pt x="3" y="287"/>
                  </a:cubicBezTo>
                  <a:cubicBezTo>
                    <a:pt x="5" y="285"/>
                    <a:pt x="8" y="283"/>
                    <a:pt x="11" y="280"/>
                  </a:cubicBezTo>
                  <a:cubicBezTo>
                    <a:pt x="14" y="277"/>
                    <a:pt x="18" y="274"/>
                    <a:pt x="22" y="269"/>
                  </a:cubicBezTo>
                  <a:cubicBezTo>
                    <a:pt x="25" y="267"/>
                    <a:pt x="27" y="264"/>
                    <a:pt x="29" y="262"/>
                  </a:cubicBezTo>
                  <a:cubicBezTo>
                    <a:pt x="30" y="260"/>
                    <a:pt x="31" y="259"/>
                    <a:pt x="32" y="258"/>
                  </a:cubicBezTo>
                  <a:cubicBezTo>
                    <a:pt x="33" y="257"/>
                    <a:pt x="33" y="256"/>
                    <a:pt x="34" y="255"/>
                  </a:cubicBezTo>
                  <a:cubicBezTo>
                    <a:pt x="35" y="255"/>
                    <a:pt x="35" y="254"/>
                    <a:pt x="36" y="253"/>
                  </a:cubicBezTo>
                  <a:cubicBezTo>
                    <a:pt x="37" y="251"/>
                    <a:pt x="38" y="250"/>
                    <a:pt x="39" y="248"/>
                  </a:cubicBezTo>
                  <a:cubicBezTo>
                    <a:pt x="40" y="247"/>
                    <a:pt x="41" y="245"/>
                    <a:pt x="42" y="243"/>
                  </a:cubicBezTo>
                  <a:cubicBezTo>
                    <a:pt x="44" y="239"/>
                    <a:pt x="46" y="236"/>
                    <a:pt x="48" y="232"/>
                  </a:cubicBezTo>
                  <a:cubicBezTo>
                    <a:pt x="52" y="224"/>
                    <a:pt x="55" y="215"/>
                    <a:pt x="58" y="206"/>
                  </a:cubicBezTo>
                  <a:cubicBezTo>
                    <a:pt x="59" y="202"/>
                    <a:pt x="61" y="197"/>
                    <a:pt x="62" y="192"/>
                  </a:cubicBezTo>
                  <a:cubicBezTo>
                    <a:pt x="63" y="190"/>
                    <a:pt x="63" y="187"/>
                    <a:pt x="64" y="185"/>
                  </a:cubicBezTo>
                  <a:cubicBezTo>
                    <a:pt x="64" y="183"/>
                    <a:pt x="65" y="180"/>
                    <a:pt x="65" y="178"/>
                  </a:cubicBezTo>
                  <a:cubicBezTo>
                    <a:pt x="68" y="168"/>
                    <a:pt x="69" y="158"/>
                    <a:pt x="71" y="148"/>
                  </a:cubicBezTo>
                  <a:cubicBezTo>
                    <a:pt x="73" y="139"/>
                    <a:pt x="74" y="129"/>
                    <a:pt x="76" y="119"/>
                  </a:cubicBezTo>
                  <a:cubicBezTo>
                    <a:pt x="78" y="109"/>
                    <a:pt x="80" y="100"/>
                    <a:pt x="82" y="91"/>
                  </a:cubicBezTo>
                  <a:cubicBezTo>
                    <a:pt x="84" y="86"/>
                    <a:pt x="85" y="82"/>
                    <a:pt x="86" y="78"/>
                  </a:cubicBezTo>
                  <a:cubicBezTo>
                    <a:pt x="87" y="75"/>
                    <a:pt x="88" y="73"/>
                    <a:pt x="88" y="71"/>
                  </a:cubicBezTo>
                  <a:cubicBezTo>
                    <a:pt x="89" y="69"/>
                    <a:pt x="89" y="67"/>
                    <a:pt x="90" y="65"/>
                  </a:cubicBezTo>
                  <a:cubicBezTo>
                    <a:pt x="91" y="61"/>
                    <a:pt x="92" y="57"/>
                    <a:pt x="94" y="53"/>
                  </a:cubicBezTo>
                  <a:cubicBezTo>
                    <a:pt x="95" y="49"/>
                    <a:pt x="96" y="46"/>
                    <a:pt x="97" y="42"/>
                  </a:cubicBezTo>
                  <a:cubicBezTo>
                    <a:pt x="98" y="40"/>
                    <a:pt x="98" y="39"/>
                    <a:pt x="99" y="37"/>
                  </a:cubicBezTo>
                  <a:cubicBezTo>
                    <a:pt x="99" y="35"/>
                    <a:pt x="100" y="34"/>
                    <a:pt x="100" y="32"/>
                  </a:cubicBezTo>
                  <a:cubicBezTo>
                    <a:pt x="102" y="29"/>
                    <a:pt x="103" y="26"/>
                    <a:pt x="104" y="23"/>
                  </a:cubicBezTo>
                  <a:cubicBezTo>
                    <a:pt x="104" y="22"/>
                    <a:pt x="105" y="22"/>
                    <a:pt x="105" y="21"/>
                  </a:cubicBezTo>
                  <a:cubicBezTo>
                    <a:pt x="105" y="20"/>
                    <a:pt x="105" y="20"/>
                    <a:pt x="106" y="19"/>
                  </a:cubicBezTo>
                  <a:cubicBezTo>
                    <a:pt x="106" y="18"/>
                    <a:pt x="107" y="17"/>
                    <a:pt x="107" y="16"/>
                  </a:cubicBezTo>
                  <a:cubicBezTo>
                    <a:pt x="108" y="14"/>
                    <a:pt x="109" y="13"/>
                    <a:pt x="109" y="12"/>
                  </a:cubicBezTo>
                  <a:cubicBezTo>
                    <a:pt x="110" y="11"/>
                    <a:pt x="110" y="10"/>
                    <a:pt x="111" y="9"/>
                  </a:cubicBezTo>
                  <a:cubicBezTo>
                    <a:pt x="113" y="6"/>
                    <a:pt x="116" y="3"/>
                    <a:pt x="117" y="2"/>
                  </a:cubicBezTo>
                  <a:cubicBezTo>
                    <a:pt x="118" y="1"/>
                    <a:pt x="119" y="1"/>
                    <a:pt x="119" y="1"/>
                  </a:cubicBezTo>
                  <a:cubicBezTo>
                    <a:pt x="120" y="1"/>
                    <a:pt x="120" y="1"/>
                    <a:pt x="120" y="0"/>
                  </a:cubicBezTo>
                  <a:cubicBezTo>
                    <a:pt x="120" y="0"/>
                    <a:pt x="120" y="0"/>
                    <a:pt x="1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39"/>
          <p:cNvGrpSpPr/>
          <p:nvPr/>
        </p:nvGrpSpPr>
        <p:grpSpPr>
          <a:xfrm>
            <a:off x="3958429" y="3608888"/>
            <a:ext cx="667891" cy="557251"/>
            <a:chOff x="3759201" y="2536826"/>
            <a:chExt cx="193675" cy="150813"/>
          </a:xfrm>
        </p:grpSpPr>
        <p:sp>
          <p:nvSpPr>
            <p:cNvPr id="41" name="Rectangle 1166"/>
            <p:cNvSpPr>
              <a:spLocks noChangeArrowheads="1"/>
            </p:cNvSpPr>
            <p:nvPr/>
          </p:nvSpPr>
          <p:spPr bwMode="auto">
            <a:xfrm>
              <a:off x="3759201" y="2676526"/>
              <a:ext cx="193675" cy="11113"/>
            </a:xfrm>
            <a:prstGeom prst="rect">
              <a:avLst/>
            </a:prstGeom>
            <a:solidFill>
              <a:sysClr val="window" lastClr="FFFFFF">
                <a:lumMod val="7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42" name="Freeform 1167"/>
            <p:cNvSpPr>
              <a:spLocks/>
            </p:cNvSpPr>
            <p:nvPr/>
          </p:nvSpPr>
          <p:spPr bwMode="auto">
            <a:xfrm>
              <a:off x="3857626" y="2584451"/>
              <a:ext cx="95250" cy="84138"/>
            </a:xfrm>
            <a:custGeom>
              <a:avLst/>
              <a:gdLst>
                <a:gd name="T0" fmla="*/ 6 w 76"/>
                <a:gd name="T1" fmla="*/ 65 h 68"/>
                <a:gd name="T2" fmla="*/ 12 w 76"/>
                <a:gd name="T3" fmla="*/ 68 h 68"/>
                <a:gd name="T4" fmla="*/ 25 w 76"/>
                <a:gd name="T5" fmla="*/ 66 h 68"/>
                <a:gd name="T6" fmla="*/ 26 w 76"/>
                <a:gd name="T7" fmla="*/ 66 h 68"/>
                <a:gd name="T8" fmla="*/ 22 w 76"/>
                <a:gd name="T9" fmla="*/ 57 h 68"/>
                <a:gd name="T10" fmla="*/ 38 w 76"/>
                <a:gd name="T11" fmla="*/ 35 h 68"/>
                <a:gd name="T12" fmla="*/ 60 w 76"/>
                <a:gd name="T13" fmla="*/ 52 h 68"/>
                <a:gd name="T14" fmla="*/ 60 w 76"/>
                <a:gd name="T15" fmla="*/ 61 h 68"/>
                <a:gd name="T16" fmla="*/ 60 w 76"/>
                <a:gd name="T17" fmla="*/ 61 h 68"/>
                <a:gd name="T18" fmla="*/ 60 w 76"/>
                <a:gd name="T19" fmla="*/ 61 h 68"/>
                <a:gd name="T20" fmla="*/ 76 w 76"/>
                <a:gd name="T21" fmla="*/ 59 h 68"/>
                <a:gd name="T22" fmla="*/ 76 w 76"/>
                <a:gd name="T23" fmla="*/ 0 h 68"/>
                <a:gd name="T24" fmla="*/ 55 w 76"/>
                <a:gd name="T25" fmla="*/ 9 h 68"/>
                <a:gd name="T26" fmla="*/ 10 w 76"/>
                <a:gd name="T27" fmla="*/ 37 h 68"/>
                <a:gd name="T28" fmla="*/ 4 w 76"/>
                <a:gd name="T29" fmla="*/ 43 h 68"/>
                <a:gd name="T30" fmla="*/ 6 w 76"/>
                <a:gd name="T31"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68">
                  <a:moveTo>
                    <a:pt x="6" y="65"/>
                  </a:moveTo>
                  <a:cubicBezTo>
                    <a:pt x="8" y="67"/>
                    <a:pt x="9" y="67"/>
                    <a:pt x="12" y="68"/>
                  </a:cubicBezTo>
                  <a:cubicBezTo>
                    <a:pt x="14" y="68"/>
                    <a:pt x="22" y="67"/>
                    <a:pt x="25" y="66"/>
                  </a:cubicBezTo>
                  <a:cubicBezTo>
                    <a:pt x="25" y="66"/>
                    <a:pt x="25" y="66"/>
                    <a:pt x="26" y="66"/>
                  </a:cubicBezTo>
                  <a:cubicBezTo>
                    <a:pt x="24" y="64"/>
                    <a:pt x="23" y="61"/>
                    <a:pt x="22" y="57"/>
                  </a:cubicBezTo>
                  <a:cubicBezTo>
                    <a:pt x="20" y="47"/>
                    <a:pt x="28" y="37"/>
                    <a:pt x="38" y="35"/>
                  </a:cubicBezTo>
                  <a:cubicBezTo>
                    <a:pt x="49" y="34"/>
                    <a:pt x="59" y="41"/>
                    <a:pt x="60" y="52"/>
                  </a:cubicBezTo>
                  <a:cubicBezTo>
                    <a:pt x="61" y="55"/>
                    <a:pt x="61" y="58"/>
                    <a:pt x="60" y="61"/>
                  </a:cubicBezTo>
                  <a:cubicBezTo>
                    <a:pt x="60" y="61"/>
                    <a:pt x="60" y="61"/>
                    <a:pt x="60" y="61"/>
                  </a:cubicBezTo>
                  <a:cubicBezTo>
                    <a:pt x="60" y="61"/>
                    <a:pt x="60" y="61"/>
                    <a:pt x="60" y="61"/>
                  </a:cubicBezTo>
                  <a:cubicBezTo>
                    <a:pt x="76" y="59"/>
                    <a:pt x="76" y="59"/>
                    <a:pt x="76" y="59"/>
                  </a:cubicBezTo>
                  <a:cubicBezTo>
                    <a:pt x="76" y="8"/>
                    <a:pt x="76" y="26"/>
                    <a:pt x="76" y="0"/>
                  </a:cubicBezTo>
                  <a:cubicBezTo>
                    <a:pt x="69" y="2"/>
                    <a:pt x="62" y="5"/>
                    <a:pt x="55" y="9"/>
                  </a:cubicBezTo>
                  <a:cubicBezTo>
                    <a:pt x="42" y="17"/>
                    <a:pt x="18" y="31"/>
                    <a:pt x="10" y="37"/>
                  </a:cubicBezTo>
                  <a:cubicBezTo>
                    <a:pt x="7" y="40"/>
                    <a:pt x="5" y="41"/>
                    <a:pt x="4" y="43"/>
                  </a:cubicBezTo>
                  <a:cubicBezTo>
                    <a:pt x="0" y="49"/>
                    <a:pt x="2" y="60"/>
                    <a:pt x="6" y="65"/>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43" name="Freeform 1168"/>
            <p:cNvSpPr>
              <a:spLocks/>
            </p:cNvSpPr>
            <p:nvPr/>
          </p:nvSpPr>
          <p:spPr bwMode="auto">
            <a:xfrm>
              <a:off x="3759201" y="2584451"/>
              <a:ext cx="95250" cy="84138"/>
            </a:xfrm>
            <a:custGeom>
              <a:avLst/>
              <a:gdLst>
                <a:gd name="T0" fmla="*/ 0 w 76"/>
                <a:gd name="T1" fmla="*/ 59 h 68"/>
                <a:gd name="T2" fmla="*/ 0 w 76"/>
                <a:gd name="T3" fmla="*/ 0 h 68"/>
                <a:gd name="T4" fmla="*/ 21 w 76"/>
                <a:gd name="T5" fmla="*/ 9 h 68"/>
                <a:gd name="T6" fmla="*/ 66 w 76"/>
                <a:gd name="T7" fmla="*/ 37 h 68"/>
                <a:gd name="T8" fmla="*/ 72 w 76"/>
                <a:gd name="T9" fmla="*/ 43 h 68"/>
                <a:gd name="T10" fmla="*/ 70 w 76"/>
                <a:gd name="T11" fmla="*/ 65 h 68"/>
                <a:gd name="T12" fmla="*/ 64 w 76"/>
                <a:gd name="T13" fmla="*/ 68 h 68"/>
                <a:gd name="T14" fmla="*/ 51 w 76"/>
                <a:gd name="T15" fmla="*/ 66 h 68"/>
                <a:gd name="T16" fmla="*/ 50 w 76"/>
                <a:gd name="T17" fmla="*/ 66 h 68"/>
                <a:gd name="T18" fmla="*/ 54 w 76"/>
                <a:gd name="T19" fmla="*/ 57 h 68"/>
                <a:gd name="T20" fmla="*/ 38 w 76"/>
                <a:gd name="T21" fmla="*/ 35 h 68"/>
                <a:gd name="T22" fmla="*/ 16 w 76"/>
                <a:gd name="T23" fmla="*/ 52 h 68"/>
                <a:gd name="T24" fmla="*/ 16 w 76"/>
                <a:gd name="T25" fmla="*/ 61 h 68"/>
                <a:gd name="T26" fmla="*/ 16 w 76"/>
                <a:gd name="T27" fmla="*/ 61 h 68"/>
                <a:gd name="T28" fmla="*/ 16 w 76"/>
                <a:gd name="T29" fmla="*/ 61 h 68"/>
                <a:gd name="T30" fmla="*/ 0 w 76"/>
                <a:gd name="T31"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68">
                  <a:moveTo>
                    <a:pt x="0" y="59"/>
                  </a:moveTo>
                  <a:cubicBezTo>
                    <a:pt x="0" y="9"/>
                    <a:pt x="0" y="25"/>
                    <a:pt x="0" y="0"/>
                  </a:cubicBezTo>
                  <a:cubicBezTo>
                    <a:pt x="7" y="2"/>
                    <a:pt x="14" y="5"/>
                    <a:pt x="21" y="9"/>
                  </a:cubicBezTo>
                  <a:cubicBezTo>
                    <a:pt x="34" y="17"/>
                    <a:pt x="58" y="31"/>
                    <a:pt x="66" y="37"/>
                  </a:cubicBezTo>
                  <a:cubicBezTo>
                    <a:pt x="69" y="40"/>
                    <a:pt x="71" y="41"/>
                    <a:pt x="72" y="43"/>
                  </a:cubicBezTo>
                  <a:cubicBezTo>
                    <a:pt x="76" y="49"/>
                    <a:pt x="74" y="60"/>
                    <a:pt x="70" y="65"/>
                  </a:cubicBezTo>
                  <a:cubicBezTo>
                    <a:pt x="68" y="67"/>
                    <a:pt x="67" y="67"/>
                    <a:pt x="64" y="68"/>
                  </a:cubicBezTo>
                  <a:cubicBezTo>
                    <a:pt x="62" y="68"/>
                    <a:pt x="54" y="67"/>
                    <a:pt x="51" y="66"/>
                  </a:cubicBezTo>
                  <a:cubicBezTo>
                    <a:pt x="51" y="66"/>
                    <a:pt x="51" y="66"/>
                    <a:pt x="50" y="66"/>
                  </a:cubicBezTo>
                  <a:cubicBezTo>
                    <a:pt x="52" y="64"/>
                    <a:pt x="53" y="61"/>
                    <a:pt x="54" y="57"/>
                  </a:cubicBezTo>
                  <a:cubicBezTo>
                    <a:pt x="56" y="47"/>
                    <a:pt x="48" y="37"/>
                    <a:pt x="38" y="35"/>
                  </a:cubicBezTo>
                  <a:cubicBezTo>
                    <a:pt x="27" y="34"/>
                    <a:pt x="17" y="41"/>
                    <a:pt x="16" y="52"/>
                  </a:cubicBezTo>
                  <a:cubicBezTo>
                    <a:pt x="15" y="55"/>
                    <a:pt x="15" y="58"/>
                    <a:pt x="16" y="61"/>
                  </a:cubicBezTo>
                  <a:cubicBezTo>
                    <a:pt x="16" y="61"/>
                    <a:pt x="16" y="61"/>
                    <a:pt x="16" y="61"/>
                  </a:cubicBezTo>
                  <a:cubicBezTo>
                    <a:pt x="16" y="61"/>
                    <a:pt x="16" y="61"/>
                    <a:pt x="16" y="61"/>
                  </a:cubicBezTo>
                  <a:lnTo>
                    <a:pt x="0" y="59"/>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44" name="Freeform 1169"/>
            <p:cNvSpPr>
              <a:spLocks/>
            </p:cNvSpPr>
            <p:nvPr/>
          </p:nvSpPr>
          <p:spPr bwMode="auto">
            <a:xfrm>
              <a:off x="3889376" y="2630488"/>
              <a:ext cx="41275" cy="41275"/>
            </a:xfrm>
            <a:custGeom>
              <a:avLst/>
              <a:gdLst>
                <a:gd name="T0" fmla="*/ 14 w 33"/>
                <a:gd name="T1" fmla="*/ 1 h 33"/>
                <a:gd name="T2" fmla="*/ 1 w 33"/>
                <a:gd name="T3" fmla="*/ 19 h 33"/>
                <a:gd name="T4" fmla="*/ 18 w 33"/>
                <a:gd name="T5" fmla="*/ 32 h 33"/>
                <a:gd name="T6" fmla="*/ 31 w 33"/>
                <a:gd name="T7" fmla="*/ 14 h 33"/>
                <a:gd name="T8" fmla="*/ 14 w 33"/>
                <a:gd name="T9" fmla="*/ 1 h 33"/>
              </a:gdLst>
              <a:ahLst/>
              <a:cxnLst>
                <a:cxn ang="0">
                  <a:pos x="T0" y="T1"/>
                </a:cxn>
                <a:cxn ang="0">
                  <a:pos x="T2" y="T3"/>
                </a:cxn>
                <a:cxn ang="0">
                  <a:pos x="T4" y="T5"/>
                </a:cxn>
                <a:cxn ang="0">
                  <a:pos x="T6" y="T7"/>
                </a:cxn>
                <a:cxn ang="0">
                  <a:pos x="T8" y="T9"/>
                </a:cxn>
              </a:cxnLst>
              <a:rect l="0" t="0" r="r" b="b"/>
              <a:pathLst>
                <a:path w="33" h="33">
                  <a:moveTo>
                    <a:pt x="14" y="1"/>
                  </a:moveTo>
                  <a:cubicBezTo>
                    <a:pt x="5" y="3"/>
                    <a:pt x="0" y="10"/>
                    <a:pt x="1" y="19"/>
                  </a:cubicBezTo>
                  <a:cubicBezTo>
                    <a:pt x="2" y="27"/>
                    <a:pt x="10" y="33"/>
                    <a:pt x="18" y="32"/>
                  </a:cubicBezTo>
                  <a:cubicBezTo>
                    <a:pt x="27" y="31"/>
                    <a:pt x="33" y="23"/>
                    <a:pt x="31" y="14"/>
                  </a:cubicBezTo>
                  <a:cubicBezTo>
                    <a:pt x="30" y="6"/>
                    <a:pt x="22" y="0"/>
                    <a:pt x="14" y="1"/>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45" name="Freeform 1170"/>
            <p:cNvSpPr>
              <a:spLocks/>
            </p:cNvSpPr>
            <p:nvPr/>
          </p:nvSpPr>
          <p:spPr bwMode="auto">
            <a:xfrm>
              <a:off x="3798888" y="2536826"/>
              <a:ext cx="123825" cy="76200"/>
            </a:xfrm>
            <a:custGeom>
              <a:avLst/>
              <a:gdLst>
                <a:gd name="T0" fmla="*/ 0 w 78"/>
                <a:gd name="T1" fmla="*/ 32 h 48"/>
                <a:gd name="T2" fmla="*/ 15 w 78"/>
                <a:gd name="T3" fmla="*/ 37 h 48"/>
                <a:gd name="T4" fmla="*/ 11 w 78"/>
                <a:gd name="T5" fmla="*/ 4 h 48"/>
                <a:gd name="T6" fmla="*/ 29 w 78"/>
                <a:gd name="T7" fmla="*/ 34 h 48"/>
                <a:gd name="T8" fmla="*/ 33 w 78"/>
                <a:gd name="T9" fmla="*/ 16 h 48"/>
                <a:gd name="T10" fmla="*/ 39 w 78"/>
                <a:gd name="T11" fmla="*/ 33 h 48"/>
                <a:gd name="T12" fmla="*/ 51 w 78"/>
                <a:gd name="T13" fmla="*/ 0 h 48"/>
                <a:gd name="T14" fmla="*/ 52 w 78"/>
                <a:gd name="T15" fmla="*/ 34 h 48"/>
                <a:gd name="T16" fmla="*/ 59 w 78"/>
                <a:gd name="T17" fmla="*/ 27 h 48"/>
                <a:gd name="T18" fmla="*/ 57 w 78"/>
                <a:gd name="T19" fmla="*/ 36 h 48"/>
                <a:gd name="T20" fmla="*/ 78 w 78"/>
                <a:gd name="T21" fmla="*/ 29 h 48"/>
                <a:gd name="T22" fmla="*/ 52 w 78"/>
                <a:gd name="T23" fmla="*/ 47 h 48"/>
                <a:gd name="T24" fmla="*/ 53 w 78"/>
                <a:gd name="T25" fmla="*/ 39 h 48"/>
                <a:gd name="T26" fmla="*/ 47 w 78"/>
                <a:gd name="T27" fmla="*/ 43 h 48"/>
                <a:gd name="T28" fmla="*/ 45 w 78"/>
                <a:gd name="T29" fmla="*/ 34 h 48"/>
                <a:gd name="T30" fmla="*/ 39 w 78"/>
                <a:gd name="T31" fmla="*/ 43 h 48"/>
                <a:gd name="T32" fmla="*/ 34 w 78"/>
                <a:gd name="T33" fmla="*/ 36 h 48"/>
                <a:gd name="T34" fmla="*/ 31 w 78"/>
                <a:gd name="T35" fmla="*/ 45 h 48"/>
                <a:gd name="T36" fmla="*/ 22 w 78"/>
                <a:gd name="T37" fmla="*/ 34 h 48"/>
                <a:gd name="T38" fmla="*/ 23 w 78"/>
                <a:gd name="T39" fmla="*/ 48 h 48"/>
                <a:gd name="T40" fmla="*/ 0 w 78"/>
                <a:gd name="T41"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48">
                  <a:moveTo>
                    <a:pt x="0" y="32"/>
                  </a:moveTo>
                  <a:lnTo>
                    <a:pt x="15" y="37"/>
                  </a:lnTo>
                  <a:lnTo>
                    <a:pt x="11" y="4"/>
                  </a:lnTo>
                  <a:lnTo>
                    <a:pt x="29" y="34"/>
                  </a:lnTo>
                  <a:lnTo>
                    <a:pt x="33" y="16"/>
                  </a:lnTo>
                  <a:lnTo>
                    <a:pt x="39" y="33"/>
                  </a:lnTo>
                  <a:lnTo>
                    <a:pt x="51" y="0"/>
                  </a:lnTo>
                  <a:lnTo>
                    <a:pt x="52" y="34"/>
                  </a:lnTo>
                  <a:lnTo>
                    <a:pt x="59" y="27"/>
                  </a:lnTo>
                  <a:lnTo>
                    <a:pt x="57" y="36"/>
                  </a:lnTo>
                  <a:lnTo>
                    <a:pt x="78" y="29"/>
                  </a:lnTo>
                  <a:lnTo>
                    <a:pt x="52" y="47"/>
                  </a:lnTo>
                  <a:lnTo>
                    <a:pt x="53" y="39"/>
                  </a:lnTo>
                  <a:lnTo>
                    <a:pt x="47" y="43"/>
                  </a:lnTo>
                  <a:lnTo>
                    <a:pt x="45" y="34"/>
                  </a:lnTo>
                  <a:lnTo>
                    <a:pt x="39" y="43"/>
                  </a:lnTo>
                  <a:lnTo>
                    <a:pt x="34" y="36"/>
                  </a:lnTo>
                  <a:lnTo>
                    <a:pt x="31" y="45"/>
                  </a:lnTo>
                  <a:lnTo>
                    <a:pt x="22" y="34"/>
                  </a:lnTo>
                  <a:lnTo>
                    <a:pt x="23" y="48"/>
                  </a:lnTo>
                  <a:lnTo>
                    <a:pt x="0" y="32"/>
                  </a:ln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46" name="Freeform 1171"/>
            <p:cNvSpPr>
              <a:spLocks/>
            </p:cNvSpPr>
            <p:nvPr/>
          </p:nvSpPr>
          <p:spPr bwMode="auto">
            <a:xfrm>
              <a:off x="3783013" y="2630488"/>
              <a:ext cx="39688" cy="41275"/>
            </a:xfrm>
            <a:custGeom>
              <a:avLst/>
              <a:gdLst>
                <a:gd name="T0" fmla="*/ 19 w 33"/>
                <a:gd name="T1" fmla="*/ 1 h 33"/>
                <a:gd name="T2" fmla="*/ 32 w 33"/>
                <a:gd name="T3" fmla="*/ 19 h 33"/>
                <a:gd name="T4" fmla="*/ 15 w 33"/>
                <a:gd name="T5" fmla="*/ 32 h 33"/>
                <a:gd name="T6" fmla="*/ 2 w 33"/>
                <a:gd name="T7" fmla="*/ 14 h 33"/>
                <a:gd name="T8" fmla="*/ 19 w 33"/>
                <a:gd name="T9" fmla="*/ 1 h 33"/>
              </a:gdLst>
              <a:ahLst/>
              <a:cxnLst>
                <a:cxn ang="0">
                  <a:pos x="T0" y="T1"/>
                </a:cxn>
                <a:cxn ang="0">
                  <a:pos x="T2" y="T3"/>
                </a:cxn>
                <a:cxn ang="0">
                  <a:pos x="T4" y="T5"/>
                </a:cxn>
                <a:cxn ang="0">
                  <a:pos x="T6" y="T7"/>
                </a:cxn>
                <a:cxn ang="0">
                  <a:pos x="T8" y="T9"/>
                </a:cxn>
              </a:cxnLst>
              <a:rect l="0" t="0" r="r" b="b"/>
              <a:pathLst>
                <a:path w="33" h="33">
                  <a:moveTo>
                    <a:pt x="19" y="1"/>
                  </a:moveTo>
                  <a:cubicBezTo>
                    <a:pt x="28" y="3"/>
                    <a:pt x="33" y="10"/>
                    <a:pt x="32" y="19"/>
                  </a:cubicBezTo>
                  <a:cubicBezTo>
                    <a:pt x="31" y="27"/>
                    <a:pt x="23" y="33"/>
                    <a:pt x="15" y="32"/>
                  </a:cubicBezTo>
                  <a:cubicBezTo>
                    <a:pt x="6" y="31"/>
                    <a:pt x="0" y="23"/>
                    <a:pt x="2" y="14"/>
                  </a:cubicBezTo>
                  <a:cubicBezTo>
                    <a:pt x="3" y="6"/>
                    <a:pt x="11" y="0"/>
                    <a:pt x="19" y="1"/>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grpSp>
      <p:grpSp>
        <p:nvGrpSpPr>
          <p:cNvPr id="47" name="Group 46"/>
          <p:cNvGrpSpPr>
            <a:grpSpLocks noChangeAspect="1"/>
          </p:cNvGrpSpPr>
          <p:nvPr/>
        </p:nvGrpSpPr>
        <p:grpSpPr>
          <a:xfrm>
            <a:off x="3534500" y="5377665"/>
            <a:ext cx="811364" cy="745881"/>
            <a:chOff x="4273551" y="3722688"/>
            <a:chExt cx="153988" cy="153988"/>
          </a:xfrm>
        </p:grpSpPr>
        <p:sp>
          <p:nvSpPr>
            <p:cNvPr id="48" name="Rectangle 1294"/>
            <p:cNvSpPr>
              <a:spLocks noChangeArrowheads="1"/>
            </p:cNvSpPr>
            <p:nvPr/>
          </p:nvSpPr>
          <p:spPr bwMode="auto">
            <a:xfrm>
              <a:off x="4273551" y="3775076"/>
              <a:ext cx="153988" cy="4603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49" name="Rectangle 1295"/>
            <p:cNvSpPr>
              <a:spLocks noChangeArrowheads="1"/>
            </p:cNvSpPr>
            <p:nvPr/>
          </p:nvSpPr>
          <p:spPr bwMode="auto">
            <a:xfrm>
              <a:off x="4273551" y="3822701"/>
              <a:ext cx="153988" cy="3175"/>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50" name="Freeform 1296"/>
            <p:cNvSpPr>
              <a:spLocks/>
            </p:cNvSpPr>
            <p:nvPr/>
          </p:nvSpPr>
          <p:spPr bwMode="auto">
            <a:xfrm>
              <a:off x="4273551" y="3822701"/>
              <a:ext cx="153988" cy="3175"/>
            </a:xfrm>
            <a:custGeom>
              <a:avLst/>
              <a:gdLst>
                <a:gd name="T0" fmla="*/ 97 w 97"/>
                <a:gd name="T1" fmla="*/ 0 h 2"/>
                <a:gd name="T2" fmla="*/ 0 w 97"/>
                <a:gd name="T3" fmla="*/ 0 h 2"/>
                <a:gd name="T4" fmla="*/ 0 w 97"/>
                <a:gd name="T5" fmla="*/ 2 h 2"/>
                <a:gd name="T6" fmla="*/ 97 w 97"/>
                <a:gd name="T7" fmla="*/ 2 h 2"/>
              </a:gdLst>
              <a:ahLst/>
              <a:cxnLst>
                <a:cxn ang="0">
                  <a:pos x="T0" y="T1"/>
                </a:cxn>
                <a:cxn ang="0">
                  <a:pos x="T2" y="T3"/>
                </a:cxn>
                <a:cxn ang="0">
                  <a:pos x="T4" y="T5"/>
                </a:cxn>
                <a:cxn ang="0">
                  <a:pos x="T6" y="T7"/>
                </a:cxn>
              </a:cxnLst>
              <a:rect l="0" t="0" r="r" b="b"/>
              <a:pathLst>
                <a:path w="97" h="2">
                  <a:moveTo>
                    <a:pt x="97" y="0"/>
                  </a:moveTo>
                  <a:lnTo>
                    <a:pt x="0" y="0"/>
                  </a:lnTo>
                  <a:lnTo>
                    <a:pt x="0" y="2"/>
                  </a:lnTo>
                  <a:lnTo>
                    <a:pt x="9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51" name="Rectangle 1297"/>
            <p:cNvSpPr>
              <a:spLocks noChangeArrowheads="1"/>
            </p:cNvSpPr>
            <p:nvPr/>
          </p:nvSpPr>
          <p:spPr bwMode="auto">
            <a:xfrm>
              <a:off x="4273551" y="3770707"/>
              <a:ext cx="153988" cy="2847"/>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52" name="Freeform 1298"/>
            <p:cNvSpPr>
              <a:spLocks/>
            </p:cNvSpPr>
            <p:nvPr/>
          </p:nvSpPr>
          <p:spPr bwMode="auto">
            <a:xfrm>
              <a:off x="4273551" y="3768726"/>
              <a:ext cx="153988" cy="3175"/>
            </a:xfrm>
            <a:custGeom>
              <a:avLst/>
              <a:gdLst>
                <a:gd name="T0" fmla="*/ 97 w 97"/>
                <a:gd name="T1" fmla="*/ 0 h 2"/>
                <a:gd name="T2" fmla="*/ 0 w 97"/>
                <a:gd name="T3" fmla="*/ 0 h 2"/>
                <a:gd name="T4" fmla="*/ 0 w 97"/>
                <a:gd name="T5" fmla="*/ 2 h 2"/>
                <a:gd name="T6" fmla="*/ 97 w 97"/>
                <a:gd name="T7" fmla="*/ 2 h 2"/>
              </a:gdLst>
              <a:ahLst/>
              <a:cxnLst>
                <a:cxn ang="0">
                  <a:pos x="T0" y="T1"/>
                </a:cxn>
                <a:cxn ang="0">
                  <a:pos x="T2" y="T3"/>
                </a:cxn>
                <a:cxn ang="0">
                  <a:pos x="T4" y="T5"/>
                </a:cxn>
                <a:cxn ang="0">
                  <a:pos x="T6" y="T7"/>
                </a:cxn>
              </a:cxnLst>
              <a:rect l="0" t="0" r="r" b="b"/>
              <a:pathLst>
                <a:path w="97" h="2">
                  <a:moveTo>
                    <a:pt x="97" y="0"/>
                  </a:moveTo>
                  <a:lnTo>
                    <a:pt x="0" y="0"/>
                  </a:lnTo>
                  <a:lnTo>
                    <a:pt x="0" y="2"/>
                  </a:lnTo>
                  <a:lnTo>
                    <a:pt x="9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53" name="Rectangle 1299"/>
            <p:cNvSpPr>
              <a:spLocks noChangeArrowheads="1"/>
            </p:cNvSpPr>
            <p:nvPr/>
          </p:nvSpPr>
          <p:spPr bwMode="auto">
            <a:xfrm>
              <a:off x="4392613" y="3795713"/>
              <a:ext cx="23813"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54" name="Freeform 1300"/>
            <p:cNvSpPr>
              <a:spLocks/>
            </p:cNvSpPr>
            <p:nvPr/>
          </p:nvSpPr>
          <p:spPr bwMode="auto">
            <a:xfrm>
              <a:off x="4392613" y="3795713"/>
              <a:ext cx="23813" cy="3175"/>
            </a:xfrm>
            <a:custGeom>
              <a:avLst/>
              <a:gdLst>
                <a:gd name="T0" fmla="*/ 15 w 15"/>
                <a:gd name="T1" fmla="*/ 0 h 2"/>
                <a:gd name="T2" fmla="*/ 0 w 15"/>
                <a:gd name="T3" fmla="*/ 0 h 2"/>
                <a:gd name="T4" fmla="*/ 0 w 15"/>
                <a:gd name="T5" fmla="*/ 2 h 2"/>
                <a:gd name="T6" fmla="*/ 15 w 15"/>
                <a:gd name="T7" fmla="*/ 2 h 2"/>
              </a:gdLst>
              <a:ahLst/>
              <a:cxnLst>
                <a:cxn ang="0">
                  <a:pos x="T0" y="T1"/>
                </a:cxn>
                <a:cxn ang="0">
                  <a:pos x="T2" y="T3"/>
                </a:cxn>
                <a:cxn ang="0">
                  <a:pos x="T4" y="T5"/>
                </a:cxn>
                <a:cxn ang="0">
                  <a:pos x="T6" y="T7"/>
                </a:cxn>
              </a:cxnLst>
              <a:rect l="0" t="0" r="r" b="b"/>
              <a:pathLst>
                <a:path w="15" h="2">
                  <a:moveTo>
                    <a:pt x="15" y="0"/>
                  </a:moveTo>
                  <a:lnTo>
                    <a:pt x="0" y="0"/>
                  </a:lnTo>
                  <a:lnTo>
                    <a:pt x="0" y="2"/>
                  </a:lnTo>
                  <a:lnTo>
                    <a:pt x="15"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55" name="Rectangle 1301"/>
            <p:cNvSpPr>
              <a:spLocks noChangeArrowheads="1"/>
            </p:cNvSpPr>
            <p:nvPr/>
          </p:nvSpPr>
          <p:spPr bwMode="auto">
            <a:xfrm>
              <a:off x="4335463" y="3795713"/>
              <a:ext cx="285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56" name="Rectangle 1302"/>
            <p:cNvSpPr>
              <a:spLocks noChangeArrowheads="1"/>
            </p:cNvSpPr>
            <p:nvPr/>
          </p:nvSpPr>
          <p:spPr bwMode="auto">
            <a:xfrm>
              <a:off x="4284663" y="3795713"/>
              <a:ext cx="23813"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57" name="Freeform 1303"/>
            <p:cNvSpPr>
              <a:spLocks/>
            </p:cNvSpPr>
            <p:nvPr/>
          </p:nvSpPr>
          <p:spPr bwMode="auto">
            <a:xfrm>
              <a:off x="4284663" y="3795713"/>
              <a:ext cx="23813" cy="3175"/>
            </a:xfrm>
            <a:custGeom>
              <a:avLst/>
              <a:gdLst>
                <a:gd name="T0" fmla="*/ 15 w 15"/>
                <a:gd name="T1" fmla="*/ 0 h 2"/>
                <a:gd name="T2" fmla="*/ 0 w 15"/>
                <a:gd name="T3" fmla="*/ 0 h 2"/>
                <a:gd name="T4" fmla="*/ 0 w 15"/>
                <a:gd name="T5" fmla="*/ 2 h 2"/>
                <a:gd name="T6" fmla="*/ 15 w 15"/>
                <a:gd name="T7" fmla="*/ 2 h 2"/>
              </a:gdLst>
              <a:ahLst/>
              <a:cxnLst>
                <a:cxn ang="0">
                  <a:pos x="T0" y="T1"/>
                </a:cxn>
                <a:cxn ang="0">
                  <a:pos x="T2" y="T3"/>
                </a:cxn>
                <a:cxn ang="0">
                  <a:pos x="T4" y="T5"/>
                </a:cxn>
                <a:cxn ang="0">
                  <a:pos x="T6" y="T7"/>
                </a:cxn>
              </a:cxnLst>
              <a:rect l="0" t="0" r="r" b="b"/>
              <a:pathLst>
                <a:path w="15" h="2">
                  <a:moveTo>
                    <a:pt x="15" y="0"/>
                  </a:moveTo>
                  <a:lnTo>
                    <a:pt x="0" y="0"/>
                  </a:lnTo>
                  <a:lnTo>
                    <a:pt x="0" y="2"/>
                  </a:lnTo>
                  <a:lnTo>
                    <a:pt x="15"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58" name="Rectangle 1304"/>
            <p:cNvSpPr>
              <a:spLocks noChangeArrowheads="1"/>
            </p:cNvSpPr>
            <p:nvPr/>
          </p:nvSpPr>
          <p:spPr bwMode="auto">
            <a:xfrm>
              <a:off x="4375151" y="3722688"/>
              <a:ext cx="3175"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59" name="Freeform 1305"/>
            <p:cNvSpPr>
              <a:spLocks/>
            </p:cNvSpPr>
            <p:nvPr/>
          </p:nvSpPr>
          <p:spPr bwMode="auto">
            <a:xfrm>
              <a:off x="4375151" y="3722688"/>
              <a:ext cx="3175" cy="153988"/>
            </a:xfrm>
            <a:custGeom>
              <a:avLst/>
              <a:gdLst>
                <a:gd name="T0" fmla="*/ 0 w 2"/>
                <a:gd name="T1" fmla="*/ 0 h 97"/>
                <a:gd name="T2" fmla="*/ 0 w 2"/>
                <a:gd name="T3" fmla="*/ 97 h 97"/>
                <a:gd name="T4" fmla="*/ 2 w 2"/>
                <a:gd name="T5" fmla="*/ 97 h 97"/>
                <a:gd name="T6" fmla="*/ 2 w 2"/>
                <a:gd name="T7" fmla="*/ 0 h 97"/>
              </a:gdLst>
              <a:ahLst/>
              <a:cxnLst>
                <a:cxn ang="0">
                  <a:pos x="T0" y="T1"/>
                </a:cxn>
                <a:cxn ang="0">
                  <a:pos x="T2" y="T3"/>
                </a:cxn>
                <a:cxn ang="0">
                  <a:pos x="T4" y="T5"/>
                </a:cxn>
                <a:cxn ang="0">
                  <a:pos x="T6" y="T7"/>
                </a:cxn>
              </a:cxnLst>
              <a:rect l="0" t="0" r="r" b="b"/>
              <a:pathLst>
                <a:path w="2" h="97">
                  <a:moveTo>
                    <a:pt x="0" y="0"/>
                  </a:moveTo>
                  <a:lnTo>
                    <a:pt x="0" y="97"/>
                  </a:lnTo>
                  <a:lnTo>
                    <a:pt x="2" y="97"/>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60" name="Rectangle 1306"/>
            <p:cNvSpPr>
              <a:spLocks noChangeArrowheads="1"/>
            </p:cNvSpPr>
            <p:nvPr/>
          </p:nvSpPr>
          <p:spPr bwMode="auto">
            <a:xfrm>
              <a:off x="4329113" y="3722688"/>
              <a:ext cx="44450"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61" name="Rectangle 1307"/>
            <p:cNvSpPr>
              <a:spLocks noChangeArrowheads="1"/>
            </p:cNvSpPr>
            <p:nvPr/>
          </p:nvSpPr>
          <p:spPr bwMode="auto">
            <a:xfrm flipH="1">
              <a:off x="4324351" y="3722688"/>
              <a:ext cx="2346"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62" name="Freeform 1308"/>
            <p:cNvSpPr>
              <a:spLocks/>
            </p:cNvSpPr>
            <p:nvPr/>
          </p:nvSpPr>
          <p:spPr bwMode="auto">
            <a:xfrm>
              <a:off x="4322763" y="3722688"/>
              <a:ext cx="1588" cy="153988"/>
            </a:xfrm>
            <a:custGeom>
              <a:avLst/>
              <a:gdLst>
                <a:gd name="T0" fmla="*/ 0 w 1"/>
                <a:gd name="T1" fmla="*/ 0 h 97"/>
                <a:gd name="T2" fmla="*/ 0 w 1"/>
                <a:gd name="T3" fmla="*/ 97 h 97"/>
                <a:gd name="T4" fmla="*/ 1 w 1"/>
                <a:gd name="T5" fmla="*/ 97 h 97"/>
                <a:gd name="T6" fmla="*/ 1 w 1"/>
                <a:gd name="T7" fmla="*/ 0 h 97"/>
              </a:gdLst>
              <a:ahLst/>
              <a:cxnLst>
                <a:cxn ang="0">
                  <a:pos x="T0" y="T1"/>
                </a:cxn>
                <a:cxn ang="0">
                  <a:pos x="T2" y="T3"/>
                </a:cxn>
                <a:cxn ang="0">
                  <a:pos x="T4" y="T5"/>
                </a:cxn>
                <a:cxn ang="0">
                  <a:pos x="T6" y="T7"/>
                </a:cxn>
              </a:cxnLst>
              <a:rect l="0" t="0" r="r" b="b"/>
              <a:pathLst>
                <a:path w="1" h="97">
                  <a:moveTo>
                    <a:pt x="0" y="0"/>
                  </a:moveTo>
                  <a:lnTo>
                    <a:pt x="0" y="97"/>
                  </a:lnTo>
                  <a:lnTo>
                    <a:pt x="1" y="97"/>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63" name="Rectangle 1309"/>
            <p:cNvSpPr>
              <a:spLocks noChangeArrowheads="1"/>
            </p:cNvSpPr>
            <p:nvPr/>
          </p:nvSpPr>
          <p:spPr bwMode="auto">
            <a:xfrm>
              <a:off x="4349751" y="3732213"/>
              <a:ext cx="31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64" name="Freeform 1310"/>
            <p:cNvSpPr>
              <a:spLocks/>
            </p:cNvSpPr>
            <p:nvPr/>
          </p:nvSpPr>
          <p:spPr bwMode="auto">
            <a:xfrm>
              <a:off x="4349751" y="3732213"/>
              <a:ext cx="3175" cy="25400"/>
            </a:xfrm>
            <a:custGeom>
              <a:avLst/>
              <a:gdLst>
                <a:gd name="T0" fmla="*/ 0 w 2"/>
                <a:gd name="T1" fmla="*/ 0 h 16"/>
                <a:gd name="T2" fmla="*/ 0 w 2"/>
                <a:gd name="T3" fmla="*/ 16 h 16"/>
                <a:gd name="T4" fmla="*/ 2 w 2"/>
                <a:gd name="T5" fmla="*/ 16 h 16"/>
                <a:gd name="T6" fmla="*/ 2 w 2"/>
                <a:gd name="T7" fmla="*/ 0 h 16"/>
              </a:gdLst>
              <a:ahLst/>
              <a:cxnLst>
                <a:cxn ang="0">
                  <a:pos x="T0" y="T1"/>
                </a:cxn>
                <a:cxn ang="0">
                  <a:pos x="T2" y="T3"/>
                </a:cxn>
                <a:cxn ang="0">
                  <a:pos x="T4" y="T5"/>
                </a:cxn>
                <a:cxn ang="0">
                  <a:pos x="T6" y="T7"/>
                </a:cxn>
              </a:cxnLst>
              <a:rect l="0" t="0" r="r" b="b"/>
              <a:pathLst>
                <a:path w="2" h="16">
                  <a:moveTo>
                    <a:pt x="0" y="0"/>
                  </a:moveTo>
                  <a:lnTo>
                    <a:pt x="0" y="16"/>
                  </a:lnTo>
                  <a:lnTo>
                    <a:pt x="2" y="1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65" name="Rectangle 1311"/>
            <p:cNvSpPr>
              <a:spLocks noChangeArrowheads="1"/>
            </p:cNvSpPr>
            <p:nvPr/>
          </p:nvSpPr>
          <p:spPr bwMode="auto">
            <a:xfrm>
              <a:off x="4349751" y="3784601"/>
              <a:ext cx="31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66" name="Rectangle 1312"/>
            <p:cNvSpPr>
              <a:spLocks noChangeArrowheads="1"/>
            </p:cNvSpPr>
            <p:nvPr/>
          </p:nvSpPr>
          <p:spPr bwMode="auto">
            <a:xfrm>
              <a:off x="4349751" y="3840163"/>
              <a:ext cx="31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67" name="Freeform 1313"/>
            <p:cNvSpPr>
              <a:spLocks/>
            </p:cNvSpPr>
            <p:nvPr/>
          </p:nvSpPr>
          <p:spPr bwMode="auto">
            <a:xfrm>
              <a:off x="4349751" y="3840163"/>
              <a:ext cx="3175" cy="25400"/>
            </a:xfrm>
            <a:custGeom>
              <a:avLst/>
              <a:gdLst>
                <a:gd name="T0" fmla="*/ 0 w 2"/>
                <a:gd name="T1" fmla="*/ 0 h 16"/>
                <a:gd name="T2" fmla="*/ 0 w 2"/>
                <a:gd name="T3" fmla="*/ 16 h 16"/>
                <a:gd name="T4" fmla="*/ 2 w 2"/>
                <a:gd name="T5" fmla="*/ 16 h 16"/>
                <a:gd name="T6" fmla="*/ 2 w 2"/>
                <a:gd name="T7" fmla="*/ 0 h 16"/>
              </a:gdLst>
              <a:ahLst/>
              <a:cxnLst>
                <a:cxn ang="0">
                  <a:pos x="T0" y="T1"/>
                </a:cxn>
                <a:cxn ang="0">
                  <a:pos x="T2" y="T3"/>
                </a:cxn>
                <a:cxn ang="0">
                  <a:pos x="T4" y="T5"/>
                </a:cxn>
                <a:cxn ang="0">
                  <a:pos x="T6" y="T7"/>
                </a:cxn>
              </a:cxnLst>
              <a:rect l="0" t="0" r="r" b="b"/>
              <a:pathLst>
                <a:path w="2" h="16">
                  <a:moveTo>
                    <a:pt x="0" y="0"/>
                  </a:moveTo>
                  <a:lnTo>
                    <a:pt x="0" y="16"/>
                  </a:lnTo>
                  <a:lnTo>
                    <a:pt x="2" y="1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68" name="Rectangle 1314"/>
            <p:cNvSpPr>
              <a:spLocks noChangeArrowheads="1"/>
            </p:cNvSpPr>
            <p:nvPr/>
          </p:nvSpPr>
          <p:spPr bwMode="auto">
            <a:xfrm>
              <a:off x="4392613" y="3795713"/>
              <a:ext cx="25400"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69" name="Freeform 1315"/>
            <p:cNvSpPr>
              <a:spLocks/>
            </p:cNvSpPr>
            <p:nvPr/>
          </p:nvSpPr>
          <p:spPr bwMode="auto">
            <a:xfrm>
              <a:off x="4392613" y="3795713"/>
              <a:ext cx="25400" cy="3175"/>
            </a:xfrm>
            <a:custGeom>
              <a:avLst/>
              <a:gdLst>
                <a:gd name="T0" fmla="*/ 16 w 16"/>
                <a:gd name="T1" fmla="*/ 0 h 2"/>
                <a:gd name="T2" fmla="*/ 0 w 16"/>
                <a:gd name="T3" fmla="*/ 0 h 2"/>
                <a:gd name="T4" fmla="*/ 0 w 16"/>
                <a:gd name="T5" fmla="*/ 2 h 2"/>
                <a:gd name="T6" fmla="*/ 16 w 16"/>
                <a:gd name="T7" fmla="*/ 2 h 2"/>
              </a:gdLst>
              <a:ahLst/>
              <a:cxnLst>
                <a:cxn ang="0">
                  <a:pos x="T0" y="T1"/>
                </a:cxn>
                <a:cxn ang="0">
                  <a:pos x="T2" y="T3"/>
                </a:cxn>
                <a:cxn ang="0">
                  <a:pos x="T4" y="T5"/>
                </a:cxn>
                <a:cxn ang="0">
                  <a:pos x="T6" y="T7"/>
                </a:cxn>
              </a:cxnLst>
              <a:rect l="0" t="0" r="r" b="b"/>
              <a:pathLst>
                <a:path w="16" h="2">
                  <a:moveTo>
                    <a:pt x="16" y="0"/>
                  </a:moveTo>
                  <a:lnTo>
                    <a:pt x="0" y="0"/>
                  </a:lnTo>
                  <a:lnTo>
                    <a:pt x="0" y="2"/>
                  </a:lnTo>
                  <a:lnTo>
                    <a:pt x="1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70" name="Rectangle 1316"/>
            <p:cNvSpPr>
              <a:spLocks noChangeArrowheads="1"/>
            </p:cNvSpPr>
            <p:nvPr/>
          </p:nvSpPr>
          <p:spPr bwMode="auto">
            <a:xfrm>
              <a:off x="4337051" y="3795713"/>
              <a:ext cx="285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71" name="Rectangle 1317"/>
            <p:cNvSpPr>
              <a:spLocks noChangeArrowheads="1"/>
            </p:cNvSpPr>
            <p:nvPr/>
          </p:nvSpPr>
          <p:spPr bwMode="auto">
            <a:xfrm>
              <a:off x="4284663" y="3795713"/>
              <a:ext cx="25400"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72" name="Freeform 1318"/>
            <p:cNvSpPr>
              <a:spLocks/>
            </p:cNvSpPr>
            <p:nvPr/>
          </p:nvSpPr>
          <p:spPr bwMode="auto">
            <a:xfrm>
              <a:off x="4284663" y="3795713"/>
              <a:ext cx="25400" cy="3175"/>
            </a:xfrm>
            <a:custGeom>
              <a:avLst/>
              <a:gdLst>
                <a:gd name="T0" fmla="*/ 16 w 16"/>
                <a:gd name="T1" fmla="*/ 0 h 2"/>
                <a:gd name="T2" fmla="*/ 0 w 16"/>
                <a:gd name="T3" fmla="*/ 0 h 2"/>
                <a:gd name="T4" fmla="*/ 0 w 16"/>
                <a:gd name="T5" fmla="*/ 2 h 2"/>
                <a:gd name="T6" fmla="*/ 16 w 16"/>
                <a:gd name="T7" fmla="*/ 2 h 2"/>
              </a:gdLst>
              <a:ahLst/>
              <a:cxnLst>
                <a:cxn ang="0">
                  <a:pos x="T0" y="T1"/>
                </a:cxn>
                <a:cxn ang="0">
                  <a:pos x="T2" y="T3"/>
                </a:cxn>
                <a:cxn ang="0">
                  <a:pos x="T4" y="T5"/>
                </a:cxn>
                <a:cxn ang="0">
                  <a:pos x="T6" y="T7"/>
                </a:cxn>
              </a:cxnLst>
              <a:rect l="0" t="0" r="r" b="b"/>
              <a:pathLst>
                <a:path w="16" h="2">
                  <a:moveTo>
                    <a:pt x="16" y="0"/>
                  </a:moveTo>
                  <a:lnTo>
                    <a:pt x="0" y="0"/>
                  </a:lnTo>
                  <a:lnTo>
                    <a:pt x="0" y="2"/>
                  </a:lnTo>
                  <a:lnTo>
                    <a:pt x="1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grpSp>
      <p:sp>
        <p:nvSpPr>
          <p:cNvPr id="74" name="Freeform 73"/>
          <p:cNvSpPr>
            <a:spLocks noChangeAspect="1" noEditPoints="1"/>
          </p:cNvSpPr>
          <p:nvPr/>
        </p:nvSpPr>
        <p:spPr bwMode="auto">
          <a:xfrm>
            <a:off x="5951233" y="6566410"/>
            <a:ext cx="822951" cy="790069"/>
          </a:xfrm>
          <a:custGeom>
            <a:avLst/>
            <a:gdLst>
              <a:gd name="T0" fmla="*/ 169 w 172"/>
              <a:gd name="T1" fmla="*/ 4 h 165"/>
              <a:gd name="T2" fmla="*/ 159 w 172"/>
              <a:gd name="T3" fmla="*/ 1 h 165"/>
              <a:gd name="T4" fmla="*/ 119 w 172"/>
              <a:gd name="T5" fmla="*/ 1 h 165"/>
              <a:gd name="T6" fmla="*/ 108 w 172"/>
              <a:gd name="T7" fmla="*/ 13 h 165"/>
              <a:gd name="T8" fmla="*/ 120 w 172"/>
              <a:gd name="T9" fmla="*/ 24 h 165"/>
              <a:gd name="T10" fmla="*/ 133 w 172"/>
              <a:gd name="T11" fmla="*/ 24 h 165"/>
              <a:gd name="T12" fmla="*/ 114 w 172"/>
              <a:gd name="T13" fmla="*/ 43 h 165"/>
              <a:gd name="T14" fmla="*/ 74 w 172"/>
              <a:gd name="T15" fmla="*/ 30 h 165"/>
              <a:gd name="T16" fmla="*/ 26 w 172"/>
              <a:gd name="T17" fmla="*/ 50 h 165"/>
              <a:gd name="T18" fmla="*/ 26 w 172"/>
              <a:gd name="T19" fmla="*/ 145 h 165"/>
              <a:gd name="T20" fmla="*/ 74 w 172"/>
              <a:gd name="T21" fmla="*/ 165 h 165"/>
              <a:gd name="T22" fmla="*/ 121 w 172"/>
              <a:gd name="T23" fmla="*/ 145 h 165"/>
              <a:gd name="T24" fmla="*/ 129 w 172"/>
              <a:gd name="T25" fmla="*/ 59 h 165"/>
              <a:gd name="T26" fmla="*/ 150 w 172"/>
              <a:gd name="T27" fmla="*/ 39 h 165"/>
              <a:gd name="T28" fmla="*/ 150 w 172"/>
              <a:gd name="T29" fmla="*/ 54 h 165"/>
              <a:gd name="T30" fmla="*/ 161 w 172"/>
              <a:gd name="T31" fmla="*/ 65 h 165"/>
              <a:gd name="T32" fmla="*/ 172 w 172"/>
              <a:gd name="T33" fmla="*/ 54 h 165"/>
              <a:gd name="T34" fmla="*/ 172 w 172"/>
              <a:gd name="T35" fmla="*/ 12 h 165"/>
              <a:gd name="T36" fmla="*/ 169 w 172"/>
              <a:gd name="T37" fmla="*/ 4 h 165"/>
              <a:gd name="T38" fmla="*/ 169 w 172"/>
              <a:gd name="T39" fmla="*/ 4 h 165"/>
              <a:gd name="T40" fmla="*/ 105 w 172"/>
              <a:gd name="T41" fmla="*/ 129 h 165"/>
              <a:gd name="T42" fmla="*/ 42 w 172"/>
              <a:gd name="T43" fmla="*/ 129 h 165"/>
              <a:gd name="T44" fmla="*/ 42 w 172"/>
              <a:gd name="T45" fmla="*/ 66 h 165"/>
              <a:gd name="T46" fmla="*/ 74 w 172"/>
              <a:gd name="T47" fmla="*/ 53 h 165"/>
              <a:gd name="T48" fmla="*/ 105 w 172"/>
              <a:gd name="T49" fmla="*/ 66 h 165"/>
              <a:gd name="T50" fmla="*/ 105 w 172"/>
              <a:gd name="T51" fmla="*/ 12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165">
                <a:moveTo>
                  <a:pt x="169" y="4"/>
                </a:moveTo>
                <a:cubicBezTo>
                  <a:pt x="166" y="1"/>
                  <a:pt x="162" y="0"/>
                  <a:pt x="159" y="1"/>
                </a:cubicBezTo>
                <a:cubicBezTo>
                  <a:pt x="119" y="1"/>
                  <a:pt x="119" y="1"/>
                  <a:pt x="119" y="1"/>
                </a:cubicBezTo>
                <a:cubicBezTo>
                  <a:pt x="113" y="1"/>
                  <a:pt x="108" y="7"/>
                  <a:pt x="108" y="13"/>
                </a:cubicBezTo>
                <a:cubicBezTo>
                  <a:pt x="108" y="19"/>
                  <a:pt x="113" y="24"/>
                  <a:pt x="120" y="24"/>
                </a:cubicBezTo>
                <a:cubicBezTo>
                  <a:pt x="133" y="24"/>
                  <a:pt x="133" y="24"/>
                  <a:pt x="133" y="24"/>
                </a:cubicBezTo>
                <a:cubicBezTo>
                  <a:pt x="114" y="43"/>
                  <a:pt x="114" y="43"/>
                  <a:pt x="114" y="43"/>
                </a:cubicBezTo>
                <a:cubicBezTo>
                  <a:pt x="102" y="35"/>
                  <a:pt x="88" y="30"/>
                  <a:pt x="74" y="30"/>
                </a:cubicBezTo>
                <a:cubicBezTo>
                  <a:pt x="56" y="30"/>
                  <a:pt x="39" y="37"/>
                  <a:pt x="26" y="50"/>
                </a:cubicBezTo>
                <a:cubicBezTo>
                  <a:pt x="0" y="76"/>
                  <a:pt x="0" y="119"/>
                  <a:pt x="26" y="145"/>
                </a:cubicBezTo>
                <a:cubicBezTo>
                  <a:pt x="39" y="158"/>
                  <a:pt x="56" y="165"/>
                  <a:pt x="74" y="165"/>
                </a:cubicBezTo>
                <a:cubicBezTo>
                  <a:pt x="92" y="165"/>
                  <a:pt x="109" y="158"/>
                  <a:pt x="121" y="145"/>
                </a:cubicBezTo>
                <a:cubicBezTo>
                  <a:pt x="145" y="122"/>
                  <a:pt x="147" y="86"/>
                  <a:pt x="129" y="59"/>
                </a:cubicBezTo>
                <a:cubicBezTo>
                  <a:pt x="150" y="39"/>
                  <a:pt x="150" y="39"/>
                  <a:pt x="150" y="39"/>
                </a:cubicBezTo>
                <a:cubicBezTo>
                  <a:pt x="150" y="54"/>
                  <a:pt x="150" y="54"/>
                  <a:pt x="150" y="54"/>
                </a:cubicBezTo>
                <a:cubicBezTo>
                  <a:pt x="150" y="60"/>
                  <a:pt x="155" y="65"/>
                  <a:pt x="161" y="65"/>
                </a:cubicBezTo>
                <a:cubicBezTo>
                  <a:pt x="167" y="65"/>
                  <a:pt x="172" y="60"/>
                  <a:pt x="172" y="54"/>
                </a:cubicBezTo>
                <a:cubicBezTo>
                  <a:pt x="172" y="12"/>
                  <a:pt x="172" y="12"/>
                  <a:pt x="172" y="12"/>
                </a:cubicBezTo>
                <a:cubicBezTo>
                  <a:pt x="172" y="9"/>
                  <a:pt x="171" y="6"/>
                  <a:pt x="169" y="4"/>
                </a:cubicBezTo>
                <a:cubicBezTo>
                  <a:pt x="169" y="4"/>
                  <a:pt x="169" y="4"/>
                  <a:pt x="169" y="4"/>
                </a:cubicBezTo>
                <a:close/>
                <a:moveTo>
                  <a:pt x="105" y="129"/>
                </a:moveTo>
                <a:cubicBezTo>
                  <a:pt x="88" y="146"/>
                  <a:pt x="59" y="146"/>
                  <a:pt x="42" y="129"/>
                </a:cubicBezTo>
                <a:cubicBezTo>
                  <a:pt x="25" y="112"/>
                  <a:pt x="25" y="83"/>
                  <a:pt x="42" y="66"/>
                </a:cubicBezTo>
                <a:cubicBezTo>
                  <a:pt x="50" y="57"/>
                  <a:pt x="62" y="53"/>
                  <a:pt x="74" y="53"/>
                </a:cubicBezTo>
                <a:cubicBezTo>
                  <a:pt x="86" y="53"/>
                  <a:pt x="97" y="57"/>
                  <a:pt x="105" y="66"/>
                </a:cubicBezTo>
                <a:cubicBezTo>
                  <a:pt x="123" y="83"/>
                  <a:pt x="123" y="112"/>
                  <a:pt x="105" y="129"/>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18" tIns="45657" rIns="91318" bIns="45657" numCol="1" anchor="t" anchorCtr="0" compatLnSpc="1">
            <a:prstTxWarp prst="textNoShape">
              <a:avLst/>
            </a:prstTxWarp>
          </a:bodyPr>
          <a:lstStyle/>
          <a:p>
            <a:endParaRPr lang="en-US"/>
          </a:p>
        </p:txBody>
      </p:sp>
      <p:grpSp>
        <p:nvGrpSpPr>
          <p:cNvPr id="76" name="Group 75"/>
          <p:cNvGrpSpPr>
            <a:grpSpLocks noChangeAspect="1"/>
          </p:cNvGrpSpPr>
          <p:nvPr/>
        </p:nvGrpSpPr>
        <p:grpSpPr>
          <a:xfrm>
            <a:off x="6797823" y="2817937"/>
            <a:ext cx="1251179" cy="557567"/>
            <a:chOff x="3785394" y="3692526"/>
            <a:chExt cx="222250" cy="80963"/>
          </a:xfrm>
        </p:grpSpPr>
        <p:sp>
          <p:nvSpPr>
            <p:cNvPr id="77" name="Freeform 1322"/>
            <p:cNvSpPr>
              <a:spLocks/>
            </p:cNvSpPr>
            <p:nvPr/>
          </p:nvSpPr>
          <p:spPr bwMode="auto">
            <a:xfrm>
              <a:off x="3933031" y="3768726"/>
              <a:ext cx="50800" cy="3175"/>
            </a:xfrm>
            <a:custGeom>
              <a:avLst/>
              <a:gdLst>
                <a:gd name="T0" fmla="*/ 3 w 41"/>
                <a:gd name="T1" fmla="*/ 3 h 3"/>
                <a:gd name="T2" fmla="*/ 38 w 41"/>
                <a:gd name="T3" fmla="*/ 3 h 3"/>
                <a:gd name="T4" fmla="*/ 41 w 41"/>
                <a:gd name="T5" fmla="*/ 0 h 3"/>
                <a:gd name="T6" fmla="*/ 0 w 41"/>
                <a:gd name="T7" fmla="*/ 0 h 3"/>
                <a:gd name="T8" fmla="*/ 3 w 41"/>
                <a:gd name="T9" fmla="*/ 3 h 3"/>
              </a:gdLst>
              <a:ahLst/>
              <a:cxnLst>
                <a:cxn ang="0">
                  <a:pos x="T0" y="T1"/>
                </a:cxn>
                <a:cxn ang="0">
                  <a:pos x="T2" y="T3"/>
                </a:cxn>
                <a:cxn ang="0">
                  <a:pos x="T4" y="T5"/>
                </a:cxn>
                <a:cxn ang="0">
                  <a:pos x="T6" y="T7"/>
                </a:cxn>
                <a:cxn ang="0">
                  <a:pos x="T8" y="T9"/>
                </a:cxn>
              </a:cxnLst>
              <a:rect l="0" t="0" r="r" b="b"/>
              <a:pathLst>
                <a:path w="41" h="3">
                  <a:moveTo>
                    <a:pt x="3" y="3"/>
                  </a:moveTo>
                  <a:cubicBezTo>
                    <a:pt x="38" y="3"/>
                    <a:pt x="38" y="3"/>
                    <a:pt x="38" y="3"/>
                  </a:cubicBezTo>
                  <a:cubicBezTo>
                    <a:pt x="40" y="3"/>
                    <a:pt x="41" y="2"/>
                    <a:pt x="41" y="0"/>
                  </a:cubicBezTo>
                  <a:cubicBezTo>
                    <a:pt x="0" y="0"/>
                    <a:pt x="0" y="0"/>
                    <a:pt x="0" y="0"/>
                  </a:cubicBezTo>
                  <a:cubicBezTo>
                    <a:pt x="0" y="2"/>
                    <a:pt x="1" y="3"/>
                    <a:pt x="3" y="3"/>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78" name="Freeform 1323"/>
            <p:cNvSpPr>
              <a:spLocks/>
            </p:cNvSpPr>
            <p:nvPr/>
          </p:nvSpPr>
          <p:spPr bwMode="auto">
            <a:xfrm>
              <a:off x="3983831" y="3730626"/>
              <a:ext cx="23813" cy="38100"/>
            </a:xfrm>
            <a:custGeom>
              <a:avLst/>
              <a:gdLst>
                <a:gd name="T0" fmla="*/ 16 w 19"/>
                <a:gd name="T1" fmla="*/ 0 h 31"/>
                <a:gd name="T2" fmla="*/ 16 w 19"/>
                <a:gd name="T3" fmla="*/ 0 h 31"/>
                <a:gd name="T4" fmla="*/ 0 w 19"/>
                <a:gd name="T5" fmla="*/ 30 h 31"/>
                <a:gd name="T6" fmla="*/ 5 w 19"/>
                <a:gd name="T7" fmla="*/ 29 h 31"/>
                <a:gd name="T8" fmla="*/ 18 w 19"/>
                <a:gd name="T9" fmla="*/ 4 h 31"/>
                <a:gd name="T10" fmla="*/ 16 w 19"/>
                <a:gd name="T11" fmla="*/ 0 h 31"/>
              </a:gdLst>
              <a:ahLst/>
              <a:cxnLst>
                <a:cxn ang="0">
                  <a:pos x="T0" y="T1"/>
                </a:cxn>
                <a:cxn ang="0">
                  <a:pos x="T2" y="T3"/>
                </a:cxn>
                <a:cxn ang="0">
                  <a:pos x="T4" y="T5"/>
                </a:cxn>
                <a:cxn ang="0">
                  <a:pos x="T6" y="T7"/>
                </a:cxn>
                <a:cxn ang="0">
                  <a:pos x="T8" y="T9"/>
                </a:cxn>
                <a:cxn ang="0">
                  <a:pos x="T10" y="T11"/>
                </a:cxn>
              </a:cxnLst>
              <a:rect l="0" t="0" r="r" b="b"/>
              <a:pathLst>
                <a:path w="19" h="31">
                  <a:moveTo>
                    <a:pt x="16" y="0"/>
                  </a:moveTo>
                  <a:cubicBezTo>
                    <a:pt x="16" y="0"/>
                    <a:pt x="16" y="0"/>
                    <a:pt x="16" y="0"/>
                  </a:cubicBezTo>
                  <a:cubicBezTo>
                    <a:pt x="0" y="30"/>
                    <a:pt x="0" y="30"/>
                    <a:pt x="0" y="30"/>
                  </a:cubicBezTo>
                  <a:cubicBezTo>
                    <a:pt x="2" y="31"/>
                    <a:pt x="4" y="30"/>
                    <a:pt x="5" y="29"/>
                  </a:cubicBezTo>
                  <a:cubicBezTo>
                    <a:pt x="18" y="4"/>
                    <a:pt x="18" y="4"/>
                    <a:pt x="18" y="4"/>
                  </a:cubicBezTo>
                  <a:cubicBezTo>
                    <a:pt x="19" y="2"/>
                    <a:pt x="18" y="0"/>
                    <a:pt x="16"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79" name="Freeform 1324"/>
            <p:cNvSpPr>
              <a:spLocks/>
            </p:cNvSpPr>
            <p:nvPr/>
          </p:nvSpPr>
          <p:spPr bwMode="auto">
            <a:xfrm>
              <a:off x="3802856" y="3729039"/>
              <a:ext cx="30163" cy="23813"/>
            </a:xfrm>
            <a:custGeom>
              <a:avLst/>
              <a:gdLst>
                <a:gd name="T0" fmla="*/ 7 w 25"/>
                <a:gd name="T1" fmla="*/ 19 h 19"/>
                <a:gd name="T2" fmla="*/ 25 w 25"/>
                <a:gd name="T3" fmla="*/ 19 h 19"/>
                <a:gd name="T4" fmla="*/ 15 w 25"/>
                <a:gd name="T5" fmla="*/ 5 h 19"/>
                <a:gd name="T6" fmla="*/ 5 w 25"/>
                <a:gd name="T7" fmla="*/ 2 h 19"/>
                <a:gd name="T8" fmla="*/ 2 w 25"/>
                <a:gd name="T9" fmla="*/ 12 h 19"/>
                <a:gd name="T10" fmla="*/ 7 w 25"/>
                <a:gd name="T11" fmla="*/ 19 h 19"/>
              </a:gdLst>
              <a:ahLst/>
              <a:cxnLst>
                <a:cxn ang="0">
                  <a:pos x="T0" y="T1"/>
                </a:cxn>
                <a:cxn ang="0">
                  <a:pos x="T2" y="T3"/>
                </a:cxn>
                <a:cxn ang="0">
                  <a:pos x="T4" y="T5"/>
                </a:cxn>
                <a:cxn ang="0">
                  <a:pos x="T6" y="T7"/>
                </a:cxn>
                <a:cxn ang="0">
                  <a:pos x="T8" y="T9"/>
                </a:cxn>
                <a:cxn ang="0">
                  <a:pos x="T10" y="T11"/>
                </a:cxn>
              </a:cxnLst>
              <a:rect l="0" t="0" r="r" b="b"/>
              <a:pathLst>
                <a:path w="25" h="19">
                  <a:moveTo>
                    <a:pt x="7" y="19"/>
                  </a:moveTo>
                  <a:cubicBezTo>
                    <a:pt x="25" y="19"/>
                    <a:pt x="25" y="19"/>
                    <a:pt x="25" y="19"/>
                  </a:cubicBezTo>
                  <a:cubicBezTo>
                    <a:pt x="15" y="5"/>
                    <a:pt x="15" y="5"/>
                    <a:pt x="15" y="5"/>
                  </a:cubicBezTo>
                  <a:cubicBezTo>
                    <a:pt x="13" y="1"/>
                    <a:pt x="9" y="0"/>
                    <a:pt x="5" y="2"/>
                  </a:cubicBezTo>
                  <a:cubicBezTo>
                    <a:pt x="1" y="4"/>
                    <a:pt x="0" y="8"/>
                    <a:pt x="2" y="12"/>
                  </a:cubicBezTo>
                  <a:lnTo>
                    <a:pt x="7" y="19"/>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80" name="Freeform 1325"/>
            <p:cNvSpPr>
              <a:spLocks/>
            </p:cNvSpPr>
            <p:nvPr/>
          </p:nvSpPr>
          <p:spPr bwMode="auto">
            <a:xfrm>
              <a:off x="3785394" y="3729039"/>
              <a:ext cx="149225" cy="44450"/>
            </a:xfrm>
            <a:custGeom>
              <a:avLst/>
              <a:gdLst>
                <a:gd name="T0" fmla="*/ 116 w 121"/>
                <a:gd name="T1" fmla="*/ 1 h 35"/>
                <a:gd name="T2" fmla="*/ 109 w 121"/>
                <a:gd name="T3" fmla="*/ 5 h 35"/>
                <a:gd name="T4" fmla="*/ 107 w 121"/>
                <a:gd name="T5" fmla="*/ 17 h 35"/>
                <a:gd name="T6" fmla="*/ 101 w 121"/>
                <a:gd name="T7" fmla="*/ 12 h 35"/>
                <a:gd name="T8" fmla="*/ 103 w 121"/>
                <a:gd name="T9" fmla="*/ 12 h 35"/>
                <a:gd name="T10" fmla="*/ 104 w 121"/>
                <a:gd name="T11" fmla="*/ 13 h 35"/>
                <a:gd name="T12" fmla="*/ 103 w 121"/>
                <a:gd name="T13" fmla="*/ 7 h 35"/>
                <a:gd name="T14" fmla="*/ 88 w 121"/>
                <a:gd name="T15" fmla="*/ 3 h 35"/>
                <a:gd name="T16" fmla="*/ 60 w 121"/>
                <a:gd name="T17" fmla="*/ 17 h 35"/>
                <a:gd name="T18" fmla="*/ 58 w 121"/>
                <a:gd name="T19" fmla="*/ 20 h 35"/>
                <a:gd name="T20" fmla="*/ 7 w 121"/>
                <a:gd name="T21" fmla="*/ 20 h 35"/>
                <a:gd name="T22" fmla="*/ 0 w 121"/>
                <a:gd name="T23" fmla="*/ 27 h 35"/>
                <a:gd name="T24" fmla="*/ 7 w 121"/>
                <a:gd name="T25" fmla="*/ 34 h 35"/>
                <a:gd name="T26" fmla="*/ 67 w 121"/>
                <a:gd name="T27" fmla="*/ 34 h 35"/>
                <a:gd name="T28" fmla="*/ 82 w 121"/>
                <a:gd name="T29" fmla="*/ 30 h 35"/>
                <a:gd name="T30" fmla="*/ 94 w 121"/>
                <a:gd name="T31" fmla="*/ 24 h 35"/>
                <a:gd name="T32" fmla="*/ 92 w 121"/>
                <a:gd name="T33" fmla="*/ 22 h 35"/>
                <a:gd name="T34" fmla="*/ 91 w 121"/>
                <a:gd name="T35" fmla="*/ 19 h 35"/>
                <a:gd name="T36" fmla="*/ 106 w 121"/>
                <a:gd name="T37" fmla="*/ 33 h 35"/>
                <a:gd name="T38" fmla="*/ 106 w 121"/>
                <a:gd name="T39" fmla="*/ 33 h 35"/>
                <a:gd name="T40" fmla="*/ 106 w 121"/>
                <a:gd name="T41" fmla="*/ 33 h 35"/>
                <a:gd name="T42" fmla="*/ 110 w 121"/>
                <a:gd name="T43" fmla="*/ 34 h 35"/>
                <a:gd name="T44" fmla="*/ 116 w 121"/>
                <a:gd name="T45" fmla="*/ 30 h 35"/>
                <a:gd name="T46" fmla="*/ 116 w 121"/>
                <a:gd name="T47" fmla="*/ 30 h 35"/>
                <a:gd name="T48" fmla="*/ 116 w 121"/>
                <a:gd name="T49" fmla="*/ 30 h 35"/>
                <a:gd name="T50" fmla="*/ 121 w 121"/>
                <a:gd name="T51" fmla="*/ 7 h 35"/>
                <a:gd name="T52" fmla="*/ 116 w 121"/>
                <a:gd name="T5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1" h="35">
                  <a:moveTo>
                    <a:pt x="116" y="1"/>
                  </a:moveTo>
                  <a:cubicBezTo>
                    <a:pt x="113" y="0"/>
                    <a:pt x="110" y="2"/>
                    <a:pt x="109" y="5"/>
                  </a:cubicBezTo>
                  <a:cubicBezTo>
                    <a:pt x="107" y="17"/>
                    <a:pt x="107" y="17"/>
                    <a:pt x="107" y="17"/>
                  </a:cubicBezTo>
                  <a:cubicBezTo>
                    <a:pt x="101" y="12"/>
                    <a:pt x="101" y="12"/>
                    <a:pt x="101" y="12"/>
                  </a:cubicBezTo>
                  <a:cubicBezTo>
                    <a:pt x="101" y="11"/>
                    <a:pt x="102" y="11"/>
                    <a:pt x="103" y="12"/>
                  </a:cubicBezTo>
                  <a:cubicBezTo>
                    <a:pt x="104" y="13"/>
                    <a:pt x="104" y="13"/>
                    <a:pt x="104" y="13"/>
                  </a:cubicBezTo>
                  <a:cubicBezTo>
                    <a:pt x="104" y="11"/>
                    <a:pt x="104" y="9"/>
                    <a:pt x="103" y="7"/>
                  </a:cubicBezTo>
                  <a:cubicBezTo>
                    <a:pt x="100" y="2"/>
                    <a:pt x="94" y="1"/>
                    <a:pt x="88" y="3"/>
                  </a:cubicBezTo>
                  <a:cubicBezTo>
                    <a:pt x="85" y="4"/>
                    <a:pt x="61" y="17"/>
                    <a:pt x="60" y="17"/>
                  </a:cubicBezTo>
                  <a:cubicBezTo>
                    <a:pt x="59" y="18"/>
                    <a:pt x="58" y="19"/>
                    <a:pt x="58" y="20"/>
                  </a:cubicBezTo>
                  <a:cubicBezTo>
                    <a:pt x="7" y="20"/>
                    <a:pt x="7" y="20"/>
                    <a:pt x="7" y="20"/>
                  </a:cubicBezTo>
                  <a:cubicBezTo>
                    <a:pt x="3" y="20"/>
                    <a:pt x="0" y="23"/>
                    <a:pt x="0" y="27"/>
                  </a:cubicBezTo>
                  <a:cubicBezTo>
                    <a:pt x="0" y="31"/>
                    <a:pt x="3" y="34"/>
                    <a:pt x="7" y="34"/>
                  </a:cubicBezTo>
                  <a:cubicBezTo>
                    <a:pt x="7" y="34"/>
                    <a:pt x="65" y="34"/>
                    <a:pt x="67" y="34"/>
                  </a:cubicBezTo>
                  <a:cubicBezTo>
                    <a:pt x="73" y="34"/>
                    <a:pt x="77" y="33"/>
                    <a:pt x="82" y="30"/>
                  </a:cubicBezTo>
                  <a:cubicBezTo>
                    <a:pt x="86" y="28"/>
                    <a:pt x="91" y="25"/>
                    <a:pt x="94" y="24"/>
                  </a:cubicBezTo>
                  <a:cubicBezTo>
                    <a:pt x="92" y="22"/>
                    <a:pt x="92" y="22"/>
                    <a:pt x="92" y="22"/>
                  </a:cubicBezTo>
                  <a:cubicBezTo>
                    <a:pt x="91" y="21"/>
                    <a:pt x="91" y="20"/>
                    <a:pt x="91" y="19"/>
                  </a:cubicBezTo>
                  <a:cubicBezTo>
                    <a:pt x="106" y="33"/>
                    <a:pt x="106" y="33"/>
                    <a:pt x="106" y="33"/>
                  </a:cubicBezTo>
                  <a:cubicBezTo>
                    <a:pt x="106" y="33"/>
                    <a:pt x="106" y="33"/>
                    <a:pt x="106" y="33"/>
                  </a:cubicBezTo>
                  <a:cubicBezTo>
                    <a:pt x="106" y="33"/>
                    <a:pt x="106" y="33"/>
                    <a:pt x="106" y="33"/>
                  </a:cubicBezTo>
                  <a:cubicBezTo>
                    <a:pt x="107" y="33"/>
                    <a:pt x="108" y="34"/>
                    <a:pt x="110" y="34"/>
                  </a:cubicBezTo>
                  <a:cubicBezTo>
                    <a:pt x="113" y="35"/>
                    <a:pt x="116" y="33"/>
                    <a:pt x="116" y="30"/>
                  </a:cubicBezTo>
                  <a:cubicBezTo>
                    <a:pt x="116" y="30"/>
                    <a:pt x="116" y="30"/>
                    <a:pt x="116" y="30"/>
                  </a:cubicBezTo>
                  <a:cubicBezTo>
                    <a:pt x="116" y="30"/>
                    <a:pt x="116" y="30"/>
                    <a:pt x="116" y="30"/>
                  </a:cubicBezTo>
                  <a:cubicBezTo>
                    <a:pt x="121" y="7"/>
                    <a:pt x="121" y="7"/>
                    <a:pt x="121" y="7"/>
                  </a:cubicBezTo>
                  <a:cubicBezTo>
                    <a:pt x="121" y="4"/>
                    <a:pt x="119" y="1"/>
                    <a:pt x="116" y="1"/>
                  </a:cubicBez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81" name="Freeform 1326"/>
            <p:cNvSpPr>
              <a:spLocks/>
            </p:cNvSpPr>
            <p:nvPr/>
          </p:nvSpPr>
          <p:spPr bwMode="auto">
            <a:xfrm>
              <a:off x="3933031" y="3748089"/>
              <a:ext cx="36513" cy="17463"/>
            </a:xfrm>
            <a:custGeom>
              <a:avLst/>
              <a:gdLst>
                <a:gd name="T0" fmla="*/ 23 w 30"/>
                <a:gd name="T1" fmla="*/ 14 h 14"/>
                <a:gd name="T2" fmla="*/ 29 w 30"/>
                <a:gd name="T3" fmla="*/ 10 h 14"/>
                <a:gd name="T4" fmla="*/ 25 w 30"/>
                <a:gd name="T5" fmla="*/ 3 h 14"/>
                <a:gd name="T6" fmla="*/ 2 w 30"/>
                <a:gd name="T7" fmla="*/ 0 h 14"/>
                <a:gd name="T8" fmla="*/ 0 w 30"/>
                <a:gd name="T9" fmla="*/ 10 h 14"/>
                <a:gd name="T10" fmla="*/ 23 w 30"/>
                <a:gd name="T11" fmla="*/ 14 h 14"/>
              </a:gdLst>
              <a:ahLst/>
              <a:cxnLst>
                <a:cxn ang="0">
                  <a:pos x="T0" y="T1"/>
                </a:cxn>
                <a:cxn ang="0">
                  <a:pos x="T2" y="T3"/>
                </a:cxn>
                <a:cxn ang="0">
                  <a:pos x="T4" y="T5"/>
                </a:cxn>
                <a:cxn ang="0">
                  <a:pos x="T6" y="T7"/>
                </a:cxn>
                <a:cxn ang="0">
                  <a:pos x="T8" y="T9"/>
                </a:cxn>
                <a:cxn ang="0">
                  <a:pos x="T10" y="T11"/>
                </a:cxn>
              </a:cxnLst>
              <a:rect l="0" t="0" r="r" b="b"/>
              <a:pathLst>
                <a:path w="30" h="14">
                  <a:moveTo>
                    <a:pt x="23" y="14"/>
                  </a:moveTo>
                  <a:cubicBezTo>
                    <a:pt x="26" y="14"/>
                    <a:pt x="29" y="12"/>
                    <a:pt x="29" y="10"/>
                  </a:cubicBezTo>
                  <a:cubicBezTo>
                    <a:pt x="30" y="7"/>
                    <a:pt x="28" y="4"/>
                    <a:pt x="25" y="3"/>
                  </a:cubicBezTo>
                  <a:cubicBezTo>
                    <a:pt x="2" y="0"/>
                    <a:pt x="2" y="0"/>
                    <a:pt x="2" y="0"/>
                  </a:cubicBezTo>
                  <a:cubicBezTo>
                    <a:pt x="0" y="10"/>
                    <a:pt x="0" y="10"/>
                    <a:pt x="0" y="10"/>
                  </a:cubicBezTo>
                  <a:lnTo>
                    <a:pt x="23" y="14"/>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82" name="Freeform 1327"/>
            <p:cNvSpPr>
              <a:spLocks/>
            </p:cNvSpPr>
            <p:nvPr/>
          </p:nvSpPr>
          <p:spPr bwMode="auto">
            <a:xfrm>
              <a:off x="3913981" y="3692526"/>
              <a:ext cx="19050" cy="31750"/>
            </a:xfrm>
            <a:custGeom>
              <a:avLst/>
              <a:gdLst>
                <a:gd name="T0" fmla="*/ 0 w 15"/>
                <a:gd name="T1" fmla="*/ 19 h 26"/>
                <a:gd name="T2" fmla="*/ 7 w 15"/>
                <a:gd name="T3" fmla="*/ 26 h 26"/>
                <a:gd name="T4" fmla="*/ 15 w 15"/>
                <a:gd name="T5" fmla="*/ 19 h 26"/>
                <a:gd name="T6" fmla="*/ 10 w 15"/>
                <a:gd name="T7" fmla="*/ 13 h 26"/>
                <a:gd name="T8" fmla="*/ 10 w 15"/>
                <a:gd name="T9" fmla="*/ 0 h 26"/>
                <a:gd name="T10" fmla="*/ 5 w 15"/>
                <a:gd name="T11" fmla="*/ 0 h 26"/>
                <a:gd name="T12" fmla="*/ 5 w 15"/>
                <a:gd name="T13" fmla="*/ 13 h 26"/>
                <a:gd name="T14" fmla="*/ 0 w 15"/>
                <a:gd name="T15" fmla="*/ 1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6">
                  <a:moveTo>
                    <a:pt x="0" y="19"/>
                  </a:moveTo>
                  <a:cubicBezTo>
                    <a:pt x="0" y="23"/>
                    <a:pt x="3" y="26"/>
                    <a:pt x="7" y="26"/>
                  </a:cubicBezTo>
                  <a:cubicBezTo>
                    <a:pt x="11" y="26"/>
                    <a:pt x="15" y="23"/>
                    <a:pt x="15" y="19"/>
                  </a:cubicBezTo>
                  <a:cubicBezTo>
                    <a:pt x="15" y="16"/>
                    <a:pt x="13" y="14"/>
                    <a:pt x="10" y="13"/>
                  </a:cubicBezTo>
                  <a:cubicBezTo>
                    <a:pt x="10" y="0"/>
                    <a:pt x="10" y="0"/>
                    <a:pt x="10" y="0"/>
                  </a:cubicBezTo>
                  <a:cubicBezTo>
                    <a:pt x="5" y="0"/>
                    <a:pt x="5" y="0"/>
                    <a:pt x="5" y="0"/>
                  </a:cubicBezTo>
                  <a:cubicBezTo>
                    <a:pt x="5" y="13"/>
                    <a:pt x="5" y="13"/>
                    <a:pt x="5" y="13"/>
                  </a:cubicBezTo>
                  <a:cubicBezTo>
                    <a:pt x="2" y="14"/>
                    <a:pt x="0" y="16"/>
                    <a:pt x="0" y="19"/>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83" name="Freeform 1328"/>
            <p:cNvSpPr>
              <a:spLocks/>
            </p:cNvSpPr>
            <p:nvPr/>
          </p:nvSpPr>
          <p:spPr bwMode="auto">
            <a:xfrm>
              <a:off x="3880644" y="3698876"/>
              <a:ext cx="63500" cy="38100"/>
            </a:xfrm>
            <a:custGeom>
              <a:avLst/>
              <a:gdLst>
                <a:gd name="T0" fmla="*/ 14 w 51"/>
                <a:gd name="T1" fmla="*/ 11 h 31"/>
                <a:gd name="T2" fmla="*/ 19 w 51"/>
                <a:gd name="T3" fmla="*/ 11 h 31"/>
                <a:gd name="T4" fmla="*/ 18 w 51"/>
                <a:gd name="T5" fmla="*/ 16 h 31"/>
                <a:gd name="T6" fmla="*/ 30 w 51"/>
                <a:gd name="T7" fmla="*/ 31 h 31"/>
                <a:gd name="T8" fmla="*/ 31 w 51"/>
                <a:gd name="T9" fmla="*/ 30 h 31"/>
                <a:gd name="T10" fmla="*/ 38 w 51"/>
                <a:gd name="T11" fmla="*/ 24 h 31"/>
                <a:gd name="T12" fmla="*/ 39 w 51"/>
                <a:gd name="T13" fmla="*/ 24 h 31"/>
                <a:gd name="T14" fmla="*/ 45 w 51"/>
                <a:gd name="T15" fmla="*/ 28 h 31"/>
                <a:gd name="T16" fmla="*/ 51 w 51"/>
                <a:gd name="T17" fmla="*/ 16 h 31"/>
                <a:gd name="T18" fmla="*/ 38 w 51"/>
                <a:gd name="T19" fmla="*/ 1 h 31"/>
                <a:gd name="T20" fmla="*/ 38 w 51"/>
                <a:gd name="T21" fmla="*/ 7 h 31"/>
                <a:gd name="T22" fmla="*/ 43 w 51"/>
                <a:gd name="T23" fmla="*/ 14 h 31"/>
                <a:gd name="T24" fmla="*/ 34 w 51"/>
                <a:gd name="T25" fmla="*/ 23 h 31"/>
                <a:gd name="T26" fmla="*/ 25 w 51"/>
                <a:gd name="T27" fmla="*/ 14 h 31"/>
                <a:gd name="T28" fmla="*/ 30 w 51"/>
                <a:gd name="T29" fmla="*/ 7 h 31"/>
                <a:gd name="T30" fmla="*/ 30 w 51"/>
                <a:gd name="T31" fmla="*/ 1 h 31"/>
                <a:gd name="T32" fmla="*/ 22 w 51"/>
                <a:gd name="T33" fmla="*/ 6 h 31"/>
                <a:gd name="T34" fmla="*/ 20 w 51"/>
                <a:gd name="T35" fmla="*/ 8 h 31"/>
                <a:gd name="T36" fmla="*/ 8 w 51"/>
                <a:gd name="T37" fmla="*/ 2 h 31"/>
                <a:gd name="T38" fmla="*/ 5 w 51"/>
                <a:gd name="T39" fmla="*/ 17 h 31"/>
                <a:gd name="T40" fmla="*/ 14 w 51"/>
                <a:gd name="T41"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31">
                  <a:moveTo>
                    <a:pt x="14" y="11"/>
                  </a:moveTo>
                  <a:cubicBezTo>
                    <a:pt x="15" y="11"/>
                    <a:pt x="17" y="11"/>
                    <a:pt x="19" y="11"/>
                  </a:cubicBezTo>
                  <a:cubicBezTo>
                    <a:pt x="18" y="12"/>
                    <a:pt x="18" y="14"/>
                    <a:pt x="18" y="16"/>
                  </a:cubicBezTo>
                  <a:cubicBezTo>
                    <a:pt x="18" y="23"/>
                    <a:pt x="23" y="29"/>
                    <a:pt x="30" y="31"/>
                  </a:cubicBezTo>
                  <a:cubicBezTo>
                    <a:pt x="31" y="30"/>
                    <a:pt x="31" y="30"/>
                    <a:pt x="31" y="30"/>
                  </a:cubicBezTo>
                  <a:cubicBezTo>
                    <a:pt x="31" y="27"/>
                    <a:pt x="34" y="24"/>
                    <a:pt x="38" y="24"/>
                  </a:cubicBezTo>
                  <a:cubicBezTo>
                    <a:pt x="38" y="24"/>
                    <a:pt x="39" y="24"/>
                    <a:pt x="39" y="24"/>
                  </a:cubicBezTo>
                  <a:cubicBezTo>
                    <a:pt x="42" y="25"/>
                    <a:pt x="43" y="26"/>
                    <a:pt x="45" y="28"/>
                  </a:cubicBezTo>
                  <a:cubicBezTo>
                    <a:pt x="49" y="25"/>
                    <a:pt x="51" y="21"/>
                    <a:pt x="51" y="16"/>
                  </a:cubicBezTo>
                  <a:cubicBezTo>
                    <a:pt x="51" y="8"/>
                    <a:pt x="45" y="2"/>
                    <a:pt x="38" y="1"/>
                  </a:cubicBezTo>
                  <a:cubicBezTo>
                    <a:pt x="38" y="7"/>
                    <a:pt x="38" y="7"/>
                    <a:pt x="38" y="7"/>
                  </a:cubicBezTo>
                  <a:cubicBezTo>
                    <a:pt x="41" y="8"/>
                    <a:pt x="43" y="11"/>
                    <a:pt x="43" y="14"/>
                  </a:cubicBezTo>
                  <a:cubicBezTo>
                    <a:pt x="43" y="19"/>
                    <a:pt x="39" y="23"/>
                    <a:pt x="34" y="23"/>
                  </a:cubicBezTo>
                  <a:cubicBezTo>
                    <a:pt x="29" y="23"/>
                    <a:pt x="25" y="19"/>
                    <a:pt x="25" y="14"/>
                  </a:cubicBezTo>
                  <a:cubicBezTo>
                    <a:pt x="25" y="11"/>
                    <a:pt x="27" y="8"/>
                    <a:pt x="30" y="7"/>
                  </a:cubicBezTo>
                  <a:cubicBezTo>
                    <a:pt x="30" y="1"/>
                    <a:pt x="30" y="1"/>
                    <a:pt x="30" y="1"/>
                  </a:cubicBezTo>
                  <a:cubicBezTo>
                    <a:pt x="27" y="2"/>
                    <a:pt x="24" y="3"/>
                    <a:pt x="22" y="6"/>
                  </a:cubicBezTo>
                  <a:cubicBezTo>
                    <a:pt x="21" y="7"/>
                    <a:pt x="20" y="9"/>
                    <a:pt x="20" y="8"/>
                  </a:cubicBezTo>
                  <a:cubicBezTo>
                    <a:pt x="20" y="3"/>
                    <a:pt x="13" y="0"/>
                    <a:pt x="8" y="2"/>
                  </a:cubicBezTo>
                  <a:cubicBezTo>
                    <a:pt x="0" y="6"/>
                    <a:pt x="5" y="17"/>
                    <a:pt x="5" y="17"/>
                  </a:cubicBezTo>
                  <a:cubicBezTo>
                    <a:pt x="7" y="12"/>
                    <a:pt x="11" y="11"/>
                    <a:pt x="14" y="11"/>
                  </a:cubicBez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grpSp>
      <p:grpSp>
        <p:nvGrpSpPr>
          <p:cNvPr id="84" name="Group 83"/>
          <p:cNvGrpSpPr/>
          <p:nvPr/>
        </p:nvGrpSpPr>
        <p:grpSpPr>
          <a:xfrm>
            <a:off x="7920489" y="6593179"/>
            <a:ext cx="1044848" cy="644477"/>
            <a:chOff x="3759200" y="3335338"/>
            <a:chExt cx="193676" cy="119462"/>
          </a:xfrm>
        </p:grpSpPr>
        <p:sp>
          <p:nvSpPr>
            <p:cNvPr id="85" name="Freeform 1220"/>
            <p:cNvSpPr>
              <a:spLocks/>
            </p:cNvSpPr>
            <p:nvPr/>
          </p:nvSpPr>
          <p:spPr bwMode="auto">
            <a:xfrm>
              <a:off x="3862388" y="3348038"/>
              <a:ext cx="17463" cy="6350"/>
            </a:xfrm>
            <a:custGeom>
              <a:avLst/>
              <a:gdLst>
                <a:gd name="T0" fmla="*/ 15 w 15"/>
                <a:gd name="T1" fmla="*/ 3 h 6"/>
                <a:gd name="T2" fmla="*/ 12 w 15"/>
                <a:gd name="T3" fmla="*/ 6 h 6"/>
                <a:gd name="T4" fmla="*/ 3 w 15"/>
                <a:gd name="T5" fmla="*/ 6 h 6"/>
                <a:gd name="T6" fmla="*/ 0 w 15"/>
                <a:gd name="T7" fmla="*/ 3 h 6"/>
                <a:gd name="T8" fmla="*/ 3 w 15"/>
                <a:gd name="T9" fmla="*/ 0 h 6"/>
                <a:gd name="T10" fmla="*/ 12 w 15"/>
                <a:gd name="T11" fmla="*/ 0 h 6"/>
                <a:gd name="T12" fmla="*/ 15 w 15"/>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5" y="3"/>
                  </a:moveTo>
                  <a:cubicBezTo>
                    <a:pt x="15" y="5"/>
                    <a:pt x="14" y="6"/>
                    <a:pt x="12" y="6"/>
                  </a:cubicBezTo>
                  <a:cubicBezTo>
                    <a:pt x="3" y="6"/>
                    <a:pt x="3" y="6"/>
                    <a:pt x="3" y="6"/>
                  </a:cubicBezTo>
                  <a:cubicBezTo>
                    <a:pt x="1" y="6"/>
                    <a:pt x="0" y="5"/>
                    <a:pt x="0" y="3"/>
                  </a:cubicBezTo>
                  <a:cubicBezTo>
                    <a:pt x="0" y="1"/>
                    <a:pt x="1" y="0"/>
                    <a:pt x="3" y="0"/>
                  </a:cubicBezTo>
                  <a:cubicBezTo>
                    <a:pt x="12" y="0"/>
                    <a:pt x="12" y="0"/>
                    <a:pt x="12" y="0"/>
                  </a:cubicBezTo>
                  <a:cubicBezTo>
                    <a:pt x="14" y="0"/>
                    <a:pt x="15" y="1"/>
                    <a:pt x="15" y="3"/>
                  </a:cubicBez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86" name="Freeform 1221"/>
            <p:cNvSpPr>
              <a:spLocks/>
            </p:cNvSpPr>
            <p:nvPr/>
          </p:nvSpPr>
          <p:spPr bwMode="auto">
            <a:xfrm>
              <a:off x="3871913" y="3349626"/>
              <a:ext cx="17463" cy="20638"/>
            </a:xfrm>
            <a:custGeom>
              <a:avLst/>
              <a:gdLst>
                <a:gd name="T0" fmla="*/ 11 w 11"/>
                <a:gd name="T1" fmla="*/ 13 h 13"/>
                <a:gd name="T2" fmla="*/ 1 w 11"/>
                <a:gd name="T3" fmla="*/ 13 h 13"/>
                <a:gd name="T4" fmla="*/ 0 w 11"/>
                <a:gd name="T5" fmla="*/ 0 h 13"/>
                <a:gd name="T6" fmla="*/ 5 w 11"/>
                <a:gd name="T7" fmla="*/ 0 h 13"/>
                <a:gd name="T8" fmla="*/ 11 w 11"/>
                <a:gd name="T9" fmla="*/ 13 h 13"/>
              </a:gdLst>
              <a:ahLst/>
              <a:cxnLst>
                <a:cxn ang="0">
                  <a:pos x="T0" y="T1"/>
                </a:cxn>
                <a:cxn ang="0">
                  <a:pos x="T2" y="T3"/>
                </a:cxn>
                <a:cxn ang="0">
                  <a:pos x="T4" y="T5"/>
                </a:cxn>
                <a:cxn ang="0">
                  <a:pos x="T6" y="T7"/>
                </a:cxn>
                <a:cxn ang="0">
                  <a:pos x="T8" y="T9"/>
                </a:cxn>
              </a:cxnLst>
              <a:rect l="0" t="0" r="r" b="b"/>
              <a:pathLst>
                <a:path w="11" h="13">
                  <a:moveTo>
                    <a:pt x="11" y="13"/>
                  </a:moveTo>
                  <a:lnTo>
                    <a:pt x="1" y="13"/>
                  </a:lnTo>
                  <a:lnTo>
                    <a:pt x="0" y="0"/>
                  </a:lnTo>
                  <a:lnTo>
                    <a:pt x="5" y="0"/>
                  </a:lnTo>
                  <a:lnTo>
                    <a:pt x="11" y="13"/>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87" name="Freeform 1222"/>
            <p:cNvSpPr>
              <a:spLocks noEditPoints="1"/>
            </p:cNvSpPr>
            <p:nvPr/>
          </p:nvSpPr>
          <p:spPr bwMode="auto">
            <a:xfrm>
              <a:off x="3890963" y="3390901"/>
              <a:ext cx="61913" cy="60325"/>
            </a:xfrm>
            <a:custGeom>
              <a:avLst/>
              <a:gdLst>
                <a:gd name="T0" fmla="*/ 25 w 49"/>
                <a:gd name="T1" fmla="*/ 0 h 49"/>
                <a:gd name="T2" fmla="*/ 0 w 49"/>
                <a:gd name="T3" fmla="*/ 24 h 49"/>
                <a:gd name="T4" fmla="*/ 25 w 49"/>
                <a:gd name="T5" fmla="*/ 49 h 49"/>
                <a:gd name="T6" fmla="*/ 49 w 49"/>
                <a:gd name="T7" fmla="*/ 24 h 49"/>
                <a:gd name="T8" fmla="*/ 25 w 49"/>
                <a:gd name="T9" fmla="*/ 0 h 49"/>
                <a:gd name="T10" fmla="*/ 25 w 49"/>
                <a:gd name="T11" fmla="*/ 42 h 49"/>
                <a:gd name="T12" fmla="*/ 7 w 49"/>
                <a:gd name="T13" fmla="*/ 24 h 49"/>
                <a:gd name="T14" fmla="*/ 25 w 49"/>
                <a:gd name="T15" fmla="*/ 6 h 49"/>
                <a:gd name="T16" fmla="*/ 43 w 49"/>
                <a:gd name="T17" fmla="*/ 24 h 49"/>
                <a:gd name="T18" fmla="*/ 25 w 49"/>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5" y="0"/>
                  </a:moveTo>
                  <a:cubicBezTo>
                    <a:pt x="11" y="0"/>
                    <a:pt x="0" y="11"/>
                    <a:pt x="0" y="24"/>
                  </a:cubicBezTo>
                  <a:cubicBezTo>
                    <a:pt x="0" y="38"/>
                    <a:pt x="11" y="49"/>
                    <a:pt x="25" y="49"/>
                  </a:cubicBezTo>
                  <a:cubicBezTo>
                    <a:pt x="38" y="49"/>
                    <a:pt x="49" y="38"/>
                    <a:pt x="49" y="24"/>
                  </a:cubicBezTo>
                  <a:cubicBezTo>
                    <a:pt x="49" y="11"/>
                    <a:pt x="38" y="0"/>
                    <a:pt x="25" y="0"/>
                  </a:cubicBezTo>
                  <a:close/>
                  <a:moveTo>
                    <a:pt x="25" y="42"/>
                  </a:moveTo>
                  <a:cubicBezTo>
                    <a:pt x="15" y="42"/>
                    <a:pt x="7" y="34"/>
                    <a:pt x="7" y="24"/>
                  </a:cubicBezTo>
                  <a:cubicBezTo>
                    <a:pt x="7" y="14"/>
                    <a:pt x="15" y="6"/>
                    <a:pt x="25" y="6"/>
                  </a:cubicBezTo>
                  <a:cubicBezTo>
                    <a:pt x="35" y="6"/>
                    <a:pt x="43" y="14"/>
                    <a:pt x="43" y="24"/>
                  </a:cubicBezTo>
                  <a:cubicBezTo>
                    <a:pt x="43" y="34"/>
                    <a:pt x="35" y="42"/>
                    <a:pt x="25" y="42"/>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88" name="Freeform 1223"/>
            <p:cNvSpPr>
              <a:spLocks/>
            </p:cNvSpPr>
            <p:nvPr/>
          </p:nvSpPr>
          <p:spPr bwMode="auto">
            <a:xfrm>
              <a:off x="3759201" y="3368676"/>
              <a:ext cx="68263" cy="30163"/>
            </a:xfrm>
            <a:custGeom>
              <a:avLst/>
              <a:gdLst>
                <a:gd name="T0" fmla="*/ 53 w 54"/>
                <a:gd name="T1" fmla="*/ 16 h 24"/>
                <a:gd name="T2" fmla="*/ 47 w 54"/>
                <a:gd name="T3" fmla="*/ 24 h 24"/>
                <a:gd name="T4" fmla="*/ 6 w 54"/>
                <a:gd name="T5" fmla="*/ 18 h 24"/>
                <a:gd name="T6" fmla="*/ 0 w 54"/>
                <a:gd name="T7" fmla="*/ 10 h 24"/>
                <a:gd name="T8" fmla="*/ 1 w 54"/>
                <a:gd name="T9" fmla="*/ 8 h 24"/>
                <a:gd name="T10" fmla="*/ 7 w 54"/>
                <a:gd name="T11" fmla="*/ 0 h 24"/>
                <a:gd name="T12" fmla="*/ 36 w 54"/>
                <a:gd name="T13" fmla="*/ 4 h 24"/>
                <a:gd name="T14" fmla="*/ 53 w 54"/>
                <a:gd name="T15" fmla="*/ 10 h 24"/>
                <a:gd name="T16" fmla="*/ 53 w 54"/>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24">
                  <a:moveTo>
                    <a:pt x="53" y="16"/>
                  </a:moveTo>
                  <a:cubicBezTo>
                    <a:pt x="52" y="20"/>
                    <a:pt x="50" y="24"/>
                    <a:pt x="47" y="24"/>
                  </a:cubicBezTo>
                  <a:cubicBezTo>
                    <a:pt x="6" y="18"/>
                    <a:pt x="6" y="18"/>
                    <a:pt x="6" y="18"/>
                  </a:cubicBezTo>
                  <a:cubicBezTo>
                    <a:pt x="3" y="18"/>
                    <a:pt x="0" y="14"/>
                    <a:pt x="0" y="10"/>
                  </a:cubicBezTo>
                  <a:cubicBezTo>
                    <a:pt x="0" y="9"/>
                    <a:pt x="0" y="8"/>
                    <a:pt x="1" y="8"/>
                  </a:cubicBezTo>
                  <a:cubicBezTo>
                    <a:pt x="2" y="4"/>
                    <a:pt x="3" y="0"/>
                    <a:pt x="7" y="0"/>
                  </a:cubicBezTo>
                  <a:cubicBezTo>
                    <a:pt x="15" y="1"/>
                    <a:pt x="28" y="3"/>
                    <a:pt x="36" y="4"/>
                  </a:cubicBezTo>
                  <a:cubicBezTo>
                    <a:pt x="39" y="5"/>
                    <a:pt x="51" y="7"/>
                    <a:pt x="53" y="10"/>
                  </a:cubicBezTo>
                  <a:cubicBezTo>
                    <a:pt x="54" y="11"/>
                    <a:pt x="53" y="15"/>
                    <a:pt x="53" y="16"/>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89" name="Freeform 1224"/>
            <p:cNvSpPr>
              <a:spLocks/>
            </p:cNvSpPr>
            <p:nvPr/>
          </p:nvSpPr>
          <p:spPr bwMode="auto">
            <a:xfrm>
              <a:off x="3810001" y="3378201"/>
              <a:ext cx="58738" cy="47625"/>
            </a:xfrm>
            <a:custGeom>
              <a:avLst/>
              <a:gdLst>
                <a:gd name="T0" fmla="*/ 47 w 47"/>
                <a:gd name="T1" fmla="*/ 29 h 39"/>
                <a:gd name="T2" fmla="*/ 40 w 47"/>
                <a:gd name="T3" fmla="*/ 36 h 39"/>
                <a:gd name="T4" fmla="*/ 13 w 47"/>
                <a:gd name="T5" fmla="*/ 39 h 39"/>
                <a:gd name="T6" fmla="*/ 6 w 47"/>
                <a:gd name="T7" fmla="*/ 32 h 39"/>
                <a:gd name="T8" fmla="*/ 0 w 47"/>
                <a:gd name="T9" fmla="*/ 7 h 39"/>
                <a:gd name="T10" fmla="*/ 7 w 47"/>
                <a:gd name="T11" fmla="*/ 0 h 39"/>
                <a:gd name="T12" fmla="*/ 40 w 47"/>
                <a:gd name="T13" fmla="*/ 0 h 39"/>
                <a:gd name="T14" fmla="*/ 47 w 47"/>
                <a:gd name="T15" fmla="*/ 7 h 39"/>
                <a:gd name="T16" fmla="*/ 47 w 47"/>
                <a:gd name="T17"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9">
                  <a:moveTo>
                    <a:pt x="47" y="29"/>
                  </a:moveTo>
                  <a:cubicBezTo>
                    <a:pt x="47" y="33"/>
                    <a:pt x="44" y="36"/>
                    <a:pt x="40" y="36"/>
                  </a:cubicBezTo>
                  <a:cubicBezTo>
                    <a:pt x="13" y="39"/>
                    <a:pt x="13" y="39"/>
                    <a:pt x="13" y="39"/>
                  </a:cubicBezTo>
                  <a:cubicBezTo>
                    <a:pt x="9" y="39"/>
                    <a:pt x="6" y="36"/>
                    <a:pt x="6" y="32"/>
                  </a:cubicBezTo>
                  <a:cubicBezTo>
                    <a:pt x="0" y="7"/>
                    <a:pt x="0" y="7"/>
                    <a:pt x="0" y="7"/>
                  </a:cubicBezTo>
                  <a:cubicBezTo>
                    <a:pt x="0" y="3"/>
                    <a:pt x="3" y="0"/>
                    <a:pt x="7" y="0"/>
                  </a:cubicBezTo>
                  <a:cubicBezTo>
                    <a:pt x="40" y="0"/>
                    <a:pt x="40" y="0"/>
                    <a:pt x="40" y="0"/>
                  </a:cubicBezTo>
                  <a:cubicBezTo>
                    <a:pt x="44" y="0"/>
                    <a:pt x="47" y="3"/>
                    <a:pt x="47" y="7"/>
                  </a:cubicBezTo>
                  <a:lnTo>
                    <a:pt x="47" y="29"/>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90" name="Freeform 1225"/>
            <p:cNvSpPr>
              <a:spLocks/>
            </p:cNvSpPr>
            <p:nvPr/>
          </p:nvSpPr>
          <p:spPr bwMode="auto">
            <a:xfrm>
              <a:off x="3840163" y="3362326"/>
              <a:ext cx="79375" cy="57150"/>
            </a:xfrm>
            <a:custGeom>
              <a:avLst/>
              <a:gdLst>
                <a:gd name="T0" fmla="*/ 63 w 64"/>
                <a:gd name="T1" fmla="*/ 11 h 46"/>
                <a:gd name="T2" fmla="*/ 56 w 64"/>
                <a:gd name="T3" fmla="*/ 20 h 46"/>
                <a:gd name="T4" fmla="*/ 19 w 64"/>
                <a:gd name="T5" fmla="*/ 45 h 46"/>
                <a:gd name="T6" fmla="*/ 0 w 64"/>
                <a:gd name="T7" fmla="*/ 39 h 46"/>
                <a:gd name="T8" fmla="*/ 14 w 64"/>
                <a:gd name="T9" fmla="*/ 8 h 46"/>
                <a:gd name="T10" fmla="*/ 31 w 64"/>
                <a:gd name="T11" fmla="*/ 0 h 46"/>
                <a:gd name="T12" fmla="*/ 51 w 64"/>
                <a:gd name="T13" fmla="*/ 0 h 46"/>
                <a:gd name="T14" fmla="*/ 61 w 64"/>
                <a:gd name="T15" fmla="*/ 5 h 46"/>
                <a:gd name="T16" fmla="*/ 63 w 64"/>
                <a:gd name="T1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6">
                  <a:moveTo>
                    <a:pt x="63" y="11"/>
                  </a:moveTo>
                  <a:cubicBezTo>
                    <a:pt x="64" y="14"/>
                    <a:pt x="61" y="17"/>
                    <a:pt x="56" y="20"/>
                  </a:cubicBezTo>
                  <a:cubicBezTo>
                    <a:pt x="49" y="25"/>
                    <a:pt x="28" y="42"/>
                    <a:pt x="19" y="45"/>
                  </a:cubicBezTo>
                  <a:cubicBezTo>
                    <a:pt x="15" y="46"/>
                    <a:pt x="0" y="43"/>
                    <a:pt x="0" y="39"/>
                  </a:cubicBezTo>
                  <a:cubicBezTo>
                    <a:pt x="0" y="33"/>
                    <a:pt x="11" y="13"/>
                    <a:pt x="14" y="8"/>
                  </a:cubicBezTo>
                  <a:cubicBezTo>
                    <a:pt x="17" y="4"/>
                    <a:pt x="25" y="0"/>
                    <a:pt x="31" y="0"/>
                  </a:cubicBezTo>
                  <a:cubicBezTo>
                    <a:pt x="37" y="0"/>
                    <a:pt x="45" y="0"/>
                    <a:pt x="51" y="0"/>
                  </a:cubicBezTo>
                  <a:cubicBezTo>
                    <a:pt x="56" y="0"/>
                    <a:pt x="60" y="1"/>
                    <a:pt x="61" y="5"/>
                  </a:cubicBezTo>
                  <a:cubicBezTo>
                    <a:pt x="62" y="7"/>
                    <a:pt x="62" y="9"/>
                    <a:pt x="63" y="11"/>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91" name="Oval 1226"/>
            <p:cNvSpPr>
              <a:spLocks noChangeArrowheads="1"/>
            </p:cNvSpPr>
            <p:nvPr/>
          </p:nvSpPr>
          <p:spPr bwMode="auto">
            <a:xfrm>
              <a:off x="3824288" y="3419476"/>
              <a:ext cx="22225" cy="20638"/>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92" name="Oval 1227"/>
            <p:cNvSpPr>
              <a:spLocks noChangeArrowheads="1"/>
            </p:cNvSpPr>
            <p:nvPr/>
          </p:nvSpPr>
          <p:spPr bwMode="auto">
            <a:xfrm>
              <a:off x="3838576" y="3416301"/>
              <a:ext cx="22225" cy="20638"/>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93" name="Oval 1228"/>
            <p:cNvSpPr>
              <a:spLocks noChangeArrowheads="1"/>
            </p:cNvSpPr>
            <p:nvPr/>
          </p:nvSpPr>
          <p:spPr bwMode="auto">
            <a:xfrm>
              <a:off x="3851276" y="3411538"/>
              <a:ext cx="22225" cy="22225"/>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94" name="Freeform 1229"/>
            <p:cNvSpPr>
              <a:spLocks/>
            </p:cNvSpPr>
            <p:nvPr/>
          </p:nvSpPr>
          <p:spPr bwMode="auto">
            <a:xfrm>
              <a:off x="3884613" y="3381376"/>
              <a:ext cx="41275" cy="44450"/>
            </a:xfrm>
            <a:custGeom>
              <a:avLst/>
              <a:gdLst>
                <a:gd name="T0" fmla="*/ 33 w 34"/>
                <a:gd name="T1" fmla="*/ 34 h 36"/>
                <a:gd name="T2" fmla="*/ 28 w 34"/>
                <a:gd name="T3" fmla="*/ 34 h 36"/>
                <a:gd name="T4" fmla="*/ 1 w 34"/>
                <a:gd name="T5" fmla="*/ 6 h 36"/>
                <a:gd name="T6" fmla="*/ 1 w 34"/>
                <a:gd name="T7" fmla="*/ 1 h 36"/>
                <a:gd name="T8" fmla="*/ 6 w 34"/>
                <a:gd name="T9" fmla="*/ 1 h 36"/>
                <a:gd name="T10" fmla="*/ 33 w 34"/>
                <a:gd name="T11" fmla="*/ 30 h 36"/>
                <a:gd name="T12" fmla="*/ 33 w 34"/>
                <a:gd name="T13" fmla="*/ 34 h 36"/>
              </a:gdLst>
              <a:ahLst/>
              <a:cxnLst>
                <a:cxn ang="0">
                  <a:pos x="T0" y="T1"/>
                </a:cxn>
                <a:cxn ang="0">
                  <a:pos x="T2" y="T3"/>
                </a:cxn>
                <a:cxn ang="0">
                  <a:pos x="T4" y="T5"/>
                </a:cxn>
                <a:cxn ang="0">
                  <a:pos x="T6" y="T7"/>
                </a:cxn>
                <a:cxn ang="0">
                  <a:pos x="T8" y="T9"/>
                </a:cxn>
                <a:cxn ang="0">
                  <a:pos x="T10" y="T11"/>
                </a:cxn>
                <a:cxn ang="0">
                  <a:pos x="T12" y="T13"/>
                </a:cxn>
              </a:cxnLst>
              <a:rect l="0" t="0" r="r" b="b"/>
              <a:pathLst>
                <a:path w="34" h="36">
                  <a:moveTo>
                    <a:pt x="33" y="34"/>
                  </a:moveTo>
                  <a:cubicBezTo>
                    <a:pt x="31" y="36"/>
                    <a:pt x="29" y="35"/>
                    <a:pt x="28" y="34"/>
                  </a:cubicBezTo>
                  <a:cubicBezTo>
                    <a:pt x="1" y="6"/>
                    <a:pt x="1" y="6"/>
                    <a:pt x="1" y="6"/>
                  </a:cubicBezTo>
                  <a:cubicBezTo>
                    <a:pt x="0" y="5"/>
                    <a:pt x="0" y="2"/>
                    <a:pt x="1" y="1"/>
                  </a:cubicBezTo>
                  <a:cubicBezTo>
                    <a:pt x="2" y="0"/>
                    <a:pt x="4" y="0"/>
                    <a:pt x="6" y="1"/>
                  </a:cubicBezTo>
                  <a:cubicBezTo>
                    <a:pt x="33" y="30"/>
                    <a:pt x="33" y="30"/>
                    <a:pt x="33" y="30"/>
                  </a:cubicBezTo>
                  <a:cubicBezTo>
                    <a:pt x="34" y="31"/>
                    <a:pt x="34" y="33"/>
                    <a:pt x="33" y="34"/>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95" name="Freeform 1230"/>
            <p:cNvSpPr>
              <a:spLocks/>
            </p:cNvSpPr>
            <p:nvPr/>
          </p:nvSpPr>
          <p:spPr bwMode="auto">
            <a:xfrm>
              <a:off x="3881438" y="3335338"/>
              <a:ext cx="38100" cy="50800"/>
            </a:xfrm>
            <a:custGeom>
              <a:avLst/>
              <a:gdLst>
                <a:gd name="T0" fmla="*/ 30 w 31"/>
                <a:gd name="T1" fmla="*/ 31 h 41"/>
                <a:gd name="T2" fmla="*/ 25 w 31"/>
                <a:gd name="T3" fmla="*/ 40 h 41"/>
                <a:gd name="T4" fmla="*/ 23 w 31"/>
                <a:gd name="T5" fmla="*/ 40 h 41"/>
                <a:gd name="T6" fmla="*/ 14 w 31"/>
                <a:gd name="T7" fmla="*/ 34 h 41"/>
                <a:gd name="T8" fmla="*/ 4 w 31"/>
                <a:gd name="T9" fmla="*/ 9 h 41"/>
                <a:gd name="T10" fmla="*/ 4 w 31"/>
                <a:gd name="T11" fmla="*/ 1 h 41"/>
                <a:gd name="T12" fmla="*/ 30 w 31"/>
                <a:gd name="T13" fmla="*/ 31 h 41"/>
              </a:gdLst>
              <a:ahLst/>
              <a:cxnLst>
                <a:cxn ang="0">
                  <a:pos x="T0" y="T1"/>
                </a:cxn>
                <a:cxn ang="0">
                  <a:pos x="T2" y="T3"/>
                </a:cxn>
                <a:cxn ang="0">
                  <a:pos x="T4" y="T5"/>
                </a:cxn>
                <a:cxn ang="0">
                  <a:pos x="T6" y="T7"/>
                </a:cxn>
                <a:cxn ang="0">
                  <a:pos x="T8" y="T9"/>
                </a:cxn>
                <a:cxn ang="0">
                  <a:pos x="T10" y="T11"/>
                </a:cxn>
                <a:cxn ang="0">
                  <a:pos x="T12" y="T13"/>
                </a:cxn>
              </a:cxnLst>
              <a:rect l="0" t="0" r="r" b="b"/>
              <a:pathLst>
                <a:path w="31" h="41">
                  <a:moveTo>
                    <a:pt x="30" y="31"/>
                  </a:moveTo>
                  <a:cubicBezTo>
                    <a:pt x="31" y="35"/>
                    <a:pt x="29" y="39"/>
                    <a:pt x="25" y="40"/>
                  </a:cubicBezTo>
                  <a:cubicBezTo>
                    <a:pt x="23" y="40"/>
                    <a:pt x="23" y="40"/>
                    <a:pt x="23" y="40"/>
                  </a:cubicBezTo>
                  <a:cubicBezTo>
                    <a:pt x="20" y="41"/>
                    <a:pt x="16" y="38"/>
                    <a:pt x="14" y="34"/>
                  </a:cubicBezTo>
                  <a:cubicBezTo>
                    <a:pt x="12" y="28"/>
                    <a:pt x="6" y="15"/>
                    <a:pt x="4" y="9"/>
                  </a:cubicBezTo>
                  <a:cubicBezTo>
                    <a:pt x="2" y="5"/>
                    <a:pt x="0" y="0"/>
                    <a:pt x="4" y="1"/>
                  </a:cubicBezTo>
                  <a:cubicBezTo>
                    <a:pt x="18" y="3"/>
                    <a:pt x="28" y="21"/>
                    <a:pt x="30" y="31"/>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96" name="Oval 1231"/>
            <p:cNvSpPr>
              <a:spLocks noChangeArrowheads="1"/>
            </p:cNvSpPr>
            <p:nvPr/>
          </p:nvSpPr>
          <p:spPr bwMode="auto">
            <a:xfrm>
              <a:off x="3911601" y="3409951"/>
              <a:ext cx="22225" cy="22225"/>
            </a:xfrm>
            <a:prstGeom prst="ellipse">
              <a:avLst/>
            </a:pr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97" name="Oval 1232"/>
            <p:cNvSpPr>
              <a:spLocks noChangeArrowheads="1"/>
            </p:cNvSpPr>
            <p:nvPr/>
          </p:nvSpPr>
          <p:spPr bwMode="auto">
            <a:xfrm>
              <a:off x="3759200" y="3388125"/>
              <a:ext cx="66675" cy="666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98" name="Freeform 1233"/>
            <p:cNvSpPr>
              <a:spLocks noEditPoints="1"/>
            </p:cNvSpPr>
            <p:nvPr/>
          </p:nvSpPr>
          <p:spPr bwMode="auto">
            <a:xfrm>
              <a:off x="3762376" y="3390901"/>
              <a:ext cx="60325" cy="60325"/>
            </a:xfrm>
            <a:custGeom>
              <a:avLst/>
              <a:gdLst>
                <a:gd name="T0" fmla="*/ 24 w 49"/>
                <a:gd name="T1" fmla="*/ 0 h 49"/>
                <a:gd name="T2" fmla="*/ 0 w 49"/>
                <a:gd name="T3" fmla="*/ 24 h 49"/>
                <a:gd name="T4" fmla="*/ 24 w 49"/>
                <a:gd name="T5" fmla="*/ 49 h 49"/>
                <a:gd name="T6" fmla="*/ 49 w 49"/>
                <a:gd name="T7" fmla="*/ 24 h 49"/>
                <a:gd name="T8" fmla="*/ 24 w 49"/>
                <a:gd name="T9" fmla="*/ 0 h 49"/>
                <a:gd name="T10" fmla="*/ 24 w 49"/>
                <a:gd name="T11" fmla="*/ 42 h 49"/>
                <a:gd name="T12" fmla="*/ 6 w 49"/>
                <a:gd name="T13" fmla="*/ 24 h 49"/>
                <a:gd name="T14" fmla="*/ 24 w 49"/>
                <a:gd name="T15" fmla="*/ 6 h 49"/>
                <a:gd name="T16" fmla="*/ 42 w 49"/>
                <a:gd name="T17" fmla="*/ 24 h 49"/>
                <a:gd name="T18" fmla="*/ 24 w 49"/>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0"/>
                  </a:moveTo>
                  <a:cubicBezTo>
                    <a:pt x="11" y="0"/>
                    <a:pt x="0" y="11"/>
                    <a:pt x="0" y="24"/>
                  </a:cubicBezTo>
                  <a:cubicBezTo>
                    <a:pt x="0" y="38"/>
                    <a:pt x="11" y="49"/>
                    <a:pt x="24" y="49"/>
                  </a:cubicBezTo>
                  <a:cubicBezTo>
                    <a:pt x="38" y="49"/>
                    <a:pt x="49" y="38"/>
                    <a:pt x="49" y="24"/>
                  </a:cubicBezTo>
                  <a:cubicBezTo>
                    <a:pt x="49" y="11"/>
                    <a:pt x="38" y="0"/>
                    <a:pt x="24" y="0"/>
                  </a:cubicBezTo>
                  <a:close/>
                  <a:moveTo>
                    <a:pt x="24" y="42"/>
                  </a:moveTo>
                  <a:cubicBezTo>
                    <a:pt x="14" y="42"/>
                    <a:pt x="6" y="34"/>
                    <a:pt x="6" y="24"/>
                  </a:cubicBezTo>
                  <a:cubicBezTo>
                    <a:pt x="6" y="14"/>
                    <a:pt x="14" y="6"/>
                    <a:pt x="24" y="6"/>
                  </a:cubicBezTo>
                  <a:cubicBezTo>
                    <a:pt x="34" y="6"/>
                    <a:pt x="42" y="14"/>
                    <a:pt x="42" y="24"/>
                  </a:cubicBezTo>
                  <a:cubicBezTo>
                    <a:pt x="42" y="34"/>
                    <a:pt x="34" y="42"/>
                    <a:pt x="24" y="42"/>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99" name="Freeform 1234"/>
            <p:cNvSpPr>
              <a:spLocks/>
            </p:cNvSpPr>
            <p:nvPr/>
          </p:nvSpPr>
          <p:spPr bwMode="auto">
            <a:xfrm>
              <a:off x="3795713" y="3417888"/>
              <a:ext cx="36513" cy="20638"/>
            </a:xfrm>
            <a:custGeom>
              <a:avLst/>
              <a:gdLst>
                <a:gd name="T0" fmla="*/ 29 w 29"/>
                <a:gd name="T1" fmla="*/ 13 h 16"/>
                <a:gd name="T2" fmla="*/ 24 w 29"/>
                <a:gd name="T3" fmla="*/ 15 h 16"/>
                <a:gd name="T4" fmla="*/ 2 w 29"/>
                <a:gd name="T5" fmla="*/ 6 h 16"/>
                <a:gd name="T6" fmla="*/ 0 w 29"/>
                <a:gd name="T7" fmla="*/ 2 h 16"/>
                <a:gd name="T8" fmla="*/ 5 w 29"/>
                <a:gd name="T9" fmla="*/ 0 h 16"/>
                <a:gd name="T10" fmla="*/ 27 w 29"/>
                <a:gd name="T11" fmla="*/ 9 h 16"/>
                <a:gd name="T12" fmla="*/ 29 w 29"/>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29" h="16">
                  <a:moveTo>
                    <a:pt x="29" y="13"/>
                  </a:moveTo>
                  <a:cubicBezTo>
                    <a:pt x="28" y="15"/>
                    <a:pt x="26" y="16"/>
                    <a:pt x="24" y="15"/>
                  </a:cubicBezTo>
                  <a:cubicBezTo>
                    <a:pt x="2" y="6"/>
                    <a:pt x="2" y="6"/>
                    <a:pt x="2" y="6"/>
                  </a:cubicBezTo>
                  <a:cubicBezTo>
                    <a:pt x="1" y="6"/>
                    <a:pt x="0" y="4"/>
                    <a:pt x="0" y="2"/>
                  </a:cubicBezTo>
                  <a:cubicBezTo>
                    <a:pt x="1" y="0"/>
                    <a:pt x="3" y="0"/>
                    <a:pt x="5" y="0"/>
                  </a:cubicBezTo>
                  <a:cubicBezTo>
                    <a:pt x="27" y="9"/>
                    <a:pt x="27" y="9"/>
                    <a:pt x="27" y="9"/>
                  </a:cubicBezTo>
                  <a:cubicBezTo>
                    <a:pt x="29" y="10"/>
                    <a:pt x="29" y="11"/>
                    <a:pt x="29" y="13"/>
                  </a:cubicBez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100" name="Oval 1235"/>
            <p:cNvSpPr>
              <a:spLocks noChangeArrowheads="1"/>
            </p:cNvSpPr>
            <p:nvPr/>
          </p:nvSpPr>
          <p:spPr bwMode="auto">
            <a:xfrm>
              <a:off x="3783013" y="3409951"/>
              <a:ext cx="20638" cy="22225"/>
            </a:xfrm>
            <a:prstGeom prst="ellipse">
              <a:avLst/>
            </a:pr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grpSp>
      <p:sp>
        <p:nvSpPr>
          <p:cNvPr id="3" name="TextBox 2"/>
          <p:cNvSpPr txBox="1"/>
          <p:nvPr/>
        </p:nvSpPr>
        <p:spPr>
          <a:xfrm>
            <a:off x="448318" y="411519"/>
            <a:ext cx="1790732" cy="407839"/>
          </a:xfrm>
          <a:prstGeom prst="rect">
            <a:avLst/>
          </a:prstGeom>
          <a:noFill/>
        </p:spPr>
        <p:txBody>
          <a:bodyPr wrap="square" lIns="91318" tIns="45657" rIns="91318" bIns="45657" rtlCol="0">
            <a:spAutoFit/>
          </a:bodyPr>
          <a:lstStyle/>
          <a:p>
            <a:pPr algn="ctr"/>
            <a:r>
              <a:rPr lang="en-US" dirty="0" smtClean="0"/>
              <a:t>Behaviors</a:t>
            </a:r>
            <a:endParaRPr lang="en-US" dirty="0"/>
          </a:p>
        </p:txBody>
      </p:sp>
      <p:sp>
        <p:nvSpPr>
          <p:cNvPr id="101" name="TextBox 100"/>
          <p:cNvSpPr txBox="1"/>
          <p:nvPr/>
        </p:nvSpPr>
        <p:spPr>
          <a:xfrm>
            <a:off x="3391468" y="1718080"/>
            <a:ext cx="1201209" cy="721771"/>
          </a:xfrm>
          <a:prstGeom prst="rect">
            <a:avLst/>
          </a:prstGeom>
          <a:noFill/>
        </p:spPr>
        <p:txBody>
          <a:bodyPr wrap="square" lIns="91318" tIns="45657" rIns="91318" bIns="45657" rtlCol="0">
            <a:spAutoFit/>
          </a:bodyPr>
          <a:lstStyle/>
          <a:p>
            <a:pPr algn="ctr"/>
            <a:r>
              <a:rPr lang="en-US" dirty="0" smtClean="0"/>
              <a:t>Crash Types</a:t>
            </a:r>
            <a:endParaRPr lang="en-US" dirty="0"/>
          </a:p>
        </p:txBody>
      </p:sp>
      <p:sp>
        <p:nvSpPr>
          <p:cNvPr id="102" name="TextBox 101"/>
          <p:cNvSpPr txBox="1"/>
          <p:nvPr/>
        </p:nvSpPr>
        <p:spPr>
          <a:xfrm>
            <a:off x="6861737" y="1514147"/>
            <a:ext cx="1053207" cy="407839"/>
          </a:xfrm>
          <a:prstGeom prst="rect">
            <a:avLst/>
          </a:prstGeom>
          <a:noFill/>
        </p:spPr>
        <p:txBody>
          <a:bodyPr wrap="square" lIns="91318" tIns="45657" rIns="91318" bIns="45657" rtlCol="0">
            <a:spAutoFit/>
          </a:bodyPr>
          <a:lstStyle/>
          <a:p>
            <a:pPr algn="ctr"/>
            <a:r>
              <a:rPr lang="en-US" dirty="0" smtClean="0"/>
              <a:t>Users</a:t>
            </a:r>
            <a:endParaRPr lang="en-US" dirty="0"/>
          </a:p>
        </p:txBody>
      </p:sp>
      <p:grpSp>
        <p:nvGrpSpPr>
          <p:cNvPr id="103" name="Group 102"/>
          <p:cNvGrpSpPr>
            <a:grpSpLocks noChangeAspect="1"/>
          </p:cNvGrpSpPr>
          <p:nvPr/>
        </p:nvGrpSpPr>
        <p:grpSpPr>
          <a:xfrm>
            <a:off x="8167836" y="4520895"/>
            <a:ext cx="824210" cy="710949"/>
            <a:chOff x="3247231" y="3278188"/>
            <a:chExt cx="180975" cy="155576"/>
          </a:xfrm>
        </p:grpSpPr>
        <p:sp>
          <p:nvSpPr>
            <p:cNvPr id="104" name="Freeform 1210"/>
            <p:cNvSpPr>
              <a:spLocks/>
            </p:cNvSpPr>
            <p:nvPr/>
          </p:nvSpPr>
          <p:spPr bwMode="auto">
            <a:xfrm>
              <a:off x="3247231" y="3395664"/>
              <a:ext cx="58738" cy="38100"/>
            </a:xfrm>
            <a:custGeom>
              <a:avLst/>
              <a:gdLst>
                <a:gd name="T0" fmla="*/ 36 w 47"/>
                <a:gd name="T1" fmla="*/ 0 h 31"/>
                <a:gd name="T2" fmla="*/ 47 w 47"/>
                <a:gd name="T3" fmla="*/ 0 h 31"/>
                <a:gd name="T4" fmla="*/ 23 w 47"/>
                <a:gd name="T5" fmla="*/ 31 h 31"/>
                <a:gd name="T6" fmla="*/ 0 w 47"/>
                <a:gd name="T7" fmla="*/ 31 h 31"/>
                <a:gd name="T8" fmla="*/ 36 w 47"/>
                <a:gd name="T9" fmla="*/ 0 h 31"/>
              </a:gdLst>
              <a:ahLst/>
              <a:cxnLst>
                <a:cxn ang="0">
                  <a:pos x="T0" y="T1"/>
                </a:cxn>
                <a:cxn ang="0">
                  <a:pos x="T2" y="T3"/>
                </a:cxn>
                <a:cxn ang="0">
                  <a:pos x="T4" y="T5"/>
                </a:cxn>
                <a:cxn ang="0">
                  <a:pos x="T6" y="T7"/>
                </a:cxn>
                <a:cxn ang="0">
                  <a:pos x="T8" y="T9"/>
                </a:cxn>
              </a:cxnLst>
              <a:rect l="0" t="0" r="r" b="b"/>
              <a:pathLst>
                <a:path w="47" h="31">
                  <a:moveTo>
                    <a:pt x="36" y="0"/>
                  </a:moveTo>
                  <a:cubicBezTo>
                    <a:pt x="40" y="0"/>
                    <a:pt x="44" y="0"/>
                    <a:pt x="47" y="0"/>
                  </a:cubicBezTo>
                  <a:cubicBezTo>
                    <a:pt x="39" y="10"/>
                    <a:pt x="31" y="20"/>
                    <a:pt x="23" y="31"/>
                  </a:cubicBezTo>
                  <a:cubicBezTo>
                    <a:pt x="15" y="31"/>
                    <a:pt x="8" y="31"/>
                    <a:pt x="0" y="31"/>
                  </a:cubicBezTo>
                  <a:cubicBezTo>
                    <a:pt x="12" y="20"/>
                    <a:pt x="24" y="10"/>
                    <a:pt x="36"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105" name="Freeform 1211"/>
            <p:cNvSpPr>
              <a:spLocks/>
            </p:cNvSpPr>
            <p:nvPr/>
          </p:nvSpPr>
          <p:spPr bwMode="auto">
            <a:xfrm>
              <a:off x="3298031" y="3411539"/>
              <a:ext cx="31750" cy="22225"/>
            </a:xfrm>
            <a:custGeom>
              <a:avLst/>
              <a:gdLst>
                <a:gd name="T0" fmla="*/ 25 w 25"/>
                <a:gd name="T1" fmla="*/ 0 h 18"/>
                <a:gd name="T2" fmla="*/ 23 w 25"/>
                <a:gd name="T3" fmla="*/ 18 h 18"/>
                <a:gd name="T4" fmla="*/ 0 w 25"/>
                <a:gd name="T5" fmla="*/ 18 h 18"/>
                <a:gd name="T6" fmla="*/ 9 w 25"/>
                <a:gd name="T7" fmla="*/ 0 h 18"/>
                <a:gd name="T8" fmla="*/ 17 w 25"/>
                <a:gd name="T9" fmla="*/ 4 h 18"/>
                <a:gd name="T10" fmla="*/ 25 w 25"/>
                <a:gd name="T11" fmla="*/ 0 h 18"/>
              </a:gdLst>
              <a:ahLst/>
              <a:cxnLst>
                <a:cxn ang="0">
                  <a:pos x="T0" y="T1"/>
                </a:cxn>
                <a:cxn ang="0">
                  <a:pos x="T2" y="T3"/>
                </a:cxn>
                <a:cxn ang="0">
                  <a:pos x="T4" y="T5"/>
                </a:cxn>
                <a:cxn ang="0">
                  <a:pos x="T6" y="T7"/>
                </a:cxn>
                <a:cxn ang="0">
                  <a:pos x="T8" y="T9"/>
                </a:cxn>
                <a:cxn ang="0">
                  <a:pos x="T10" y="T11"/>
                </a:cxn>
              </a:cxnLst>
              <a:rect l="0" t="0" r="r" b="b"/>
              <a:pathLst>
                <a:path w="25" h="18">
                  <a:moveTo>
                    <a:pt x="25" y="0"/>
                  </a:moveTo>
                  <a:cubicBezTo>
                    <a:pt x="25" y="5"/>
                    <a:pt x="24" y="11"/>
                    <a:pt x="23" y="18"/>
                  </a:cubicBezTo>
                  <a:cubicBezTo>
                    <a:pt x="15" y="18"/>
                    <a:pt x="8" y="18"/>
                    <a:pt x="0" y="18"/>
                  </a:cubicBezTo>
                  <a:cubicBezTo>
                    <a:pt x="9" y="0"/>
                    <a:pt x="9" y="0"/>
                    <a:pt x="9" y="0"/>
                  </a:cubicBezTo>
                  <a:cubicBezTo>
                    <a:pt x="11" y="2"/>
                    <a:pt x="14" y="4"/>
                    <a:pt x="17" y="4"/>
                  </a:cubicBezTo>
                  <a:cubicBezTo>
                    <a:pt x="20" y="4"/>
                    <a:pt x="23" y="3"/>
                    <a:pt x="25"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106" name="Freeform 1212"/>
            <p:cNvSpPr>
              <a:spLocks/>
            </p:cNvSpPr>
            <p:nvPr/>
          </p:nvSpPr>
          <p:spPr bwMode="auto">
            <a:xfrm>
              <a:off x="3347244" y="3411539"/>
              <a:ext cx="30163" cy="22225"/>
            </a:xfrm>
            <a:custGeom>
              <a:avLst/>
              <a:gdLst>
                <a:gd name="T0" fmla="*/ 16 w 25"/>
                <a:gd name="T1" fmla="*/ 0 h 18"/>
                <a:gd name="T2" fmla="*/ 25 w 25"/>
                <a:gd name="T3" fmla="*/ 18 h 18"/>
                <a:gd name="T4" fmla="*/ 2 w 25"/>
                <a:gd name="T5" fmla="*/ 18 h 18"/>
                <a:gd name="T6" fmla="*/ 0 w 25"/>
                <a:gd name="T7" fmla="*/ 1 h 18"/>
                <a:gd name="T8" fmla="*/ 11 w 25"/>
                <a:gd name="T9" fmla="*/ 4 h 18"/>
                <a:gd name="T10" fmla="*/ 16 w 25"/>
                <a:gd name="T11" fmla="*/ 0 h 18"/>
              </a:gdLst>
              <a:ahLst/>
              <a:cxnLst>
                <a:cxn ang="0">
                  <a:pos x="T0" y="T1"/>
                </a:cxn>
                <a:cxn ang="0">
                  <a:pos x="T2" y="T3"/>
                </a:cxn>
                <a:cxn ang="0">
                  <a:pos x="T4" y="T5"/>
                </a:cxn>
                <a:cxn ang="0">
                  <a:pos x="T6" y="T7"/>
                </a:cxn>
                <a:cxn ang="0">
                  <a:pos x="T8" y="T9"/>
                </a:cxn>
                <a:cxn ang="0">
                  <a:pos x="T10" y="T11"/>
                </a:cxn>
              </a:cxnLst>
              <a:rect l="0" t="0" r="r" b="b"/>
              <a:pathLst>
                <a:path w="25" h="18">
                  <a:moveTo>
                    <a:pt x="16" y="0"/>
                  </a:moveTo>
                  <a:cubicBezTo>
                    <a:pt x="25" y="18"/>
                    <a:pt x="25" y="18"/>
                    <a:pt x="25" y="18"/>
                  </a:cubicBezTo>
                  <a:cubicBezTo>
                    <a:pt x="17" y="18"/>
                    <a:pt x="10" y="18"/>
                    <a:pt x="2" y="18"/>
                  </a:cubicBezTo>
                  <a:cubicBezTo>
                    <a:pt x="0" y="1"/>
                    <a:pt x="0" y="1"/>
                    <a:pt x="0" y="1"/>
                  </a:cubicBezTo>
                  <a:cubicBezTo>
                    <a:pt x="2" y="4"/>
                    <a:pt x="7" y="5"/>
                    <a:pt x="11" y="4"/>
                  </a:cubicBezTo>
                  <a:cubicBezTo>
                    <a:pt x="13" y="3"/>
                    <a:pt x="15" y="2"/>
                    <a:pt x="16"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107" name="Freeform 1213"/>
            <p:cNvSpPr>
              <a:spLocks/>
            </p:cNvSpPr>
            <p:nvPr/>
          </p:nvSpPr>
          <p:spPr bwMode="auto">
            <a:xfrm>
              <a:off x="3371056" y="3395664"/>
              <a:ext cx="57150" cy="38100"/>
            </a:xfrm>
            <a:custGeom>
              <a:avLst/>
              <a:gdLst>
                <a:gd name="T0" fmla="*/ 0 w 47"/>
                <a:gd name="T1" fmla="*/ 0 h 31"/>
                <a:gd name="T2" fmla="*/ 11 w 47"/>
                <a:gd name="T3" fmla="*/ 0 h 31"/>
                <a:gd name="T4" fmla="*/ 47 w 47"/>
                <a:gd name="T5" fmla="*/ 31 h 31"/>
                <a:gd name="T6" fmla="*/ 24 w 47"/>
                <a:gd name="T7" fmla="*/ 31 h 31"/>
                <a:gd name="T8" fmla="*/ 0 w 47"/>
                <a:gd name="T9" fmla="*/ 0 h 31"/>
              </a:gdLst>
              <a:ahLst/>
              <a:cxnLst>
                <a:cxn ang="0">
                  <a:pos x="T0" y="T1"/>
                </a:cxn>
                <a:cxn ang="0">
                  <a:pos x="T2" y="T3"/>
                </a:cxn>
                <a:cxn ang="0">
                  <a:pos x="T4" y="T5"/>
                </a:cxn>
                <a:cxn ang="0">
                  <a:pos x="T6" y="T7"/>
                </a:cxn>
                <a:cxn ang="0">
                  <a:pos x="T8" y="T9"/>
                </a:cxn>
              </a:cxnLst>
              <a:rect l="0" t="0" r="r" b="b"/>
              <a:pathLst>
                <a:path w="47" h="31">
                  <a:moveTo>
                    <a:pt x="0" y="0"/>
                  </a:moveTo>
                  <a:cubicBezTo>
                    <a:pt x="3" y="0"/>
                    <a:pt x="7" y="0"/>
                    <a:pt x="11" y="0"/>
                  </a:cubicBezTo>
                  <a:cubicBezTo>
                    <a:pt x="23" y="10"/>
                    <a:pt x="35" y="20"/>
                    <a:pt x="47" y="31"/>
                  </a:cubicBezTo>
                  <a:cubicBezTo>
                    <a:pt x="39" y="31"/>
                    <a:pt x="31" y="31"/>
                    <a:pt x="24" y="31"/>
                  </a:cubicBezTo>
                  <a:cubicBezTo>
                    <a:pt x="16" y="20"/>
                    <a:pt x="8" y="10"/>
                    <a:pt x="0"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108" name="Freeform 1214"/>
            <p:cNvSpPr>
              <a:spLocks/>
            </p:cNvSpPr>
            <p:nvPr/>
          </p:nvSpPr>
          <p:spPr bwMode="auto">
            <a:xfrm>
              <a:off x="3302794" y="3335339"/>
              <a:ext cx="19050" cy="23813"/>
            </a:xfrm>
            <a:custGeom>
              <a:avLst/>
              <a:gdLst>
                <a:gd name="T0" fmla="*/ 9 w 15"/>
                <a:gd name="T1" fmla="*/ 16 h 18"/>
                <a:gd name="T2" fmla="*/ 2 w 15"/>
                <a:gd name="T3" fmla="*/ 15 h 18"/>
                <a:gd name="T4" fmla="*/ 3 w 15"/>
                <a:gd name="T5" fmla="*/ 9 h 18"/>
                <a:gd name="T6" fmla="*/ 13 w 15"/>
                <a:gd name="T7" fmla="*/ 0 h 18"/>
                <a:gd name="T8" fmla="*/ 15 w 15"/>
                <a:gd name="T9" fmla="*/ 11 h 18"/>
                <a:gd name="T10" fmla="*/ 9 w 15"/>
                <a:gd name="T11" fmla="*/ 16 h 18"/>
              </a:gdLst>
              <a:ahLst/>
              <a:cxnLst>
                <a:cxn ang="0">
                  <a:pos x="T0" y="T1"/>
                </a:cxn>
                <a:cxn ang="0">
                  <a:pos x="T2" y="T3"/>
                </a:cxn>
                <a:cxn ang="0">
                  <a:pos x="T4" y="T5"/>
                </a:cxn>
                <a:cxn ang="0">
                  <a:pos x="T6" y="T7"/>
                </a:cxn>
                <a:cxn ang="0">
                  <a:pos x="T8" y="T9"/>
                </a:cxn>
                <a:cxn ang="0">
                  <a:pos x="T10" y="T11"/>
                </a:cxn>
              </a:cxnLst>
              <a:rect l="0" t="0" r="r" b="b"/>
              <a:pathLst>
                <a:path w="15" h="18">
                  <a:moveTo>
                    <a:pt x="9" y="16"/>
                  </a:moveTo>
                  <a:cubicBezTo>
                    <a:pt x="7" y="18"/>
                    <a:pt x="4" y="18"/>
                    <a:pt x="2" y="15"/>
                  </a:cubicBezTo>
                  <a:cubicBezTo>
                    <a:pt x="0" y="13"/>
                    <a:pt x="1" y="10"/>
                    <a:pt x="3" y="9"/>
                  </a:cubicBezTo>
                  <a:cubicBezTo>
                    <a:pt x="13" y="0"/>
                    <a:pt x="13" y="0"/>
                    <a:pt x="13" y="0"/>
                  </a:cubicBezTo>
                  <a:cubicBezTo>
                    <a:pt x="15" y="11"/>
                    <a:pt x="15" y="11"/>
                    <a:pt x="15" y="11"/>
                  </a:cubicBezTo>
                  <a:lnTo>
                    <a:pt x="9" y="16"/>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109" name="Freeform 1215"/>
            <p:cNvSpPr>
              <a:spLocks/>
            </p:cNvSpPr>
            <p:nvPr/>
          </p:nvSpPr>
          <p:spPr bwMode="auto">
            <a:xfrm>
              <a:off x="3312319" y="3306764"/>
              <a:ext cx="58738" cy="104775"/>
            </a:xfrm>
            <a:custGeom>
              <a:avLst/>
              <a:gdLst>
                <a:gd name="T0" fmla="*/ 12 w 47"/>
                <a:gd name="T1" fmla="*/ 37 h 85"/>
                <a:gd name="T2" fmla="*/ 2 w 47"/>
                <a:gd name="T3" fmla="*/ 48 h 85"/>
                <a:gd name="T4" fmla="*/ 1 w 47"/>
                <a:gd name="T5" fmla="*/ 52 h 85"/>
                <a:gd name="T6" fmla="*/ 0 w 47"/>
                <a:gd name="T7" fmla="*/ 78 h 85"/>
                <a:gd name="T8" fmla="*/ 6 w 47"/>
                <a:gd name="T9" fmla="*/ 85 h 85"/>
                <a:gd name="T10" fmla="*/ 13 w 47"/>
                <a:gd name="T11" fmla="*/ 79 h 85"/>
                <a:gd name="T12" fmla="*/ 14 w 47"/>
                <a:gd name="T13" fmla="*/ 55 h 85"/>
                <a:gd name="T14" fmla="*/ 26 w 47"/>
                <a:gd name="T15" fmla="*/ 42 h 85"/>
                <a:gd name="T16" fmla="*/ 29 w 47"/>
                <a:gd name="T17" fmla="*/ 31 h 85"/>
                <a:gd name="T18" fmla="*/ 27 w 47"/>
                <a:gd name="T19" fmla="*/ 15 h 85"/>
                <a:gd name="T20" fmla="*/ 33 w 47"/>
                <a:gd name="T21" fmla="*/ 19 h 85"/>
                <a:gd name="T22" fmla="*/ 37 w 47"/>
                <a:gd name="T23" fmla="*/ 32 h 85"/>
                <a:gd name="T24" fmla="*/ 43 w 47"/>
                <a:gd name="T25" fmla="*/ 35 h 85"/>
                <a:gd name="T26" fmla="*/ 46 w 47"/>
                <a:gd name="T27" fmla="*/ 29 h 85"/>
                <a:gd name="T28" fmla="*/ 42 w 47"/>
                <a:gd name="T29" fmla="*/ 14 h 85"/>
                <a:gd name="T30" fmla="*/ 40 w 47"/>
                <a:gd name="T31" fmla="*/ 11 h 85"/>
                <a:gd name="T32" fmla="*/ 21 w 47"/>
                <a:gd name="T33" fmla="*/ 2 h 85"/>
                <a:gd name="T34" fmla="*/ 11 w 47"/>
                <a:gd name="T35" fmla="*/ 2 h 85"/>
                <a:gd name="T36" fmla="*/ 7 w 47"/>
                <a:gd name="T37" fmla="*/ 11 h 85"/>
                <a:gd name="T38" fmla="*/ 11 w 47"/>
                <a:gd name="T39" fmla="*/ 32 h 85"/>
                <a:gd name="T40" fmla="*/ 12 w 47"/>
                <a:gd name="T41" fmla="*/ 3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85">
                  <a:moveTo>
                    <a:pt x="12" y="37"/>
                  </a:moveTo>
                  <a:cubicBezTo>
                    <a:pt x="2" y="48"/>
                    <a:pt x="2" y="48"/>
                    <a:pt x="2" y="48"/>
                  </a:cubicBezTo>
                  <a:cubicBezTo>
                    <a:pt x="1" y="49"/>
                    <a:pt x="1" y="50"/>
                    <a:pt x="1" y="52"/>
                  </a:cubicBezTo>
                  <a:cubicBezTo>
                    <a:pt x="0" y="78"/>
                    <a:pt x="0" y="78"/>
                    <a:pt x="0" y="78"/>
                  </a:cubicBezTo>
                  <a:cubicBezTo>
                    <a:pt x="0" y="82"/>
                    <a:pt x="3" y="85"/>
                    <a:pt x="6" y="85"/>
                  </a:cubicBezTo>
                  <a:cubicBezTo>
                    <a:pt x="10" y="85"/>
                    <a:pt x="13" y="82"/>
                    <a:pt x="13" y="79"/>
                  </a:cubicBezTo>
                  <a:cubicBezTo>
                    <a:pt x="14" y="55"/>
                    <a:pt x="14" y="55"/>
                    <a:pt x="14" y="55"/>
                  </a:cubicBezTo>
                  <a:cubicBezTo>
                    <a:pt x="26" y="42"/>
                    <a:pt x="26" y="42"/>
                    <a:pt x="26" y="42"/>
                  </a:cubicBezTo>
                  <a:cubicBezTo>
                    <a:pt x="29" y="39"/>
                    <a:pt x="30" y="35"/>
                    <a:pt x="29" y="31"/>
                  </a:cubicBezTo>
                  <a:cubicBezTo>
                    <a:pt x="27" y="15"/>
                    <a:pt x="27" y="15"/>
                    <a:pt x="27" y="15"/>
                  </a:cubicBezTo>
                  <a:cubicBezTo>
                    <a:pt x="33" y="19"/>
                    <a:pt x="33" y="19"/>
                    <a:pt x="33" y="19"/>
                  </a:cubicBezTo>
                  <a:cubicBezTo>
                    <a:pt x="37" y="32"/>
                    <a:pt x="37" y="32"/>
                    <a:pt x="37" y="32"/>
                  </a:cubicBezTo>
                  <a:cubicBezTo>
                    <a:pt x="37" y="34"/>
                    <a:pt x="40" y="36"/>
                    <a:pt x="43" y="35"/>
                  </a:cubicBezTo>
                  <a:cubicBezTo>
                    <a:pt x="45" y="35"/>
                    <a:pt x="47" y="32"/>
                    <a:pt x="46" y="29"/>
                  </a:cubicBezTo>
                  <a:cubicBezTo>
                    <a:pt x="42" y="14"/>
                    <a:pt x="42" y="14"/>
                    <a:pt x="42" y="14"/>
                  </a:cubicBezTo>
                  <a:cubicBezTo>
                    <a:pt x="42" y="13"/>
                    <a:pt x="41" y="12"/>
                    <a:pt x="40" y="11"/>
                  </a:cubicBezTo>
                  <a:cubicBezTo>
                    <a:pt x="21" y="2"/>
                    <a:pt x="21" y="2"/>
                    <a:pt x="21" y="2"/>
                  </a:cubicBezTo>
                  <a:cubicBezTo>
                    <a:pt x="18" y="0"/>
                    <a:pt x="13" y="0"/>
                    <a:pt x="11" y="2"/>
                  </a:cubicBezTo>
                  <a:cubicBezTo>
                    <a:pt x="8" y="4"/>
                    <a:pt x="7" y="7"/>
                    <a:pt x="7" y="11"/>
                  </a:cubicBezTo>
                  <a:cubicBezTo>
                    <a:pt x="11" y="32"/>
                    <a:pt x="11" y="32"/>
                    <a:pt x="11" y="32"/>
                  </a:cubicBezTo>
                  <a:cubicBezTo>
                    <a:pt x="11" y="33"/>
                    <a:pt x="12" y="35"/>
                    <a:pt x="12" y="37"/>
                  </a:cubicBez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110" name="Oval 1216"/>
            <p:cNvSpPr>
              <a:spLocks noChangeArrowheads="1"/>
            </p:cNvSpPr>
            <p:nvPr/>
          </p:nvSpPr>
          <p:spPr bwMode="auto">
            <a:xfrm>
              <a:off x="3310731" y="3278188"/>
              <a:ext cx="25400" cy="26988"/>
            </a:xfrm>
            <a:prstGeom prst="ellipse">
              <a:avLst/>
            </a:pr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111" name="Freeform 1217"/>
            <p:cNvSpPr>
              <a:spLocks/>
            </p:cNvSpPr>
            <p:nvPr/>
          </p:nvSpPr>
          <p:spPr bwMode="auto">
            <a:xfrm>
              <a:off x="3336131" y="3359151"/>
              <a:ext cx="28575" cy="53975"/>
            </a:xfrm>
            <a:custGeom>
              <a:avLst/>
              <a:gdLst>
                <a:gd name="T0" fmla="*/ 10 w 24"/>
                <a:gd name="T1" fmla="*/ 0 h 43"/>
                <a:gd name="T2" fmla="*/ 23 w 24"/>
                <a:gd name="T3" fmla="*/ 33 h 43"/>
                <a:gd name="T4" fmla="*/ 19 w 24"/>
                <a:gd name="T5" fmla="*/ 42 h 43"/>
                <a:gd name="T6" fmla="*/ 10 w 24"/>
                <a:gd name="T7" fmla="*/ 38 h 43"/>
                <a:gd name="T8" fmla="*/ 0 w 24"/>
                <a:gd name="T9" fmla="*/ 11 h 43"/>
                <a:gd name="T10" fmla="*/ 10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10" y="0"/>
                  </a:moveTo>
                  <a:cubicBezTo>
                    <a:pt x="23" y="33"/>
                    <a:pt x="23" y="33"/>
                    <a:pt x="23" y="33"/>
                  </a:cubicBezTo>
                  <a:cubicBezTo>
                    <a:pt x="24" y="37"/>
                    <a:pt x="22" y="41"/>
                    <a:pt x="19" y="42"/>
                  </a:cubicBezTo>
                  <a:cubicBezTo>
                    <a:pt x="15" y="43"/>
                    <a:pt x="11" y="41"/>
                    <a:pt x="10" y="38"/>
                  </a:cubicBezTo>
                  <a:cubicBezTo>
                    <a:pt x="0" y="11"/>
                    <a:pt x="0" y="11"/>
                    <a:pt x="0" y="11"/>
                  </a:cubicBezTo>
                  <a:lnTo>
                    <a:pt x="10" y="0"/>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grpSp>
      <p:sp>
        <p:nvSpPr>
          <p:cNvPr id="112" name="Rounded Rectangle 111"/>
          <p:cNvSpPr/>
          <p:nvPr/>
        </p:nvSpPr>
        <p:spPr>
          <a:xfrm>
            <a:off x="5471047" y="4007121"/>
            <a:ext cx="1783296" cy="1467653"/>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739" tIns="50871" rIns="101739" bIns="50871" spcCol="0" rtlCol="0" anchor="t"/>
          <a:lstStyle/>
          <a:p>
            <a:pPr algn="ctr"/>
            <a:r>
              <a:rPr lang="en-US" dirty="0" smtClean="0"/>
              <a:t>Older Users</a:t>
            </a:r>
          </a:p>
          <a:p>
            <a:pPr algn="ctr"/>
            <a:endParaRPr lang="en-US" dirty="0"/>
          </a:p>
        </p:txBody>
      </p:sp>
      <p:grpSp>
        <p:nvGrpSpPr>
          <p:cNvPr id="113" name="Group 112"/>
          <p:cNvGrpSpPr>
            <a:grpSpLocks noChangeAspect="1"/>
          </p:cNvGrpSpPr>
          <p:nvPr/>
        </p:nvGrpSpPr>
        <p:grpSpPr>
          <a:xfrm>
            <a:off x="6066462" y="4490141"/>
            <a:ext cx="592472" cy="700393"/>
            <a:chOff x="6567488" y="1908175"/>
            <a:chExt cx="2455862" cy="2817813"/>
          </a:xfrm>
        </p:grpSpPr>
        <p:sp>
          <p:nvSpPr>
            <p:cNvPr id="114" name="Oval 5"/>
            <p:cNvSpPr>
              <a:spLocks noChangeArrowheads="1"/>
            </p:cNvSpPr>
            <p:nvPr/>
          </p:nvSpPr>
          <p:spPr bwMode="auto">
            <a:xfrm>
              <a:off x="8054975" y="2087563"/>
              <a:ext cx="517525" cy="530225"/>
            </a:xfrm>
            <a:prstGeom prst="ellipse">
              <a:avLst/>
            </a:pr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6"/>
            <p:cNvSpPr>
              <a:spLocks/>
            </p:cNvSpPr>
            <p:nvPr/>
          </p:nvSpPr>
          <p:spPr bwMode="auto">
            <a:xfrm>
              <a:off x="8786813" y="3406775"/>
              <a:ext cx="134938" cy="68263"/>
            </a:xfrm>
            <a:custGeom>
              <a:avLst/>
              <a:gdLst>
                <a:gd name="T0" fmla="*/ 1 w 12"/>
                <a:gd name="T1" fmla="*/ 3 h 6"/>
                <a:gd name="T2" fmla="*/ 0 w 12"/>
                <a:gd name="T3" fmla="*/ 4 h 6"/>
                <a:gd name="T4" fmla="*/ 9 w 12"/>
                <a:gd name="T5" fmla="*/ 5 h 6"/>
                <a:gd name="T6" fmla="*/ 12 w 12"/>
                <a:gd name="T7" fmla="*/ 2 h 6"/>
                <a:gd name="T8" fmla="*/ 7 w 12"/>
                <a:gd name="T9" fmla="*/ 0 h 6"/>
                <a:gd name="T10" fmla="*/ 1 w 12"/>
                <a:gd name="T11" fmla="*/ 3 h 6"/>
              </a:gdLst>
              <a:ahLst/>
              <a:cxnLst>
                <a:cxn ang="0">
                  <a:pos x="T0" y="T1"/>
                </a:cxn>
                <a:cxn ang="0">
                  <a:pos x="T2" y="T3"/>
                </a:cxn>
                <a:cxn ang="0">
                  <a:pos x="T4" y="T5"/>
                </a:cxn>
                <a:cxn ang="0">
                  <a:pos x="T6" y="T7"/>
                </a:cxn>
                <a:cxn ang="0">
                  <a:pos x="T8" y="T9"/>
                </a:cxn>
                <a:cxn ang="0">
                  <a:pos x="T10" y="T11"/>
                </a:cxn>
              </a:cxnLst>
              <a:rect l="0" t="0" r="r" b="b"/>
              <a:pathLst>
                <a:path w="12" h="6">
                  <a:moveTo>
                    <a:pt x="1" y="3"/>
                  </a:moveTo>
                  <a:cubicBezTo>
                    <a:pt x="1" y="3"/>
                    <a:pt x="0" y="3"/>
                    <a:pt x="0" y="4"/>
                  </a:cubicBezTo>
                  <a:cubicBezTo>
                    <a:pt x="3" y="6"/>
                    <a:pt x="6" y="6"/>
                    <a:pt x="9" y="5"/>
                  </a:cubicBezTo>
                  <a:cubicBezTo>
                    <a:pt x="11" y="5"/>
                    <a:pt x="12" y="3"/>
                    <a:pt x="12" y="2"/>
                  </a:cubicBezTo>
                  <a:cubicBezTo>
                    <a:pt x="11" y="1"/>
                    <a:pt x="9" y="0"/>
                    <a:pt x="7" y="0"/>
                  </a:cubicBezTo>
                  <a:cubicBezTo>
                    <a:pt x="4" y="0"/>
                    <a:pt x="2" y="1"/>
                    <a:pt x="1" y="3"/>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7"/>
            <p:cNvSpPr>
              <a:spLocks/>
            </p:cNvSpPr>
            <p:nvPr/>
          </p:nvSpPr>
          <p:spPr bwMode="auto">
            <a:xfrm>
              <a:off x="8718550" y="3327400"/>
              <a:ext cx="304800" cy="1374775"/>
            </a:xfrm>
            <a:custGeom>
              <a:avLst/>
              <a:gdLst>
                <a:gd name="T0" fmla="*/ 24 w 27"/>
                <a:gd name="T1" fmla="*/ 5 h 122"/>
                <a:gd name="T2" fmla="*/ 13 w 27"/>
                <a:gd name="T3" fmla="*/ 0 h 122"/>
                <a:gd name="T4" fmla="*/ 13 w 27"/>
                <a:gd name="T5" fmla="*/ 0 h 122"/>
                <a:gd name="T6" fmla="*/ 2 w 27"/>
                <a:gd name="T7" fmla="*/ 5 h 122"/>
                <a:gd name="T8" fmla="*/ 0 w 27"/>
                <a:gd name="T9" fmla="*/ 16 h 122"/>
                <a:gd name="T10" fmla="*/ 0 w 27"/>
                <a:gd name="T11" fmla="*/ 119 h 122"/>
                <a:gd name="T12" fmla="*/ 4 w 27"/>
                <a:gd name="T13" fmla="*/ 119 h 122"/>
                <a:gd name="T14" fmla="*/ 4 w 27"/>
                <a:gd name="T15" fmla="*/ 16 h 122"/>
                <a:gd name="T16" fmla="*/ 4 w 27"/>
                <a:gd name="T17" fmla="*/ 16 h 122"/>
                <a:gd name="T18" fmla="*/ 4 w 27"/>
                <a:gd name="T19" fmla="*/ 15 h 122"/>
                <a:gd name="T20" fmla="*/ 5 w 27"/>
                <a:gd name="T21" fmla="*/ 9 h 122"/>
                <a:gd name="T22" fmla="*/ 13 w 27"/>
                <a:gd name="T23" fmla="*/ 5 h 122"/>
                <a:gd name="T24" fmla="*/ 13 w 27"/>
                <a:gd name="T25" fmla="*/ 5 h 122"/>
                <a:gd name="T26" fmla="*/ 21 w 27"/>
                <a:gd name="T27" fmla="*/ 9 h 122"/>
                <a:gd name="T28" fmla="*/ 23 w 27"/>
                <a:gd name="T29" fmla="*/ 16 h 122"/>
                <a:gd name="T30" fmla="*/ 27 w 27"/>
                <a:gd name="T31" fmla="*/ 16 h 122"/>
                <a:gd name="T32" fmla="*/ 24 w 27"/>
                <a:gd name="T33"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22">
                  <a:moveTo>
                    <a:pt x="24" y="5"/>
                  </a:moveTo>
                  <a:cubicBezTo>
                    <a:pt x="22" y="2"/>
                    <a:pt x="18" y="0"/>
                    <a:pt x="13" y="0"/>
                  </a:cubicBezTo>
                  <a:cubicBezTo>
                    <a:pt x="13" y="0"/>
                    <a:pt x="13" y="0"/>
                    <a:pt x="13" y="0"/>
                  </a:cubicBezTo>
                  <a:cubicBezTo>
                    <a:pt x="8" y="0"/>
                    <a:pt x="4" y="2"/>
                    <a:pt x="2" y="5"/>
                  </a:cubicBezTo>
                  <a:cubicBezTo>
                    <a:pt x="0" y="10"/>
                    <a:pt x="0" y="15"/>
                    <a:pt x="0" y="16"/>
                  </a:cubicBezTo>
                  <a:cubicBezTo>
                    <a:pt x="0" y="119"/>
                    <a:pt x="0" y="119"/>
                    <a:pt x="0" y="119"/>
                  </a:cubicBezTo>
                  <a:cubicBezTo>
                    <a:pt x="0" y="119"/>
                    <a:pt x="3" y="122"/>
                    <a:pt x="4" y="119"/>
                  </a:cubicBezTo>
                  <a:cubicBezTo>
                    <a:pt x="4" y="16"/>
                    <a:pt x="4" y="16"/>
                    <a:pt x="4" y="16"/>
                  </a:cubicBezTo>
                  <a:cubicBezTo>
                    <a:pt x="4" y="16"/>
                    <a:pt x="4" y="16"/>
                    <a:pt x="4" y="16"/>
                  </a:cubicBezTo>
                  <a:cubicBezTo>
                    <a:pt x="4" y="15"/>
                    <a:pt x="4" y="15"/>
                    <a:pt x="4" y="15"/>
                  </a:cubicBezTo>
                  <a:cubicBezTo>
                    <a:pt x="4" y="15"/>
                    <a:pt x="4" y="11"/>
                    <a:pt x="5" y="9"/>
                  </a:cubicBezTo>
                  <a:cubicBezTo>
                    <a:pt x="7" y="6"/>
                    <a:pt x="9" y="5"/>
                    <a:pt x="13" y="5"/>
                  </a:cubicBezTo>
                  <a:cubicBezTo>
                    <a:pt x="13" y="5"/>
                    <a:pt x="13" y="5"/>
                    <a:pt x="13" y="5"/>
                  </a:cubicBezTo>
                  <a:cubicBezTo>
                    <a:pt x="17" y="5"/>
                    <a:pt x="20" y="6"/>
                    <a:pt x="21" y="9"/>
                  </a:cubicBezTo>
                  <a:cubicBezTo>
                    <a:pt x="23" y="12"/>
                    <a:pt x="23" y="16"/>
                    <a:pt x="23" y="16"/>
                  </a:cubicBezTo>
                  <a:cubicBezTo>
                    <a:pt x="23" y="16"/>
                    <a:pt x="24" y="21"/>
                    <a:pt x="27" y="16"/>
                  </a:cubicBezTo>
                  <a:cubicBezTo>
                    <a:pt x="27" y="16"/>
                    <a:pt x="27" y="10"/>
                    <a:pt x="24" y="5"/>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8"/>
            <p:cNvSpPr>
              <a:spLocks/>
            </p:cNvSpPr>
            <p:nvPr/>
          </p:nvSpPr>
          <p:spPr bwMode="auto">
            <a:xfrm>
              <a:off x="8189913" y="1908175"/>
              <a:ext cx="269875" cy="190500"/>
            </a:xfrm>
            <a:custGeom>
              <a:avLst/>
              <a:gdLst>
                <a:gd name="T0" fmla="*/ 11 w 24"/>
                <a:gd name="T1" fmla="*/ 14 h 17"/>
                <a:gd name="T2" fmla="*/ 23 w 24"/>
                <a:gd name="T3" fmla="*/ 17 h 17"/>
                <a:gd name="T4" fmla="*/ 24 w 24"/>
                <a:gd name="T5" fmla="*/ 12 h 17"/>
                <a:gd name="T6" fmla="*/ 12 w 24"/>
                <a:gd name="T7" fmla="*/ 0 h 17"/>
                <a:gd name="T8" fmla="*/ 0 w 24"/>
                <a:gd name="T9" fmla="*/ 12 h 17"/>
                <a:gd name="T10" fmla="*/ 1 w 24"/>
                <a:gd name="T11" fmla="*/ 16 h 17"/>
                <a:gd name="T12" fmla="*/ 11 w 24"/>
                <a:gd name="T13" fmla="*/ 14 h 17"/>
              </a:gdLst>
              <a:ahLst/>
              <a:cxnLst>
                <a:cxn ang="0">
                  <a:pos x="T0" y="T1"/>
                </a:cxn>
                <a:cxn ang="0">
                  <a:pos x="T2" y="T3"/>
                </a:cxn>
                <a:cxn ang="0">
                  <a:pos x="T4" y="T5"/>
                </a:cxn>
                <a:cxn ang="0">
                  <a:pos x="T6" y="T7"/>
                </a:cxn>
                <a:cxn ang="0">
                  <a:pos x="T8" y="T9"/>
                </a:cxn>
                <a:cxn ang="0">
                  <a:pos x="T10" y="T11"/>
                </a:cxn>
                <a:cxn ang="0">
                  <a:pos x="T12" y="T13"/>
                </a:cxn>
              </a:cxnLst>
              <a:rect l="0" t="0" r="r" b="b"/>
              <a:pathLst>
                <a:path w="24" h="17">
                  <a:moveTo>
                    <a:pt x="11" y="14"/>
                  </a:moveTo>
                  <a:cubicBezTo>
                    <a:pt x="15" y="14"/>
                    <a:pt x="20" y="15"/>
                    <a:pt x="23" y="17"/>
                  </a:cubicBezTo>
                  <a:cubicBezTo>
                    <a:pt x="24" y="16"/>
                    <a:pt x="24" y="14"/>
                    <a:pt x="24" y="12"/>
                  </a:cubicBezTo>
                  <a:cubicBezTo>
                    <a:pt x="24" y="6"/>
                    <a:pt x="19" y="0"/>
                    <a:pt x="12" y="0"/>
                  </a:cubicBezTo>
                  <a:cubicBezTo>
                    <a:pt x="5" y="0"/>
                    <a:pt x="0" y="6"/>
                    <a:pt x="0" y="12"/>
                  </a:cubicBezTo>
                  <a:cubicBezTo>
                    <a:pt x="0" y="14"/>
                    <a:pt x="0" y="15"/>
                    <a:pt x="1" y="16"/>
                  </a:cubicBezTo>
                  <a:cubicBezTo>
                    <a:pt x="4" y="15"/>
                    <a:pt x="7" y="14"/>
                    <a:pt x="11"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Oval 9"/>
            <p:cNvSpPr>
              <a:spLocks noChangeArrowheads="1"/>
            </p:cNvSpPr>
            <p:nvPr/>
          </p:nvSpPr>
          <p:spPr bwMode="auto">
            <a:xfrm>
              <a:off x="7029450" y="1998663"/>
              <a:ext cx="517525" cy="550863"/>
            </a:xfrm>
            <a:prstGeom prst="ellipse">
              <a:avLst/>
            </a:pr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0"/>
            <p:cNvSpPr>
              <a:spLocks/>
            </p:cNvSpPr>
            <p:nvPr/>
          </p:nvSpPr>
          <p:spPr bwMode="auto">
            <a:xfrm>
              <a:off x="6691313" y="2460625"/>
              <a:ext cx="1306513" cy="2241550"/>
            </a:xfrm>
            <a:custGeom>
              <a:avLst/>
              <a:gdLst>
                <a:gd name="T0" fmla="*/ 113 w 116"/>
                <a:gd name="T1" fmla="*/ 76 h 199"/>
                <a:gd name="T2" fmla="*/ 91 w 116"/>
                <a:gd name="T3" fmla="*/ 11 h 199"/>
                <a:gd name="T4" fmla="*/ 75 w 116"/>
                <a:gd name="T5" fmla="*/ 0 h 199"/>
                <a:gd name="T6" fmla="*/ 74 w 116"/>
                <a:gd name="T7" fmla="*/ 0 h 199"/>
                <a:gd name="T8" fmla="*/ 53 w 116"/>
                <a:gd name="T9" fmla="*/ 11 h 199"/>
                <a:gd name="T10" fmla="*/ 33 w 116"/>
                <a:gd name="T11" fmla="*/ 0 h 199"/>
                <a:gd name="T12" fmla="*/ 19 w 116"/>
                <a:gd name="T13" fmla="*/ 11 h 199"/>
                <a:gd name="T14" fmla="*/ 0 w 116"/>
                <a:gd name="T15" fmla="*/ 72 h 199"/>
                <a:gd name="T16" fmla="*/ 4 w 116"/>
                <a:gd name="T17" fmla="*/ 71 h 199"/>
                <a:gd name="T18" fmla="*/ 15 w 116"/>
                <a:gd name="T19" fmla="*/ 76 h 199"/>
                <a:gd name="T20" fmla="*/ 27 w 116"/>
                <a:gd name="T21" fmla="*/ 39 h 199"/>
                <a:gd name="T22" fmla="*/ 29 w 116"/>
                <a:gd name="T23" fmla="*/ 40 h 199"/>
                <a:gd name="T24" fmla="*/ 32 w 116"/>
                <a:gd name="T25" fmla="*/ 113 h 199"/>
                <a:gd name="T26" fmla="*/ 32 w 116"/>
                <a:gd name="T27" fmla="*/ 188 h 199"/>
                <a:gd name="T28" fmla="*/ 42 w 116"/>
                <a:gd name="T29" fmla="*/ 199 h 199"/>
                <a:gd name="T30" fmla="*/ 42 w 116"/>
                <a:gd name="T31" fmla="*/ 199 h 199"/>
                <a:gd name="T32" fmla="*/ 53 w 116"/>
                <a:gd name="T33" fmla="*/ 188 h 199"/>
                <a:gd name="T34" fmla="*/ 53 w 116"/>
                <a:gd name="T35" fmla="*/ 102 h 199"/>
                <a:gd name="T36" fmla="*/ 58 w 116"/>
                <a:gd name="T37" fmla="*/ 102 h 199"/>
                <a:gd name="T38" fmla="*/ 58 w 116"/>
                <a:gd name="T39" fmla="*/ 188 h 199"/>
                <a:gd name="T40" fmla="*/ 68 w 116"/>
                <a:gd name="T41" fmla="*/ 199 h 199"/>
                <a:gd name="T42" fmla="*/ 68 w 116"/>
                <a:gd name="T43" fmla="*/ 199 h 199"/>
                <a:gd name="T44" fmla="*/ 79 w 116"/>
                <a:gd name="T45" fmla="*/ 188 h 199"/>
                <a:gd name="T46" fmla="*/ 79 w 116"/>
                <a:gd name="T47" fmla="*/ 101 h 199"/>
                <a:gd name="T48" fmla="*/ 79 w 116"/>
                <a:gd name="T49" fmla="*/ 82 h 199"/>
                <a:gd name="T50" fmla="*/ 79 w 116"/>
                <a:gd name="T51" fmla="*/ 72 h 199"/>
                <a:gd name="T52" fmla="*/ 80 w 116"/>
                <a:gd name="T53" fmla="*/ 42 h 199"/>
                <a:gd name="T54" fmla="*/ 82 w 116"/>
                <a:gd name="T55" fmla="*/ 41 h 199"/>
                <a:gd name="T56" fmla="*/ 100 w 116"/>
                <a:gd name="T57" fmla="*/ 83 h 199"/>
                <a:gd name="T58" fmla="*/ 110 w 116"/>
                <a:gd name="T59" fmla="*/ 87 h 199"/>
                <a:gd name="T60" fmla="*/ 113 w 116"/>
                <a:gd name="T61" fmla="*/ 7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99">
                  <a:moveTo>
                    <a:pt x="113" y="76"/>
                  </a:moveTo>
                  <a:cubicBezTo>
                    <a:pt x="91" y="11"/>
                    <a:pt x="91" y="11"/>
                    <a:pt x="91" y="11"/>
                  </a:cubicBezTo>
                  <a:cubicBezTo>
                    <a:pt x="91" y="11"/>
                    <a:pt x="84" y="0"/>
                    <a:pt x="75" y="0"/>
                  </a:cubicBezTo>
                  <a:cubicBezTo>
                    <a:pt x="75" y="0"/>
                    <a:pt x="74" y="0"/>
                    <a:pt x="74" y="0"/>
                  </a:cubicBezTo>
                  <a:cubicBezTo>
                    <a:pt x="70" y="7"/>
                    <a:pt x="62" y="11"/>
                    <a:pt x="53" y="11"/>
                  </a:cubicBezTo>
                  <a:cubicBezTo>
                    <a:pt x="45" y="11"/>
                    <a:pt x="37" y="7"/>
                    <a:pt x="33" y="0"/>
                  </a:cubicBezTo>
                  <a:cubicBezTo>
                    <a:pt x="29" y="1"/>
                    <a:pt x="22" y="3"/>
                    <a:pt x="19" y="11"/>
                  </a:cubicBezTo>
                  <a:cubicBezTo>
                    <a:pt x="15" y="21"/>
                    <a:pt x="4" y="58"/>
                    <a:pt x="0" y="72"/>
                  </a:cubicBezTo>
                  <a:cubicBezTo>
                    <a:pt x="1" y="71"/>
                    <a:pt x="3" y="71"/>
                    <a:pt x="4" y="71"/>
                  </a:cubicBezTo>
                  <a:cubicBezTo>
                    <a:pt x="9" y="71"/>
                    <a:pt x="13" y="73"/>
                    <a:pt x="15" y="76"/>
                  </a:cubicBezTo>
                  <a:cubicBezTo>
                    <a:pt x="19" y="64"/>
                    <a:pt x="27" y="39"/>
                    <a:pt x="27" y="39"/>
                  </a:cubicBezTo>
                  <a:cubicBezTo>
                    <a:pt x="27" y="39"/>
                    <a:pt x="30" y="37"/>
                    <a:pt x="29" y="40"/>
                  </a:cubicBezTo>
                  <a:cubicBezTo>
                    <a:pt x="32" y="113"/>
                    <a:pt x="32" y="113"/>
                    <a:pt x="32" y="113"/>
                  </a:cubicBezTo>
                  <a:cubicBezTo>
                    <a:pt x="32" y="188"/>
                    <a:pt x="32" y="188"/>
                    <a:pt x="32" y="188"/>
                  </a:cubicBezTo>
                  <a:cubicBezTo>
                    <a:pt x="32" y="194"/>
                    <a:pt x="36" y="199"/>
                    <a:pt x="42" y="199"/>
                  </a:cubicBezTo>
                  <a:cubicBezTo>
                    <a:pt x="42" y="199"/>
                    <a:pt x="42" y="199"/>
                    <a:pt x="42" y="199"/>
                  </a:cubicBezTo>
                  <a:cubicBezTo>
                    <a:pt x="48" y="199"/>
                    <a:pt x="53" y="194"/>
                    <a:pt x="53" y="188"/>
                  </a:cubicBezTo>
                  <a:cubicBezTo>
                    <a:pt x="53" y="102"/>
                    <a:pt x="53" y="102"/>
                    <a:pt x="53" y="102"/>
                  </a:cubicBezTo>
                  <a:cubicBezTo>
                    <a:pt x="58" y="102"/>
                    <a:pt x="58" y="102"/>
                    <a:pt x="58" y="102"/>
                  </a:cubicBezTo>
                  <a:cubicBezTo>
                    <a:pt x="58" y="188"/>
                    <a:pt x="58" y="188"/>
                    <a:pt x="58" y="188"/>
                  </a:cubicBezTo>
                  <a:cubicBezTo>
                    <a:pt x="58" y="194"/>
                    <a:pt x="63" y="199"/>
                    <a:pt x="68" y="199"/>
                  </a:cubicBezTo>
                  <a:cubicBezTo>
                    <a:pt x="68" y="199"/>
                    <a:pt x="68" y="199"/>
                    <a:pt x="68" y="199"/>
                  </a:cubicBezTo>
                  <a:cubicBezTo>
                    <a:pt x="74" y="199"/>
                    <a:pt x="79" y="194"/>
                    <a:pt x="79" y="188"/>
                  </a:cubicBezTo>
                  <a:cubicBezTo>
                    <a:pt x="79" y="101"/>
                    <a:pt x="79" y="101"/>
                    <a:pt x="79" y="101"/>
                  </a:cubicBezTo>
                  <a:cubicBezTo>
                    <a:pt x="79" y="82"/>
                    <a:pt x="79" y="82"/>
                    <a:pt x="79" y="82"/>
                  </a:cubicBezTo>
                  <a:cubicBezTo>
                    <a:pt x="79" y="72"/>
                    <a:pt x="79" y="72"/>
                    <a:pt x="79" y="72"/>
                  </a:cubicBezTo>
                  <a:cubicBezTo>
                    <a:pt x="80" y="42"/>
                    <a:pt x="80" y="42"/>
                    <a:pt x="80" y="42"/>
                  </a:cubicBezTo>
                  <a:cubicBezTo>
                    <a:pt x="80" y="42"/>
                    <a:pt x="81" y="39"/>
                    <a:pt x="82" y="41"/>
                  </a:cubicBezTo>
                  <a:cubicBezTo>
                    <a:pt x="83" y="43"/>
                    <a:pt x="100" y="83"/>
                    <a:pt x="100" y="83"/>
                  </a:cubicBezTo>
                  <a:cubicBezTo>
                    <a:pt x="100" y="83"/>
                    <a:pt x="104" y="90"/>
                    <a:pt x="110" y="87"/>
                  </a:cubicBezTo>
                  <a:cubicBezTo>
                    <a:pt x="116" y="83"/>
                    <a:pt x="113" y="76"/>
                    <a:pt x="113" y="7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
            <p:cNvSpPr>
              <a:spLocks/>
            </p:cNvSpPr>
            <p:nvPr/>
          </p:nvSpPr>
          <p:spPr bwMode="auto">
            <a:xfrm>
              <a:off x="6680200" y="3373438"/>
              <a:ext cx="134938" cy="77788"/>
            </a:xfrm>
            <a:custGeom>
              <a:avLst/>
              <a:gdLst>
                <a:gd name="T0" fmla="*/ 5 w 12"/>
                <a:gd name="T1" fmla="*/ 0 h 7"/>
                <a:gd name="T2" fmla="*/ 0 w 12"/>
                <a:gd name="T3" fmla="*/ 2 h 7"/>
                <a:gd name="T4" fmla="*/ 3 w 12"/>
                <a:gd name="T5" fmla="*/ 6 h 7"/>
                <a:gd name="T6" fmla="*/ 12 w 12"/>
                <a:gd name="T7" fmla="*/ 4 h 7"/>
                <a:gd name="T8" fmla="*/ 11 w 12"/>
                <a:gd name="T9" fmla="*/ 3 h 7"/>
                <a:gd name="T10" fmla="*/ 5 w 12"/>
                <a:gd name="T11" fmla="*/ 0 h 7"/>
              </a:gdLst>
              <a:ahLst/>
              <a:cxnLst>
                <a:cxn ang="0">
                  <a:pos x="T0" y="T1"/>
                </a:cxn>
                <a:cxn ang="0">
                  <a:pos x="T2" y="T3"/>
                </a:cxn>
                <a:cxn ang="0">
                  <a:pos x="T4" y="T5"/>
                </a:cxn>
                <a:cxn ang="0">
                  <a:pos x="T6" y="T7"/>
                </a:cxn>
                <a:cxn ang="0">
                  <a:pos x="T8" y="T9"/>
                </a:cxn>
                <a:cxn ang="0">
                  <a:pos x="T10" y="T11"/>
                </a:cxn>
              </a:cxnLst>
              <a:rect l="0" t="0" r="r" b="b"/>
              <a:pathLst>
                <a:path w="12" h="7">
                  <a:moveTo>
                    <a:pt x="5" y="0"/>
                  </a:moveTo>
                  <a:cubicBezTo>
                    <a:pt x="3" y="0"/>
                    <a:pt x="1" y="1"/>
                    <a:pt x="0" y="2"/>
                  </a:cubicBezTo>
                  <a:cubicBezTo>
                    <a:pt x="0" y="3"/>
                    <a:pt x="1" y="5"/>
                    <a:pt x="3" y="6"/>
                  </a:cubicBezTo>
                  <a:cubicBezTo>
                    <a:pt x="6" y="7"/>
                    <a:pt x="9" y="6"/>
                    <a:pt x="12" y="4"/>
                  </a:cubicBezTo>
                  <a:cubicBezTo>
                    <a:pt x="12" y="4"/>
                    <a:pt x="11" y="3"/>
                    <a:pt x="11" y="3"/>
                  </a:cubicBezTo>
                  <a:cubicBezTo>
                    <a:pt x="10" y="1"/>
                    <a:pt x="8" y="0"/>
                    <a:pt x="5" y="0"/>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2"/>
            <p:cNvSpPr>
              <a:spLocks/>
            </p:cNvSpPr>
            <p:nvPr/>
          </p:nvSpPr>
          <p:spPr bwMode="auto">
            <a:xfrm>
              <a:off x="6567488" y="3282950"/>
              <a:ext cx="327025" cy="1443038"/>
            </a:xfrm>
            <a:custGeom>
              <a:avLst/>
              <a:gdLst>
                <a:gd name="T0" fmla="*/ 26 w 29"/>
                <a:gd name="T1" fmla="*/ 6 h 128"/>
                <a:gd name="T2" fmla="*/ 15 w 29"/>
                <a:gd name="T3" fmla="*/ 0 h 128"/>
                <a:gd name="T4" fmla="*/ 15 w 29"/>
                <a:gd name="T5" fmla="*/ 0 h 128"/>
                <a:gd name="T6" fmla="*/ 4 w 29"/>
                <a:gd name="T7" fmla="*/ 6 h 128"/>
                <a:gd name="T8" fmla="*/ 1 w 29"/>
                <a:gd name="T9" fmla="*/ 18 h 128"/>
                <a:gd name="T10" fmla="*/ 5 w 29"/>
                <a:gd name="T11" fmla="*/ 17 h 128"/>
                <a:gd name="T12" fmla="*/ 7 w 29"/>
                <a:gd name="T13" fmla="*/ 10 h 128"/>
                <a:gd name="T14" fmla="*/ 15 w 29"/>
                <a:gd name="T15" fmla="*/ 6 h 128"/>
                <a:gd name="T16" fmla="*/ 15 w 29"/>
                <a:gd name="T17" fmla="*/ 6 h 128"/>
                <a:gd name="T18" fmla="*/ 23 w 29"/>
                <a:gd name="T19" fmla="*/ 10 h 128"/>
                <a:gd name="T20" fmla="*/ 24 w 29"/>
                <a:gd name="T21" fmla="*/ 17 h 128"/>
                <a:gd name="T22" fmla="*/ 24 w 29"/>
                <a:gd name="T23" fmla="*/ 17 h 128"/>
                <a:gd name="T24" fmla="*/ 24 w 29"/>
                <a:gd name="T25" fmla="*/ 17 h 128"/>
                <a:gd name="T26" fmla="*/ 24 w 29"/>
                <a:gd name="T27" fmla="*/ 125 h 128"/>
                <a:gd name="T28" fmla="*/ 28 w 29"/>
                <a:gd name="T29" fmla="*/ 125 h 128"/>
                <a:gd name="T30" fmla="*/ 28 w 29"/>
                <a:gd name="T31" fmla="*/ 18 h 128"/>
                <a:gd name="T32" fmla="*/ 26 w 29"/>
                <a:gd name="T33" fmla="*/ 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28">
                  <a:moveTo>
                    <a:pt x="26" y="6"/>
                  </a:moveTo>
                  <a:cubicBezTo>
                    <a:pt x="24" y="2"/>
                    <a:pt x="20" y="0"/>
                    <a:pt x="15" y="0"/>
                  </a:cubicBezTo>
                  <a:cubicBezTo>
                    <a:pt x="15" y="0"/>
                    <a:pt x="15" y="0"/>
                    <a:pt x="15" y="0"/>
                  </a:cubicBezTo>
                  <a:cubicBezTo>
                    <a:pt x="10" y="0"/>
                    <a:pt x="6" y="2"/>
                    <a:pt x="4" y="6"/>
                  </a:cubicBezTo>
                  <a:cubicBezTo>
                    <a:pt x="0" y="11"/>
                    <a:pt x="1" y="18"/>
                    <a:pt x="1" y="18"/>
                  </a:cubicBezTo>
                  <a:cubicBezTo>
                    <a:pt x="4" y="22"/>
                    <a:pt x="5" y="17"/>
                    <a:pt x="5" y="17"/>
                  </a:cubicBezTo>
                  <a:cubicBezTo>
                    <a:pt x="5" y="17"/>
                    <a:pt x="5" y="13"/>
                    <a:pt x="7" y="10"/>
                  </a:cubicBezTo>
                  <a:cubicBezTo>
                    <a:pt x="8" y="7"/>
                    <a:pt x="11" y="6"/>
                    <a:pt x="15" y="6"/>
                  </a:cubicBezTo>
                  <a:cubicBezTo>
                    <a:pt x="15" y="6"/>
                    <a:pt x="15" y="6"/>
                    <a:pt x="15" y="6"/>
                  </a:cubicBezTo>
                  <a:cubicBezTo>
                    <a:pt x="19" y="6"/>
                    <a:pt x="21" y="7"/>
                    <a:pt x="23" y="10"/>
                  </a:cubicBezTo>
                  <a:cubicBezTo>
                    <a:pt x="24" y="13"/>
                    <a:pt x="24" y="17"/>
                    <a:pt x="24" y="17"/>
                  </a:cubicBezTo>
                  <a:cubicBezTo>
                    <a:pt x="24" y="17"/>
                    <a:pt x="24" y="17"/>
                    <a:pt x="24" y="17"/>
                  </a:cubicBezTo>
                  <a:cubicBezTo>
                    <a:pt x="24" y="17"/>
                    <a:pt x="24" y="17"/>
                    <a:pt x="24" y="17"/>
                  </a:cubicBezTo>
                  <a:cubicBezTo>
                    <a:pt x="24" y="125"/>
                    <a:pt x="24" y="125"/>
                    <a:pt x="24" y="125"/>
                  </a:cubicBezTo>
                  <a:cubicBezTo>
                    <a:pt x="25" y="128"/>
                    <a:pt x="28" y="125"/>
                    <a:pt x="28" y="125"/>
                  </a:cubicBezTo>
                  <a:cubicBezTo>
                    <a:pt x="28" y="18"/>
                    <a:pt x="28" y="18"/>
                    <a:pt x="28" y="18"/>
                  </a:cubicBezTo>
                  <a:cubicBezTo>
                    <a:pt x="28" y="16"/>
                    <a:pt x="29" y="11"/>
                    <a:pt x="26" y="6"/>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3"/>
            <p:cNvSpPr>
              <a:spLocks/>
            </p:cNvSpPr>
            <p:nvPr/>
          </p:nvSpPr>
          <p:spPr bwMode="auto">
            <a:xfrm>
              <a:off x="7615238" y="3225800"/>
              <a:ext cx="180975" cy="271463"/>
            </a:xfrm>
            <a:custGeom>
              <a:avLst/>
              <a:gdLst>
                <a:gd name="T0" fmla="*/ 14 w 16"/>
                <a:gd name="T1" fmla="*/ 17 h 24"/>
                <a:gd name="T2" fmla="*/ 14 w 16"/>
                <a:gd name="T3" fmla="*/ 17 h 24"/>
                <a:gd name="T4" fmla="*/ 7 w 16"/>
                <a:gd name="T5" fmla="*/ 0 h 24"/>
                <a:gd name="T6" fmla="*/ 3 w 16"/>
                <a:gd name="T7" fmla="*/ 11 h 24"/>
                <a:gd name="T8" fmla="*/ 6 w 16"/>
                <a:gd name="T9" fmla="*/ 22 h 24"/>
                <a:gd name="T10" fmla="*/ 16 w 16"/>
                <a:gd name="T11" fmla="*/ 19 h 24"/>
                <a:gd name="T12" fmla="*/ 15 w 16"/>
                <a:gd name="T13" fmla="*/ 17 h 24"/>
                <a:gd name="T14" fmla="*/ 14 w 16"/>
                <a:gd name="T15" fmla="*/ 17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4">
                  <a:moveTo>
                    <a:pt x="14" y="17"/>
                  </a:moveTo>
                  <a:cubicBezTo>
                    <a:pt x="14" y="17"/>
                    <a:pt x="14" y="17"/>
                    <a:pt x="14" y="17"/>
                  </a:cubicBezTo>
                  <a:cubicBezTo>
                    <a:pt x="12" y="12"/>
                    <a:pt x="10" y="6"/>
                    <a:pt x="7" y="0"/>
                  </a:cubicBezTo>
                  <a:cubicBezTo>
                    <a:pt x="3" y="11"/>
                    <a:pt x="3" y="11"/>
                    <a:pt x="3" y="11"/>
                  </a:cubicBezTo>
                  <a:cubicBezTo>
                    <a:pt x="3" y="11"/>
                    <a:pt x="0" y="18"/>
                    <a:pt x="6" y="22"/>
                  </a:cubicBezTo>
                  <a:cubicBezTo>
                    <a:pt x="11" y="24"/>
                    <a:pt x="15" y="20"/>
                    <a:pt x="16" y="19"/>
                  </a:cubicBezTo>
                  <a:cubicBezTo>
                    <a:pt x="15" y="18"/>
                    <a:pt x="15" y="18"/>
                    <a:pt x="15" y="17"/>
                  </a:cubicBezTo>
                  <a:lnTo>
                    <a:pt x="14" y="17"/>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4"/>
            <p:cNvSpPr>
              <a:spLocks/>
            </p:cNvSpPr>
            <p:nvPr/>
          </p:nvSpPr>
          <p:spPr bwMode="auto">
            <a:xfrm>
              <a:off x="7829550" y="2527300"/>
              <a:ext cx="1081088" cy="2152650"/>
            </a:xfrm>
            <a:custGeom>
              <a:avLst/>
              <a:gdLst>
                <a:gd name="T0" fmla="*/ 67 w 96"/>
                <a:gd name="T1" fmla="*/ 39 h 191"/>
                <a:gd name="T2" fmla="*/ 69 w 96"/>
                <a:gd name="T3" fmla="*/ 38 h 191"/>
                <a:gd name="T4" fmla="*/ 81 w 96"/>
                <a:gd name="T5" fmla="*/ 73 h 191"/>
                <a:gd name="T6" fmla="*/ 92 w 96"/>
                <a:gd name="T7" fmla="*/ 69 h 191"/>
                <a:gd name="T8" fmla="*/ 96 w 96"/>
                <a:gd name="T9" fmla="*/ 69 h 191"/>
                <a:gd name="T10" fmla="*/ 77 w 96"/>
                <a:gd name="T11" fmla="*/ 11 h 191"/>
                <a:gd name="T12" fmla="*/ 64 w 96"/>
                <a:gd name="T13" fmla="*/ 1 h 191"/>
                <a:gd name="T14" fmla="*/ 43 w 96"/>
                <a:gd name="T15" fmla="*/ 11 h 191"/>
                <a:gd name="T16" fmla="*/ 22 w 96"/>
                <a:gd name="T17" fmla="*/ 0 h 191"/>
                <a:gd name="T18" fmla="*/ 22 w 96"/>
                <a:gd name="T19" fmla="*/ 0 h 191"/>
                <a:gd name="T20" fmla="*/ 6 w 96"/>
                <a:gd name="T21" fmla="*/ 11 h 191"/>
                <a:gd name="T22" fmla="*/ 0 w 96"/>
                <a:gd name="T23" fmla="*/ 28 h 191"/>
                <a:gd name="T24" fmla="*/ 9 w 96"/>
                <a:gd name="T25" fmla="*/ 53 h 191"/>
                <a:gd name="T26" fmla="*/ 14 w 96"/>
                <a:gd name="T27" fmla="*/ 40 h 191"/>
                <a:gd name="T28" fmla="*/ 17 w 96"/>
                <a:gd name="T29" fmla="*/ 41 h 191"/>
                <a:gd name="T30" fmla="*/ 17 w 96"/>
                <a:gd name="T31" fmla="*/ 63 h 191"/>
                <a:gd name="T32" fmla="*/ 9 w 96"/>
                <a:gd name="T33" fmla="*/ 145 h 191"/>
                <a:gd name="T34" fmla="*/ 18 w 96"/>
                <a:gd name="T35" fmla="*/ 147 h 191"/>
                <a:gd name="T36" fmla="*/ 18 w 96"/>
                <a:gd name="T37" fmla="*/ 181 h 191"/>
                <a:gd name="T38" fmla="*/ 28 w 96"/>
                <a:gd name="T39" fmla="*/ 191 h 191"/>
                <a:gd name="T40" fmla="*/ 28 w 96"/>
                <a:gd name="T41" fmla="*/ 191 h 191"/>
                <a:gd name="T42" fmla="*/ 38 w 96"/>
                <a:gd name="T43" fmla="*/ 181 h 191"/>
                <a:gd name="T44" fmla="*/ 38 w 96"/>
                <a:gd name="T45" fmla="*/ 149 h 191"/>
                <a:gd name="T46" fmla="*/ 44 w 96"/>
                <a:gd name="T47" fmla="*/ 149 h 191"/>
                <a:gd name="T48" fmla="*/ 44 w 96"/>
                <a:gd name="T49" fmla="*/ 181 h 191"/>
                <a:gd name="T50" fmla="*/ 54 w 96"/>
                <a:gd name="T51" fmla="*/ 191 h 191"/>
                <a:gd name="T52" fmla="*/ 54 w 96"/>
                <a:gd name="T53" fmla="*/ 191 h 191"/>
                <a:gd name="T54" fmla="*/ 65 w 96"/>
                <a:gd name="T55" fmla="*/ 181 h 191"/>
                <a:gd name="T56" fmla="*/ 65 w 96"/>
                <a:gd name="T57" fmla="*/ 147 h 191"/>
                <a:gd name="T58" fmla="*/ 73 w 96"/>
                <a:gd name="T59" fmla="*/ 145 h 191"/>
                <a:gd name="T60" fmla="*/ 66 w 96"/>
                <a:gd name="T61" fmla="*/ 66 h 191"/>
                <a:gd name="T62" fmla="*/ 67 w 96"/>
                <a:gd name="T63" fmla="*/ 3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91">
                  <a:moveTo>
                    <a:pt x="67" y="39"/>
                  </a:moveTo>
                  <a:cubicBezTo>
                    <a:pt x="66" y="36"/>
                    <a:pt x="69" y="38"/>
                    <a:pt x="69" y="38"/>
                  </a:cubicBezTo>
                  <a:cubicBezTo>
                    <a:pt x="69" y="38"/>
                    <a:pt x="77" y="62"/>
                    <a:pt x="81" y="73"/>
                  </a:cubicBezTo>
                  <a:cubicBezTo>
                    <a:pt x="83" y="70"/>
                    <a:pt x="87" y="69"/>
                    <a:pt x="92" y="69"/>
                  </a:cubicBezTo>
                  <a:cubicBezTo>
                    <a:pt x="93" y="69"/>
                    <a:pt x="95" y="69"/>
                    <a:pt x="96" y="69"/>
                  </a:cubicBezTo>
                  <a:cubicBezTo>
                    <a:pt x="92" y="56"/>
                    <a:pt x="81" y="20"/>
                    <a:pt x="77" y="11"/>
                  </a:cubicBezTo>
                  <a:cubicBezTo>
                    <a:pt x="74" y="4"/>
                    <a:pt x="68" y="1"/>
                    <a:pt x="64" y="1"/>
                  </a:cubicBezTo>
                  <a:cubicBezTo>
                    <a:pt x="59" y="7"/>
                    <a:pt x="51" y="11"/>
                    <a:pt x="43" y="11"/>
                  </a:cubicBezTo>
                  <a:cubicBezTo>
                    <a:pt x="35" y="11"/>
                    <a:pt x="27" y="7"/>
                    <a:pt x="22" y="0"/>
                  </a:cubicBezTo>
                  <a:cubicBezTo>
                    <a:pt x="22" y="0"/>
                    <a:pt x="22" y="0"/>
                    <a:pt x="22" y="0"/>
                  </a:cubicBezTo>
                  <a:cubicBezTo>
                    <a:pt x="13" y="0"/>
                    <a:pt x="6" y="11"/>
                    <a:pt x="6" y="11"/>
                  </a:cubicBezTo>
                  <a:cubicBezTo>
                    <a:pt x="0" y="28"/>
                    <a:pt x="0" y="28"/>
                    <a:pt x="0" y="28"/>
                  </a:cubicBezTo>
                  <a:cubicBezTo>
                    <a:pt x="9" y="53"/>
                    <a:pt x="9" y="53"/>
                    <a:pt x="9" y="53"/>
                  </a:cubicBezTo>
                  <a:cubicBezTo>
                    <a:pt x="12" y="46"/>
                    <a:pt x="14" y="40"/>
                    <a:pt x="14" y="40"/>
                  </a:cubicBezTo>
                  <a:cubicBezTo>
                    <a:pt x="16" y="38"/>
                    <a:pt x="17" y="41"/>
                    <a:pt x="17" y="41"/>
                  </a:cubicBezTo>
                  <a:cubicBezTo>
                    <a:pt x="17" y="63"/>
                    <a:pt x="17" y="63"/>
                    <a:pt x="17" y="63"/>
                  </a:cubicBezTo>
                  <a:cubicBezTo>
                    <a:pt x="9" y="145"/>
                    <a:pt x="9" y="145"/>
                    <a:pt x="9" y="145"/>
                  </a:cubicBezTo>
                  <a:cubicBezTo>
                    <a:pt x="9" y="145"/>
                    <a:pt x="12" y="146"/>
                    <a:pt x="18" y="147"/>
                  </a:cubicBezTo>
                  <a:cubicBezTo>
                    <a:pt x="18" y="181"/>
                    <a:pt x="18" y="181"/>
                    <a:pt x="18" y="181"/>
                  </a:cubicBezTo>
                  <a:cubicBezTo>
                    <a:pt x="18" y="186"/>
                    <a:pt x="22" y="191"/>
                    <a:pt x="28" y="191"/>
                  </a:cubicBezTo>
                  <a:cubicBezTo>
                    <a:pt x="28" y="191"/>
                    <a:pt x="28" y="191"/>
                    <a:pt x="28" y="191"/>
                  </a:cubicBezTo>
                  <a:cubicBezTo>
                    <a:pt x="34" y="191"/>
                    <a:pt x="38" y="186"/>
                    <a:pt x="38" y="181"/>
                  </a:cubicBezTo>
                  <a:cubicBezTo>
                    <a:pt x="38" y="149"/>
                    <a:pt x="38" y="149"/>
                    <a:pt x="38" y="149"/>
                  </a:cubicBezTo>
                  <a:cubicBezTo>
                    <a:pt x="40" y="149"/>
                    <a:pt x="42" y="149"/>
                    <a:pt x="44" y="149"/>
                  </a:cubicBezTo>
                  <a:cubicBezTo>
                    <a:pt x="44" y="181"/>
                    <a:pt x="44" y="181"/>
                    <a:pt x="44" y="181"/>
                  </a:cubicBezTo>
                  <a:cubicBezTo>
                    <a:pt x="44" y="186"/>
                    <a:pt x="49" y="191"/>
                    <a:pt x="54" y="191"/>
                  </a:cubicBezTo>
                  <a:cubicBezTo>
                    <a:pt x="54" y="191"/>
                    <a:pt x="54" y="191"/>
                    <a:pt x="54" y="191"/>
                  </a:cubicBezTo>
                  <a:cubicBezTo>
                    <a:pt x="60" y="191"/>
                    <a:pt x="65" y="186"/>
                    <a:pt x="65" y="181"/>
                  </a:cubicBezTo>
                  <a:cubicBezTo>
                    <a:pt x="65" y="147"/>
                    <a:pt x="65" y="147"/>
                    <a:pt x="65" y="147"/>
                  </a:cubicBezTo>
                  <a:cubicBezTo>
                    <a:pt x="68" y="147"/>
                    <a:pt x="70" y="146"/>
                    <a:pt x="73" y="145"/>
                  </a:cubicBezTo>
                  <a:cubicBezTo>
                    <a:pt x="66" y="66"/>
                    <a:pt x="66" y="66"/>
                    <a:pt x="66" y="66"/>
                  </a:cubicBezTo>
                  <a:lnTo>
                    <a:pt x="67" y="39"/>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114541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noChangeAspect="1"/>
          </p:cNvGraphicFramePr>
          <p:nvPr>
            <p:extLst>
              <p:ext uri="{D42A27DB-BD31-4B8C-83A1-F6EECF244321}">
                <p14:modId xmlns:p14="http://schemas.microsoft.com/office/powerpoint/2010/main" val="3109255255"/>
              </p:ext>
            </p:extLst>
          </p:nvPr>
        </p:nvGraphicFramePr>
        <p:xfrm>
          <a:off x="1466661" y="238058"/>
          <a:ext cx="7163614" cy="7456466"/>
        </p:xfrm>
        <a:graphic>
          <a:graphicData uri="http://schemas.openxmlformats.org/drawingml/2006/table">
            <a:tbl>
              <a:tblPr firstRow="1" bandRow="1">
                <a:tableStyleId>{5C22544A-7EE6-4342-B048-85BDC9FD1C3A}</a:tableStyleId>
              </a:tblPr>
              <a:tblGrid>
                <a:gridCol w="1037201"/>
                <a:gridCol w="1182735"/>
                <a:gridCol w="2377414"/>
                <a:gridCol w="1286118"/>
                <a:gridCol w="1280146"/>
              </a:tblGrid>
              <a:tr h="706717">
                <a:tc>
                  <a:txBody>
                    <a:bodyPr/>
                    <a:lstStyle/>
                    <a:p>
                      <a:pPr algn="ctr"/>
                      <a:r>
                        <a:rPr lang="en-US" sz="1800" dirty="0" smtClean="0"/>
                        <a:t>Fatality</a:t>
                      </a:r>
                    </a:p>
                    <a:p>
                      <a:pPr algn="ctr"/>
                      <a:r>
                        <a:rPr lang="en-US" sz="1800" dirty="0" smtClean="0"/>
                        <a:t>Rank</a:t>
                      </a:r>
                      <a:endParaRPr lang="en-US" sz="1800" dirty="0"/>
                    </a:p>
                  </a:txBody>
                  <a:tcPr/>
                </a:tc>
                <a:tc>
                  <a:txBody>
                    <a:bodyPr/>
                    <a:lstStyle/>
                    <a:p>
                      <a:pPr marL="0" marR="0" indent="0" algn="r" defTabSz="1018824" rtl="0" eaLnBrk="1" fontAlgn="auto" latinLnBrk="0" hangingPunct="1">
                        <a:lnSpc>
                          <a:spcPct val="100000"/>
                        </a:lnSpc>
                        <a:spcBef>
                          <a:spcPts val="0"/>
                        </a:spcBef>
                        <a:spcAft>
                          <a:spcPts val="0"/>
                        </a:spcAft>
                        <a:buClrTx/>
                        <a:buSzTx/>
                        <a:buFontTx/>
                        <a:buNone/>
                        <a:tabLst/>
                        <a:defRPr/>
                      </a:pPr>
                      <a:r>
                        <a:rPr lang="en-US" sz="1800" dirty="0" smtClean="0"/>
                        <a:t>Fatalities</a:t>
                      </a:r>
                    </a:p>
                    <a:p>
                      <a:pPr marL="0" marR="0" indent="0" algn="ctr" defTabSz="1018824" rtl="0" eaLnBrk="1" fontAlgn="auto" latinLnBrk="0" hangingPunct="1">
                        <a:lnSpc>
                          <a:spcPct val="100000"/>
                        </a:lnSpc>
                        <a:spcBef>
                          <a:spcPts val="0"/>
                        </a:spcBef>
                        <a:spcAft>
                          <a:spcPts val="0"/>
                        </a:spcAft>
                        <a:buClrTx/>
                        <a:buSzTx/>
                        <a:buFontTx/>
                        <a:buNone/>
                        <a:tabLst/>
                        <a:defRPr/>
                      </a:pPr>
                      <a:r>
                        <a:rPr lang="en-US" sz="1800" dirty="0" smtClean="0"/>
                        <a:t>(K)</a:t>
                      </a:r>
                    </a:p>
                  </a:txBody>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800" dirty="0" smtClean="0"/>
                        <a:t>Problem Area</a:t>
                      </a:r>
                    </a:p>
                  </a:txBody>
                  <a:tcPr/>
                </a:tc>
                <a:tc>
                  <a:txBody>
                    <a:bodyPr/>
                    <a:lstStyle/>
                    <a:p>
                      <a:pPr algn="l"/>
                      <a:r>
                        <a:rPr lang="en-US" sz="1800" dirty="0" smtClean="0"/>
                        <a:t>Casualties</a:t>
                      </a:r>
                    </a:p>
                    <a:p>
                      <a:pPr algn="ctr"/>
                      <a:r>
                        <a:rPr lang="en-US" sz="1800" dirty="0" smtClean="0"/>
                        <a:t>(K&amp;A)</a:t>
                      </a:r>
                      <a:endParaRPr lang="en-US" sz="1800" dirty="0"/>
                    </a:p>
                  </a:txBody>
                  <a:tcPr/>
                </a:tc>
                <a:tc>
                  <a:txBody>
                    <a:bodyPr/>
                    <a:lstStyle/>
                    <a:p>
                      <a:pPr algn="ctr"/>
                      <a:r>
                        <a:rPr lang="en-US" sz="1800" dirty="0" smtClean="0"/>
                        <a:t>Casualty Rank</a:t>
                      </a:r>
                      <a:endParaRPr lang="en-US" sz="1800" dirty="0"/>
                    </a:p>
                  </a:txBody>
                  <a:tcPr/>
                </a:tc>
              </a:tr>
              <a:tr h="606829">
                <a:tc>
                  <a:txBody>
                    <a:bodyPr/>
                    <a:lstStyle/>
                    <a:p>
                      <a:pPr algn="ctr"/>
                      <a:r>
                        <a:rPr lang="en-US" sz="1800" dirty="0" smtClean="0"/>
                        <a:t>1</a:t>
                      </a:r>
                      <a:endParaRPr lang="en-US" sz="1800" dirty="0"/>
                    </a:p>
                  </a:txBody>
                  <a:tcPr anchor="ctr"/>
                </a:tc>
                <a:tc>
                  <a:txBody>
                    <a:bodyPr/>
                    <a:lstStyle/>
                    <a:p>
                      <a:pPr algn="r"/>
                      <a:r>
                        <a:rPr lang="en-US" sz="1800" dirty="0" smtClean="0"/>
                        <a:t>10,890</a:t>
                      </a:r>
                      <a:endParaRPr lang="en-US" sz="1800" dirty="0"/>
                    </a:p>
                  </a:txBody>
                  <a:tcPr anchor="ctr"/>
                </a:tc>
                <a:tc>
                  <a:txBody>
                    <a:bodyPr/>
                    <a:lstStyle/>
                    <a:p>
                      <a:pPr algn="r"/>
                      <a:endParaRPr lang="en-US" sz="1800" dirty="0"/>
                    </a:p>
                  </a:txBody>
                  <a:tcPr>
                    <a:solidFill>
                      <a:schemeClr val="bg2">
                        <a:lumMod val="75000"/>
                      </a:schemeClr>
                    </a:solidFill>
                  </a:tcPr>
                </a:tc>
                <a:tc>
                  <a:txBody>
                    <a:bodyPr/>
                    <a:lstStyle/>
                    <a:p>
                      <a:pPr algn="l"/>
                      <a:r>
                        <a:rPr lang="en-US" sz="1800" dirty="0" smtClean="0"/>
                        <a:t>48,171</a:t>
                      </a:r>
                      <a:endParaRPr lang="en-US" sz="1800" dirty="0"/>
                    </a:p>
                  </a:txBody>
                  <a:tcPr anchor="ctr"/>
                </a:tc>
                <a:tc>
                  <a:txBody>
                    <a:bodyPr/>
                    <a:lstStyle/>
                    <a:p>
                      <a:pPr algn="ctr"/>
                      <a:r>
                        <a:rPr lang="en-US" sz="1800" dirty="0" smtClean="0"/>
                        <a:t>1</a:t>
                      </a:r>
                      <a:endParaRPr lang="en-US" sz="1800" dirty="0"/>
                    </a:p>
                  </a:txBody>
                  <a:tcPr anchor="ctr"/>
                </a:tc>
              </a:tr>
              <a:tr h="606829">
                <a:tc>
                  <a:txBody>
                    <a:bodyPr/>
                    <a:lstStyle/>
                    <a:p>
                      <a:pPr algn="ctr"/>
                      <a:r>
                        <a:rPr lang="en-US" sz="1800" dirty="0" smtClean="0"/>
                        <a:t>2</a:t>
                      </a:r>
                      <a:endParaRPr lang="en-US" sz="1800" dirty="0"/>
                    </a:p>
                  </a:txBody>
                  <a:tcPr anchor="ctr"/>
                </a:tc>
                <a:tc>
                  <a:txBody>
                    <a:bodyPr/>
                    <a:lstStyle/>
                    <a:p>
                      <a:pPr algn="r"/>
                      <a:r>
                        <a:rPr lang="en-US" sz="1800" dirty="0" smtClean="0"/>
                        <a:t>9,037</a:t>
                      </a:r>
                      <a:endParaRPr lang="en-US" sz="1800" dirty="0"/>
                    </a:p>
                  </a:txBody>
                  <a:tcPr anchor="ctr"/>
                </a:tc>
                <a:tc>
                  <a:txBody>
                    <a:bodyPr/>
                    <a:lstStyle/>
                    <a:p>
                      <a:pPr algn="r"/>
                      <a:r>
                        <a:rPr lang="en-US" sz="1800" dirty="0" smtClean="0">
                          <a:solidFill>
                            <a:schemeClr val="tx1"/>
                          </a:solidFill>
                        </a:rPr>
                        <a:t>Impairment</a:t>
                      </a:r>
                      <a:endParaRPr lang="en-US" sz="1800" dirty="0">
                        <a:solidFill>
                          <a:schemeClr val="tx1"/>
                        </a:solidFill>
                      </a:endParaRPr>
                    </a:p>
                  </a:txBody>
                  <a:tcPr anchor="ctr">
                    <a:solidFill>
                      <a:schemeClr val="bg2">
                        <a:lumMod val="75000"/>
                      </a:schemeClr>
                    </a:solidFill>
                  </a:tcPr>
                </a:tc>
                <a:tc>
                  <a:txBody>
                    <a:bodyPr/>
                    <a:lstStyle/>
                    <a:p>
                      <a:pPr algn="l"/>
                      <a:r>
                        <a:rPr lang="en-US" sz="1800" dirty="0" smtClean="0"/>
                        <a:t>26,285</a:t>
                      </a:r>
                      <a:endParaRPr lang="en-US" sz="1800" dirty="0"/>
                    </a:p>
                  </a:txBody>
                  <a:tcPr anchor="ctr"/>
                </a:tc>
                <a:tc>
                  <a:txBody>
                    <a:bodyPr/>
                    <a:lstStyle/>
                    <a:p>
                      <a:pPr algn="ctr"/>
                      <a:r>
                        <a:rPr lang="en-US" sz="1800" dirty="0" smtClean="0"/>
                        <a:t>4</a:t>
                      </a:r>
                      <a:endParaRPr lang="en-US" sz="1800" dirty="0"/>
                    </a:p>
                  </a:txBody>
                  <a:tcPr anchor="ctr"/>
                </a:tc>
              </a:tr>
              <a:tr h="606829">
                <a:tc>
                  <a:txBody>
                    <a:bodyPr/>
                    <a:lstStyle/>
                    <a:p>
                      <a:pPr algn="ctr"/>
                      <a:r>
                        <a:rPr lang="en-US" sz="1800" dirty="0" smtClean="0"/>
                        <a:t>3</a:t>
                      </a:r>
                      <a:endParaRPr lang="en-US" sz="1800" dirty="0"/>
                    </a:p>
                  </a:txBody>
                  <a:tcPr anchor="ctr"/>
                </a:tc>
                <a:tc>
                  <a:txBody>
                    <a:bodyPr/>
                    <a:lstStyle/>
                    <a:p>
                      <a:pPr algn="r"/>
                      <a:r>
                        <a:rPr lang="en-US" sz="1800" dirty="0" smtClean="0"/>
                        <a:t>5,</a:t>
                      </a:r>
                      <a:r>
                        <a:rPr lang="en-US" sz="1800" baseline="0" dirty="0" smtClean="0"/>
                        <a:t>589</a:t>
                      </a:r>
                      <a:endParaRPr lang="en-US" sz="1800" dirty="0"/>
                    </a:p>
                  </a:txBody>
                  <a:tcPr anchor="ctr"/>
                </a:tc>
                <a:tc>
                  <a:txBody>
                    <a:bodyPr/>
                    <a:lstStyle/>
                    <a:p>
                      <a:pPr algn="l"/>
                      <a:r>
                        <a:rPr lang="en-US" sz="1800" dirty="0" smtClean="0">
                          <a:solidFill>
                            <a:schemeClr val="tx1"/>
                          </a:solidFill>
                        </a:rPr>
                        <a:t>Safety Belts</a:t>
                      </a:r>
                      <a:endParaRPr lang="en-US" sz="1800" dirty="0">
                        <a:solidFill>
                          <a:schemeClr val="tx1"/>
                        </a:solidFill>
                      </a:endParaRPr>
                    </a:p>
                  </a:txBody>
                  <a:tcPr anchor="ctr">
                    <a:solidFill>
                      <a:schemeClr val="bg2">
                        <a:lumMod val="75000"/>
                      </a:schemeClr>
                    </a:solidFill>
                  </a:tcPr>
                </a:tc>
                <a:tc>
                  <a:txBody>
                    <a:bodyPr/>
                    <a:lstStyle/>
                    <a:p>
                      <a:pPr algn="l"/>
                      <a:r>
                        <a:rPr lang="en-US" sz="1800" dirty="0" smtClean="0"/>
                        <a:t>17,400</a:t>
                      </a:r>
                      <a:endParaRPr lang="en-US" sz="1800" dirty="0"/>
                    </a:p>
                  </a:txBody>
                  <a:tcPr anchor="ctr"/>
                </a:tc>
                <a:tc>
                  <a:txBody>
                    <a:bodyPr/>
                    <a:lstStyle/>
                    <a:p>
                      <a:pPr algn="ctr"/>
                      <a:r>
                        <a:rPr lang="en-US" sz="1800" b="0" i="0" dirty="0" smtClean="0"/>
                        <a:t>8</a:t>
                      </a:r>
                      <a:endParaRPr lang="en-US" sz="1800" b="0" i="0" dirty="0"/>
                    </a:p>
                  </a:txBody>
                  <a:tcPr anchor="ctr"/>
                </a:tc>
              </a:tr>
              <a:tr h="644144">
                <a:tc>
                  <a:txBody>
                    <a:bodyPr/>
                    <a:lstStyle/>
                    <a:p>
                      <a:pPr algn="ctr"/>
                      <a:r>
                        <a:rPr lang="en-US" sz="1800" dirty="0" smtClean="0"/>
                        <a:t>4</a:t>
                      </a:r>
                      <a:endParaRPr lang="en-US" sz="1800" dirty="0"/>
                    </a:p>
                  </a:txBody>
                  <a:tcPr anchor="ctr"/>
                </a:tc>
                <a:tc>
                  <a:txBody>
                    <a:bodyPr/>
                    <a:lstStyle/>
                    <a:p>
                      <a:pPr algn="r"/>
                      <a:r>
                        <a:rPr lang="en-US" sz="1800" dirty="0" smtClean="0"/>
                        <a:t>5,245</a:t>
                      </a:r>
                      <a:endParaRPr lang="en-US" sz="1800" dirty="0"/>
                    </a:p>
                  </a:txBody>
                  <a:tcPr anchor="ctr"/>
                </a:tc>
                <a:tc>
                  <a:txBody>
                    <a:bodyPr/>
                    <a:lstStyle/>
                    <a:p>
                      <a:pPr algn="r"/>
                      <a:r>
                        <a:rPr lang="en-US" sz="1800" dirty="0" smtClean="0">
                          <a:solidFill>
                            <a:schemeClr val="tx1"/>
                          </a:solidFill>
                        </a:rPr>
                        <a:t>0-24</a:t>
                      </a:r>
                    </a:p>
                    <a:p>
                      <a:pPr algn="r"/>
                      <a:r>
                        <a:rPr lang="en-US" sz="1800" dirty="0" smtClean="0">
                          <a:solidFill>
                            <a:schemeClr val="tx1"/>
                          </a:solidFill>
                        </a:rPr>
                        <a:t>Year</a:t>
                      </a:r>
                      <a:r>
                        <a:rPr lang="en-US" sz="1800" baseline="0" dirty="0" smtClean="0">
                          <a:solidFill>
                            <a:schemeClr val="tx1"/>
                          </a:solidFill>
                        </a:rPr>
                        <a:t> Olds</a:t>
                      </a:r>
                      <a:endParaRPr lang="en-US" sz="1800" dirty="0">
                        <a:solidFill>
                          <a:schemeClr val="tx1"/>
                        </a:solidFill>
                      </a:endParaRPr>
                    </a:p>
                  </a:txBody>
                  <a:tcPr>
                    <a:solidFill>
                      <a:schemeClr val="bg2">
                        <a:lumMod val="75000"/>
                      </a:schemeClr>
                    </a:solidFill>
                  </a:tcPr>
                </a:tc>
                <a:tc>
                  <a:txBody>
                    <a:bodyPr/>
                    <a:lstStyle/>
                    <a:p>
                      <a:pPr algn="l"/>
                      <a:r>
                        <a:rPr lang="en-US" sz="1800" dirty="0" smtClean="0"/>
                        <a:t>35,329</a:t>
                      </a:r>
                      <a:endParaRPr lang="en-US" sz="1800" dirty="0"/>
                    </a:p>
                  </a:txBody>
                  <a:tcPr anchor="ctr"/>
                </a:tc>
                <a:tc>
                  <a:txBody>
                    <a:bodyPr/>
                    <a:lstStyle/>
                    <a:p>
                      <a:pPr algn="ctr"/>
                      <a:r>
                        <a:rPr lang="en-US" sz="1800" b="0" i="0" dirty="0" smtClean="0"/>
                        <a:t>3</a:t>
                      </a:r>
                      <a:endParaRPr lang="en-US" sz="1800" b="0" i="0" dirty="0"/>
                    </a:p>
                  </a:txBody>
                  <a:tcPr anchor="ctr"/>
                </a:tc>
              </a:tr>
              <a:tr h="606829">
                <a:tc>
                  <a:txBody>
                    <a:bodyPr/>
                    <a:lstStyle/>
                    <a:p>
                      <a:pPr algn="ctr"/>
                      <a:r>
                        <a:rPr lang="en-US" sz="1800" dirty="0" smtClean="0"/>
                        <a:t>5</a:t>
                      </a:r>
                      <a:endParaRPr lang="en-US" sz="1800" dirty="0"/>
                    </a:p>
                  </a:txBody>
                  <a:tcPr anchor="ctr"/>
                </a:tc>
                <a:tc>
                  <a:txBody>
                    <a:bodyPr/>
                    <a:lstStyle/>
                    <a:p>
                      <a:pPr algn="r"/>
                      <a:r>
                        <a:rPr lang="en-US" sz="1800" dirty="0" smtClean="0"/>
                        <a:t>4,649</a:t>
                      </a:r>
                      <a:endParaRPr lang="en-US" sz="1800" dirty="0"/>
                    </a:p>
                  </a:txBody>
                  <a:tcPr anchor="ctr"/>
                </a:tc>
                <a:tc>
                  <a:txBody>
                    <a:bodyPr/>
                    <a:lstStyle/>
                    <a:p>
                      <a:pPr algn="r"/>
                      <a:r>
                        <a:rPr lang="en-US" sz="1800" dirty="0" smtClean="0">
                          <a:solidFill>
                            <a:schemeClr val="tx1"/>
                          </a:solidFill>
                        </a:rPr>
                        <a:t>Intersections</a:t>
                      </a:r>
                      <a:endParaRPr lang="en-US" sz="1800" dirty="0">
                        <a:solidFill>
                          <a:schemeClr val="tx1"/>
                        </a:solidFill>
                      </a:endParaRPr>
                    </a:p>
                  </a:txBody>
                  <a:tcPr anchor="ctr">
                    <a:solidFill>
                      <a:schemeClr val="bg2">
                        <a:lumMod val="75000"/>
                      </a:schemeClr>
                    </a:solidFill>
                  </a:tcPr>
                </a:tc>
                <a:tc>
                  <a:txBody>
                    <a:bodyPr/>
                    <a:lstStyle/>
                    <a:p>
                      <a:pPr algn="l"/>
                      <a:r>
                        <a:rPr lang="en-US" sz="1800" dirty="0" smtClean="0"/>
                        <a:t>40,494</a:t>
                      </a:r>
                      <a:endParaRPr lang="en-US" sz="1800" dirty="0"/>
                    </a:p>
                  </a:txBody>
                  <a:tcPr anchor="ctr"/>
                </a:tc>
                <a:tc>
                  <a:txBody>
                    <a:bodyPr/>
                    <a:lstStyle/>
                    <a:p>
                      <a:pPr algn="ctr"/>
                      <a:r>
                        <a:rPr lang="en-US" sz="1800" b="0" i="0" dirty="0" smtClean="0"/>
                        <a:t>2</a:t>
                      </a:r>
                      <a:endParaRPr lang="en-US" sz="1800" b="0" i="0" dirty="0"/>
                    </a:p>
                  </a:txBody>
                  <a:tcPr anchor="ctr"/>
                </a:tc>
              </a:tr>
              <a:tr h="606829">
                <a:tc>
                  <a:txBody>
                    <a:bodyPr/>
                    <a:lstStyle/>
                    <a:p>
                      <a:pPr algn="ctr"/>
                      <a:r>
                        <a:rPr lang="en-US" sz="1800" dirty="0" smtClean="0"/>
                        <a:t>6</a:t>
                      </a:r>
                      <a:endParaRPr lang="en-US" sz="1800" dirty="0"/>
                    </a:p>
                  </a:txBody>
                  <a:tcPr anchor="ctr"/>
                </a:tc>
                <a:tc>
                  <a:txBody>
                    <a:bodyPr/>
                    <a:lstStyle/>
                    <a:p>
                      <a:pPr algn="r"/>
                      <a:r>
                        <a:rPr lang="en-US" sz="1800" dirty="0" smtClean="0"/>
                        <a:t>4,603</a:t>
                      </a:r>
                      <a:endParaRPr lang="en-US" sz="1800" dirty="0"/>
                    </a:p>
                  </a:txBody>
                  <a:tcPr anchor="ctr"/>
                </a:tc>
                <a:tc>
                  <a:txBody>
                    <a:bodyPr/>
                    <a:lstStyle/>
                    <a:p>
                      <a:pPr algn="l"/>
                      <a:r>
                        <a:rPr lang="en-US" sz="1800" dirty="0" smtClean="0">
                          <a:solidFill>
                            <a:schemeClr val="tx1"/>
                          </a:solidFill>
                        </a:rPr>
                        <a:t>Speeding</a:t>
                      </a:r>
                      <a:endParaRPr lang="en-US" sz="1800" dirty="0">
                        <a:solidFill>
                          <a:schemeClr val="tx1"/>
                        </a:solidFill>
                      </a:endParaRPr>
                    </a:p>
                  </a:txBody>
                  <a:tcPr anchor="ctr">
                    <a:solidFill>
                      <a:schemeClr val="bg2">
                        <a:lumMod val="75000"/>
                      </a:schemeClr>
                    </a:solidFill>
                  </a:tcPr>
                </a:tc>
                <a:tc>
                  <a:txBody>
                    <a:bodyPr/>
                    <a:lstStyle/>
                    <a:p>
                      <a:pPr algn="l"/>
                      <a:r>
                        <a:rPr lang="en-US" sz="1800" dirty="0" smtClean="0"/>
                        <a:t>17,963</a:t>
                      </a:r>
                      <a:endParaRPr lang="en-US" sz="1800" dirty="0"/>
                    </a:p>
                  </a:txBody>
                  <a:tcPr anchor="ctr"/>
                </a:tc>
                <a:tc>
                  <a:txBody>
                    <a:bodyPr/>
                    <a:lstStyle/>
                    <a:p>
                      <a:pPr algn="ctr"/>
                      <a:r>
                        <a:rPr lang="en-US" sz="1800" dirty="0" smtClean="0"/>
                        <a:t>7</a:t>
                      </a:r>
                      <a:endParaRPr lang="en-US" sz="1800" dirty="0"/>
                    </a:p>
                  </a:txBody>
                  <a:tcPr anchor="ctr"/>
                </a:tc>
              </a:tr>
              <a:tr h="606829">
                <a:tc>
                  <a:txBody>
                    <a:bodyPr/>
                    <a:lstStyle/>
                    <a:p>
                      <a:pPr algn="ctr"/>
                      <a:r>
                        <a:rPr lang="en-US" sz="1800" dirty="0" smtClean="0"/>
                        <a:t>7</a:t>
                      </a:r>
                      <a:endParaRPr lang="en-US" sz="1800" dirty="0"/>
                    </a:p>
                  </a:txBody>
                  <a:tcPr anchor="ctr"/>
                </a:tc>
                <a:tc>
                  <a:txBody>
                    <a:bodyPr/>
                    <a:lstStyle/>
                    <a:p>
                      <a:pPr algn="r"/>
                      <a:r>
                        <a:rPr lang="en-US" sz="1800" dirty="0" smtClean="0"/>
                        <a:t>4,046</a:t>
                      </a:r>
                      <a:endParaRPr lang="en-US" sz="1800" dirty="0"/>
                    </a:p>
                  </a:txBody>
                  <a:tcPr anchor="ctr"/>
                </a:tc>
                <a:tc>
                  <a:txBody>
                    <a:bodyPr/>
                    <a:lstStyle/>
                    <a:p>
                      <a:pPr algn="r"/>
                      <a:r>
                        <a:rPr lang="en-US" sz="1800" dirty="0" smtClean="0">
                          <a:solidFill>
                            <a:schemeClr val="tx1"/>
                          </a:solidFill>
                        </a:rPr>
                        <a:t>       25-39</a:t>
                      </a:r>
                      <a:endParaRPr lang="en-US" sz="1800" dirty="0">
                        <a:solidFill>
                          <a:schemeClr val="tx1"/>
                        </a:solidFill>
                      </a:endParaRPr>
                    </a:p>
                  </a:txBody>
                  <a:tcPr anchor="ctr">
                    <a:solidFill>
                      <a:schemeClr val="bg2">
                        <a:lumMod val="75000"/>
                      </a:schemeClr>
                    </a:solidFill>
                  </a:tcPr>
                </a:tc>
                <a:tc>
                  <a:txBody>
                    <a:bodyPr/>
                    <a:lstStyle/>
                    <a:p>
                      <a:pPr algn="l"/>
                      <a:r>
                        <a:rPr lang="en-US" sz="1800" dirty="0" smtClean="0"/>
                        <a:t>21,214</a:t>
                      </a:r>
                      <a:endParaRPr lang="en-US" sz="1800" dirty="0"/>
                    </a:p>
                  </a:txBody>
                  <a:tcPr anchor="ctr"/>
                </a:tc>
                <a:tc>
                  <a:txBody>
                    <a:bodyPr/>
                    <a:lstStyle/>
                    <a:p>
                      <a:pPr algn="ctr"/>
                      <a:r>
                        <a:rPr lang="en-US" sz="1800" b="0" i="0" u="none" dirty="0" smtClean="0"/>
                        <a:t>5</a:t>
                      </a:r>
                      <a:endParaRPr lang="en-US" sz="1800" b="0" i="0" u="none" dirty="0"/>
                    </a:p>
                  </a:txBody>
                  <a:tcPr anchor="ctr"/>
                </a:tc>
              </a:tr>
              <a:tr h="644144">
                <a:tc>
                  <a:txBody>
                    <a:bodyPr/>
                    <a:lstStyle/>
                    <a:p>
                      <a:pPr algn="ctr"/>
                      <a:r>
                        <a:rPr lang="en-US" sz="1800" dirty="0" smtClean="0"/>
                        <a:t>8</a:t>
                      </a:r>
                      <a:endParaRPr lang="en-US" sz="1800" dirty="0"/>
                    </a:p>
                  </a:txBody>
                  <a:tcPr anchor="ctr"/>
                </a:tc>
                <a:tc>
                  <a:txBody>
                    <a:bodyPr/>
                    <a:lstStyle/>
                    <a:p>
                      <a:pPr algn="r"/>
                      <a:r>
                        <a:rPr lang="en-US" sz="1800" dirty="0" smtClean="0"/>
                        <a:t>2,833</a:t>
                      </a:r>
                      <a:endParaRPr lang="en-US" sz="1800" dirty="0"/>
                    </a:p>
                  </a:txBody>
                  <a:tcPr anchor="ctr"/>
                </a:tc>
                <a:tc>
                  <a:txBody>
                    <a:bodyPr/>
                    <a:lstStyle/>
                    <a:p>
                      <a:pPr algn="l"/>
                      <a:r>
                        <a:rPr lang="en-US" sz="1800" dirty="0" smtClean="0">
                          <a:solidFill>
                            <a:schemeClr val="tx1"/>
                          </a:solidFill>
                        </a:rPr>
                        <a:t>Motor-</a:t>
                      </a:r>
                    </a:p>
                    <a:p>
                      <a:pPr algn="l"/>
                      <a:r>
                        <a:rPr lang="en-US" sz="1800" dirty="0" smtClean="0">
                          <a:solidFill>
                            <a:schemeClr val="tx1"/>
                          </a:solidFill>
                        </a:rPr>
                        <a:t>Cyclists</a:t>
                      </a:r>
                      <a:endParaRPr lang="en-US" sz="1800" dirty="0">
                        <a:solidFill>
                          <a:schemeClr val="tx1"/>
                        </a:solidFill>
                      </a:endParaRPr>
                    </a:p>
                  </a:txBody>
                  <a:tcPr>
                    <a:solidFill>
                      <a:schemeClr val="bg2">
                        <a:lumMod val="75000"/>
                      </a:schemeClr>
                    </a:solidFill>
                  </a:tcPr>
                </a:tc>
                <a:tc>
                  <a:txBody>
                    <a:bodyPr/>
                    <a:lstStyle/>
                    <a:p>
                      <a:pPr algn="l"/>
                      <a:r>
                        <a:rPr lang="en-US" sz="1800" dirty="0" smtClean="0"/>
                        <a:t>14,612</a:t>
                      </a:r>
                      <a:endParaRPr lang="en-US" sz="1800" dirty="0"/>
                    </a:p>
                  </a:txBody>
                  <a:tcPr anchor="ctr"/>
                </a:tc>
                <a:tc>
                  <a:txBody>
                    <a:bodyPr/>
                    <a:lstStyle/>
                    <a:p>
                      <a:pPr algn="ctr"/>
                      <a:r>
                        <a:rPr lang="en-US" sz="1800" dirty="0" smtClean="0"/>
                        <a:t>9</a:t>
                      </a:r>
                      <a:endParaRPr lang="en-US" sz="1800" dirty="0"/>
                    </a:p>
                  </a:txBody>
                  <a:tcPr anchor="ctr"/>
                </a:tc>
              </a:tr>
              <a:tr h="606829">
                <a:tc>
                  <a:txBody>
                    <a:bodyPr/>
                    <a:lstStyle/>
                    <a:p>
                      <a:pPr algn="ctr"/>
                      <a:r>
                        <a:rPr lang="en-US" sz="1800" dirty="0" smtClean="0"/>
                        <a:t>9</a:t>
                      </a:r>
                      <a:endParaRPr lang="en-US" sz="1800" dirty="0"/>
                    </a:p>
                  </a:txBody>
                  <a:tcPr anchor="ctr"/>
                </a:tc>
                <a:tc>
                  <a:txBody>
                    <a:bodyPr/>
                    <a:lstStyle/>
                    <a:p>
                      <a:pPr algn="r"/>
                      <a:r>
                        <a:rPr lang="en-US" sz="1800" dirty="0" smtClean="0"/>
                        <a:t>2,811</a:t>
                      </a:r>
                      <a:endParaRPr lang="en-US" sz="1800" dirty="0"/>
                    </a:p>
                  </a:txBody>
                  <a:tcPr anchor="ctr"/>
                </a:tc>
                <a:tc>
                  <a:txBody>
                    <a:bodyPr/>
                    <a:lstStyle/>
                    <a:p>
                      <a:pPr algn="r"/>
                      <a:r>
                        <a:rPr lang="en-US" sz="1800" dirty="0" smtClean="0">
                          <a:solidFill>
                            <a:schemeClr val="tx1"/>
                          </a:solidFill>
                        </a:rPr>
                        <a:t>Pedestrians</a:t>
                      </a:r>
                      <a:endParaRPr lang="en-US" sz="1800" dirty="0">
                        <a:solidFill>
                          <a:schemeClr val="tx1"/>
                        </a:solidFill>
                      </a:endParaRPr>
                    </a:p>
                  </a:txBody>
                  <a:tcPr anchor="ctr">
                    <a:solidFill>
                      <a:schemeClr val="bg2">
                        <a:lumMod val="75000"/>
                      </a:schemeClr>
                    </a:solidFill>
                  </a:tcPr>
                </a:tc>
                <a:tc>
                  <a:txBody>
                    <a:bodyPr/>
                    <a:lstStyle/>
                    <a:p>
                      <a:pPr algn="l"/>
                      <a:r>
                        <a:rPr lang="en-US" sz="1800" dirty="0" smtClean="0"/>
                        <a:t>8,749</a:t>
                      </a:r>
                      <a:endParaRPr lang="en-US" sz="1800" dirty="0"/>
                    </a:p>
                  </a:txBody>
                  <a:tcPr anchor="ctr"/>
                </a:tc>
                <a:tc>
                  <a:txBody>
                    <a:bodyPr/>
                    <a:lstStyle/>
                    <a:p>
                      <a:pPr algn="ctr"/>
                      <a:r>
                        <a:rPr lang="en-US" sz="1800" dirty="0" smtClean="0"/>
                        <a:t>11</a:t>
                      </a:r>
                      <a:endParaRPr lang="en-US" sz="1800" dirty="0"/>
                    </a:p>
                  </a:txBody>
                  <a:tcPr anchor="ctr"/>
                </a:tc>
              </a:tr>
              <a:tr h="606829">
                <a:tc>
                  <a:txBody>
                    <a:bodyPr/>
                    <a:lstStyle/>
                    <a:p>
                      <a:pPr algn="ctr"/>
                      <a:r>
                        <a:rPr lang="en-US" sz="1800" dirty="0" smtClean="0"/>
                        <a:t>10</a:t>
                      </a:r>
                      <a:endParaRPr lang="en-US" sz="1800" dirty="0"/>
                    </a:p>
                  </a:txBody>
                  <a:tcPr anchor="ctr"/>
                </a:tc>
                <a:tc>
                  <a:txBody>
                    <a:bodyPr/>
                    <a:lstStyle/>
                    <a:p>
                      <a:pPr algn="r"/>
                      <a:r>
                        <a:rPr lang="en-US" sz="1800" dirty="0" smtClean="0"/>
                        <a:t>2,763</a:t>
                      </a:r>
                      <a:endParaRPr lang="en-US" sz="1800" dirty="0"/>
                    </a:p>
                  </a:txBody>
                  <a:tcPr anchor="ctr"/>
                </a:tc>
                <a:tc>
                  <a:txBody>
                    <a:bodyPr/>
                    <a:lstStyle/>
                    <a:p>
                      <a:pPr algn="l"/>
                      <a:r>
                        <a:rPr lang="en-US" sz="1800" dirty="0" smtClean="0">
                          <a:solidFill>
                            <a:schemeClr val="tx1"/>
                          </a:solidFill>
                        </a:rPr>
                        <a:t>Distraction</a:t>
                      </a:r>
                      <a:endParaRPr lang="en-US" sz="1800" dirty="0">
                        <a:solidFill>
                          <a:schemeClr val="tx1"/>
                        </a:solidFill>
                      </a:endParaRPr>
                    </a:p>
                  </a:txBody>
                  <a:tcPr anchor="ctr">
                    <a:solidFill>
                      <a:schemeClr val="bg2">
                        <a:lumMod val="75000"/>
                      </a:schemeClr>
                    </a:solidFill>
                  </a:tcPr>
                </a:tc>
                <a:tc>
                  <a:txBody>
                    <a:bodyPr/>
                    <a:lstStyle/>
                    <a:p>
                      <a:pPr algn="l"/>
                      <a:r>
                        <a:rPr lang="en-US" sz="1800" dirty="0" smtClean="0"/>
                        <a:t>21,121</a:t>
                      </a:r>
                      <a:endParaRPr lang="en-US" sz="1800" dirty="0"/>
                    </a:p>
                  </a:txBody>
                  <a:tcPr anchor="ctr"/>
                </a:tc>
                <a:tc>
                  <a:txBody>
                    <a:bodyPr/>
                    <a:lstStyle/>
                    <a:p>
                      <a:pPr algn="ctr"/>
                      <a:r>
                        <a:rPr lang="en-US" sz="1800" b="0" i="0" dirty="0" smtClean="0"/>
                        <a:t>6</a:t>
                      </a:r>
                      <a:endParaRPr lang="en-US" sz="1800" b="0" i="0" dirty="0"/>
                    </a:p>
                  </a:txBody>
                  <a:tcPr anchor="ctr"/>
                </a:tc>
              </a:tr>
              <a:tr h="606829">
                <a:tc>
                  <a:txBody>
                    <a:bodyPr/>
                    <a:lstStyle/>
                    <a:p>
                      <a:pPr algn="ctr"/>
                      <a:r>
                        <a:rPr lang="en-US" sz="1800" dirty="0" smtClean="0"/>
                        <a:t>11</a:t>
                      </a:r>
                      <a:endParaRPr lang="en-US" sz="1800" dirty="0"/>
                    </a:p>
                  </a:txBody>
                  <a:tcPr anchor="ctr"/>
                </a:tc>
                <a:tc>
                  <a:txBody>
                    <a:bodyPr/>
                    <a:lstStyle/>
                    <a:p>
                      <a:pPr algn="r"/>
                      <a:r>
                        <a:rPr lang="en-US" sz="1800" dirty="0" smtClean="0"/>
                        <a:t>2,549</a:t>
                      </a:r>
                      <a:endParaRPr lang="en-US" sz="1800" dirty="0"/>
                    </a:p>
                  </a:txBody>
                  <a:tcPr anchor="ctr"/>
                </a:tc>
                <a:tc>
                  <a:txBody>
                    <a:bodyPr/>
                    <a:lstStyle/>
                    <a:p>
                      <a:pPr algn="r"/>
                      <a:r>
                        <a:rPr lang="en-US" sz="1800" dirty="0" smtClean="0">
                          <a:solidFill>
                            <a:schemeClr val="tx1"/>
                          </a:solidFill>
                        </a:rPr>
                        <a:t>Older Users</a:t>
                      </a:r>
                      <a:endParaRPr lang="en-US" sz="1800" dirty="0">
                        <a:solidFill>
                          <a:schemeClr val="tx1"/>
                        </a:solidFill>
                      </a:endParaRPr>
                    </a:p>
                  </a:txBody>
                  <a:tcPr anchor="ctr">
                    <a:solidFill>
                      <a:schemeClr val="bg2">
                        <a:lumMod val="75000"/>
                      </a:schemeClr>
                    </a:solidFill>
                  </a:tcPr>
                </a:tc>
                <a:tc>
                  <a:txBody>
                    <a:bodyPr/>
                    <a:lstStyle/>
                    <a:p>
                      <a:pPr algn="l"/>
                      <a:r>
                        <a:rPr lang="en-US" sz="1800" dirty="0" smtClean="0"/>
                        <a:t>9,890</a:t>
                      </a:r>
                      <a:endParaRPr lang="en-US" sz="1800" dirty="0"/>
                    </a:p>
                  </a:txBody>
                  <a:tcPr anchor="ctr"/>
                </a:tc>
                <a:tc>
                  <a:txBody>
                    <a:bodyPr/>
                    <a:lstStyle/>
                    <a:p>
                      <a:pPr algn="ctr"/>
                      <a:r>
                        <a:rPr lang="en-US" sz="1800" b="0" i="0" dirty="0" smtClean="0"/>
                        <a:t>10</a:t>
                      </a:r>
                      <a:endParaRPr lang="en-US" sz="1800" b="0" i="0" dirty="0"/>
                    </a:p>
                  </a:txBody>
                  <a:tcPr anchor="ctr"/>
                </a:tc>
              </a:tr>
            </a:tbl>
          </a:graphicData>
        </a:graphic>
      </p:graphicFrame>
      <p:pic>
        <p:nvPicPr>
          <p:cNvPr id="25" name="Picture 7" descr="C:\Users\r-wunderlich\AppData\Local\Microsoft\Windows\Temporary Internet Files\Content.Outlook\NKHFN3NN\alcoh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4839" y="1600693"/>
            <a:ext cx="722411" cy="47613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Users\r-wunderlich\AppData\Local\Microsoft\Windows\Temporary Internet Files\Content.Outlook\NKHFN3NN\speed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7308" y="4092624"/>
            <a:ext cx="638448" cy="452234"/>
          </a:xfrm>
          <a:prstGeom prst="rect">
            <a:avLst/>
          </a:prstGeom>
          <a:noFill/>
          <a:extLst>
            <a:ext uri="{909E8E84-426E-40DD-AFC4-6F175D3DCCD1}">
              <a14:hiddenFill xmlns:a14="http://schemas.microsoft.com/office/drawing/2010/main">
                <a:solidFill>
                  <a:srgbClr val="FFFFFF"/>
                </a:solidFill>
              </a14:hiddenFill>
            </a:ext>
          </a:extLst>
        </p:spPr>
      </p:pic>
      <p:sp>
        <p:nvSpPr>
          <p:cNvPr id="101" name="Down Arrow 100"/>
          <p:cNvSpPr>
            <a:spLocks noChangeAspect="1"/>
          </p:cNvSpPr>
          <p:nvPr/>
        </p:nvSpPr>
        <p:spPr>
          <a:xfrm>
            <a:off x="8229651" y="1679768"/>
            <a:ext cx="198221" cy="3179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defTabSz="1016681"/>
            <a:endParaRPr lang="en-US">
              <a:solidFill>
                <a:prstClr val="white"/>
              </a:solidFill>
            </a:endParaRPr>
          </a:p>
        </p:txBody>
      </p:sp>
      <p:sp>
        <p:nvSpPr>
          <p:cNvPr id="102" name="Down Arrow 101"/>
          <p:cNvSpPr>
            <a:spLocks noChangeAspect="1"/>
          </p:cNvSpPr>
          <p:nvPr/>
        </p:nvSpPr>
        <p:spPr>
          <a:xfrm>
            <a:off x="8171257" y="2331994"/>
            <a:ext cx="315011" cy="3179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defTabSz="1016681"/>
            <a:endParaRPr lang="en-US">
              <a:solidFill>
                <a:prstClr val="white"/>
              </a:solidFill>
            </a:endParaRPr>
          </a:p>
        </p:txBody>
      </p:sp>
      <p:sp>
        <p:nvSpPr>
          <p:cNvPr id="105" name="Down Arrow 104"/>
          <p:cNvSpPr>
            <a:spLocks noChangeAspect="1"/>
          </p:cNvSpPr>
          <p:nvPr/>
        </p:nvSpPr>
        <p:spPr>
          <a:xfrm rot="10800000">
            <a:off x="8181387" y="3509556"/>
            <a:ext cx="315011" cy="3179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defTabSz="1016681"/>
            <a:endParaRPr lang="en-US">
              <a:solidFill>
                <a:prstClr val="white"/>
              </a:solidFill>
            </a:endParaRPr>
          </a:p>
        </p:txBody>
      </p:sp>
      <p:sp>
        <p:nvSpPr>
          <p:cNvPr id="99" name="Down Arrow 98"/>
          <p:cNvSpPr>
            <a:spLocks noChangeAspect="1"/>
          </p:cNvSpPr>
          <p:nvPr/>
        </p:nvSpPr>
        <p:spPr>
          <a:xfrm rot="10800000">
            <a:off x="8233469" y="4756855"/>
            <a:ext cx="210847" cy="3179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defTabSz="1016681"/>
            <a:endParaRPr lang="en-US">
              <a:solidFill>
                <a:prstClr val="white"/>
              </a:solidFill>
            </a:endParaRPr>
          </a:p>
        </p:txBody>
      </p:sp>
      <p:grpSp>
        <p:nvGrpSpPr>
          <p:cNvPr id="100" name="Group 99"/>
          <p:cNvGrpSpPr>
            <a:grpSpLocks noChangeAspect="1"/>
          </p:cNvGrpSpPr>
          <p:nvPr/>
        </p:nvGrpSpPr>
        <p:grpSpPr>
          <a:xfrm>
            <a:off x="4135452" y="7152176"/>
            <a:ext cx="414789" cy="490343"/>
            <a:chOff x="6567488" y="1908175"/>
            <a:chExt cx="2455862" cy="2817813"/>
          </a:xfrm>
        </p:grpSpPr>
        <p:sp>
          <p:nvSpPr>
            <p:cNvPr id="106" name="Oval 5"/>
            <p:cNvSpPr>
              <a:spLocks noChangeArrowheads="1"/>
            </p:cNvSpPr>
            <p:nvPr/>
          </p:nvSpPr>
          <p:spPr bwMode="auto">
            <a:xfrm>
              <a:off x="8054975" y="2087563"/>
              <a:ext cx="517525" cy="530225"/>
            </a:xfrm>
            <a:prstGeom prst="ellipse">
              <a:avLst/>
            </a:pr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107" name="Freeform 6"/>
            <p:cNvSpPr>
              <a:spLocks/>
            </p:cNvSpPr>
            <p:nvPr/>
          </p:nvSpPr>
          <p:spPr bwMode="auto">
            <a:xfrm>
              <a:off x="8786813" y="3406775"/>
              <a:ext cx="134938" cy="68263"/>
            </a:xfrm>
            <a:custGeom>
              <a:avLst/>
              <a:gdLst>
                <a:gd name="T0" fmla="*/ 1 w 12"/>
                <a:gd name="T1" fmla="*/ 3 h 6"/>
                <a:gd name="T2" fmla="*/ 0 w 12"/>
                <a:gd name="T3" fmla="*/ 4 h 6"/>
                <a:gd name="T4" fmla="*/ 9 w 12"/>
                <a:gd name="T5" fmla="*/ 5 h 6"/>
                <a:gd name="T6" fmla="*/ 12 w 12"/>
                <a:gd name="T7" fmla="*/ 2 h 6"/>
                <a:gd name="T8" fmla="*/ 7 w 12"/>
                <a:gd name="T9" fmla="*/ 0 h 6"/>
                <a:gd name="T10" fmla="*/ 1 w 12"/>
                <a:gd name="T11" fmla="*/ 3 h 6"/>
              </a:gdLst>
              <a:ahLst/>
              <a:cxnLst>
                <a:cxn ang="0">
                  <a:pos x="T0" y="T1"/>
                </a:cxn>
                <a:cxn ang="0">
                  <a:pos x="T2" y="T3"/>
                </a:cxn>
                <a:cxn ang="0">
                  <a:pos x="T4" y="T5"/>
                </a:cxn>
                <a:cxn ang="0">
                  <a:pos x="T6" y="T7"/>
                </a:cxn>
                <a:cxn ang="0">
                  <a:pos x="T8" y="T9"/>
                </a:cxn>
                <a:cxn ang="0">
                  <a:pos x="T10" y="T11"/>
                </a:cxn>
              </a:cxnLst>
              <a:rect l="0" t="0" r="r" b="b"/>
              <a:pathLst>
                <a:path w="12" h="6">
                  <a:moveTo>
                    <a:pt x="1" y="3"/>
                  </a:moveTo>
                  <a:cubicBezTo>
                    <a:pt x="1" y="3"/>
                    <a:pt x="0" y="3"/>
                    <a:pt x="0" y="4"/>
                  </a:cubicBezTo>
                  <a:cubicBezTo>
                    <a:pt x="3" y="6"/>
                    <a:pt x="6" y="6"/>
                    <a:pt x="9" y="5"/>
                  </a:cubicBezTo>
                  <a:cubicBezTo>
                    <a:pt x="11" y="5"/>
                    <a:pt x="12" y="3"/>
                    <a:pt x="12" y="2"/>
                  </a:cubicBezTo>
                  <a:cubicBezTo>
                    <a:pt x="11" y="1"/>
                    <a:pt x="9" y="0"/>
                    <a:pt x="7" y="0"/>
                  </a:cubicBezTo>
                  <a:cubicBezTo>
                    <a:pt x="4" y="0"/>
                    <a:pt x="2" y="1"/>
                    <a:pt x="1" y="3"/>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109" name="Freeform 7"/>
            <p:cNvSpPr>
              <a:spLocks/>
            </p:cNvSpPr>
            <p:nvPr/>
          </p:nvSpPr>
          <p:spPr bwMode="auto">
            <a:xfrm>
              <a:off x="8718550" y="3327400"/>
              <a:ext cx="304800" cy="1374775"/>
            </a:xfrm>
            <a:custGeom>
              <a:avLst/>
              <a:gdLst>
                <a:gd name="T0" fmla="*/ 24 w 27"/>
                <a:gd name="T1" fmla="*/ 5 h 122"/>
                <a:gd name="T2" fmla="*/ 13 w 27"/>
                <a:gd name="T3" fmla="*/ 0 h 122"/>
                <a:gd name="T4" fmla="*/ 13 w 27"/>
                <a:gd name="T5" fmla="*/ 0 h 122"/>
                <a:gd name="T6" fmla="*/ 2 w 27"/>
                <a:gd name="T7" fmla="*/ 5 h 122"/>
                <a:gd name="T8" fmla="*/ 0 w 27"/>
                <a:gd name="T9" fmla="*/ 16 h 122"/>
                <a:gd name="T10" fmla="*/ 0 w 27"/>
                <a:gd name="T11" fmla="*/ 119 h 122"/>
                <a:gd name="T12" fmla="*/ 4 w 27"/>
                <a:gd name="T13" fmla="*/ 119 h 122"/>
                <a:gd name="T14" fmla="*/ 4 w 27"/>
                <a:gd name="T15" fmla="*/ 16 h 122"/>
                <a:gd name="T16" fmla="*/ 4 w 27"/>
                <a:gd name="T17" fmla="*/ 16 h 122"/>
                <a:gd name="T18" fmla="*/ 4 w 27"/>
                <a:gd name="T19" fmla="*/ 15 h 122"/>
                <a:gd name="T20" fmla="*/ 5 w 27"/>
                <a:gd name="T21" fmla="*/ 9 h 122"/>
                <a:gd name="T22" fmla="*/ 13 w 27"/>
                <a:gd name="T23" fmla="*/ 5 h 122"/>
                <a:gd name="T24" fmla="*/ 13 w 27"/>
                <a:gd name="T25" fmla="*/ 5 h 122"/>
                <a:gd name="T26" fmla="*/ 21 w 27"/>
                <a:gd name="T27" fmla="*/ 9 h 122"/>
                <a:gd name="T28" fmla="*/ 23 w 27"/>
                <a:gd name="T29" fmla="*/ 16 h 122"/>
                <a:gd name="T30" fmla="*/ 27 w 27"/>
                <a:gd name="T31" fmla="*/ 16 h 122"/>
                <a:gd name="T32" fmla="*/ 24 w 27"/>
                <a:gd name="T33"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22">
                  <a:moveTo>
                    <a:pt x="24" y="5"/>
                  </a:moveTo>
                  <a:cubicBezTo>
                    <a:pt x="22" y="2"/>
                    <a:pt x="18" y="0"/>
                    <a:pt x="13" y="0"/>
                  </a:cubicBezTo>
                  <a:cubicBezTo>
                    <a:pt x="13" y="0"/>
                    <a:pt x="13" y="0"/>
                    <a:pt x="13" y="0"/>
                  </a:cubicBezTo>
                  <a:cubicBezTo>
                    <a:pt x="8" y="0"/>
                    <a:pt x="4" y="2"/>
                    <a:pt x="2" y="5"/>
                  </a:cubicBezTo>
                  <a:cubicBezTo>
                    <a:pt x="0" y="10"/>
                    <a:pt x="0" y="15"/>
                    <a:pt x="0" y="16"/>
                  </a:cubicBezTo>
                  <a:cubicBezTo>
                    <a:pt x="0" y="119"/>
                    <a:pt x="0" y="119"/>
                    <a:pt x="0" y="119"/>
                  </a:cubicBezTo>
                  <a:cubicBezTo>
                    <a:pt x="0" y="119"/>
                    <a:pt x="3" y="122"/>
                    <a:pt x="4" y="119"/>
                  </a:cubicBezTo>
                  <a:cubicBezTo>
                    <a:pt x="4" y="16"/>
                    <a:pt x="4" y="16"/>
                    <a:pt x="4" y="16"/>
                  </a:cubicBezTo>
                  <a:cubicBezTo>
                    <a:pt x="4" y="16"/>
                    <a:pt x="4" y="16"/>
                    <a:pt x="4" y="16"/>
                  </a:cubicBezTo>
                  <a:cubicBezTo>
                    <a:pt x="4" y="15"/>
                    <a:pt x="4" y="15"/>
                    <a:pt x="4" y="15"/>
                  </a:cubicBezTo>
                  <a:cubicBezTo>
                    <a:pt x="4" y="15"/>
                    <a:pt x="4" y="11"/>
                    <a:pt x="5" y="9"/>
                  </a:cubicBezTo>
                  <a:cubicBezTo>
                    <a:pt x="7" y="6"/>
                    <a:pt x="9" y="5"/>
                    <a:pt x="13" y="5"/>
                  </a:cubicBezTo>
                  <a:cubicBezTo>
                    <a:pt x="13" y="5"/>
                    <a:pt x="13" y="5"/>
                    <a:pt x="13" y="5"/>
                  </a:cubicBezTo>
                  <a:cubicBezTo>
                    <a:pt x="17" y="5"/>
                    <a:pt x="20" y="6"/>
                    <a:pt x="21" y="9"/>
                  </a:cubicBezTo>
                  <a:cubicBezTo>
                    <a:pt x="23" y="12"/>
                    <a:pt x="23" y="16"/>
                    <a:pt x="23" y="16"/>
                  </a:cubicBezTo>
                  <a:cubicBezTo>
                    <a:pt x="23" y="16"/>
                    <a:pt x="24" y="21"/>
                    <a:pt x="27" y="16"/>
                  </a:cubicBezTo>
                  <a:cubicBezTo>
                    <a:pt x="27" y="16"/>
                    <a:pt x="27" y="10"/>
                    <a:pt x="24" y="5"/>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110" name="Freeform 8"/>
            <p:cNvSpPr>
              <a:spLocks/>
            </p:cNvSpPr>
            <p:nvPr/>
          </p:nvSpPr>
          <p:spPr bwMode="auto">
            <a:xfrm>
              <a:off x="8189913" y="1908175"/>
              <a:ext cx="269875" cy="190500"/>
            </a:xfrm>
            <a:custGeom>
              <a:avLst/>
              <a:gdLst>
                <a:gd name="T0" fmla="*/ 11 w 24"/>
                <a:gd name="T1" fmla="*/ 14 h 17"/>
                <a:gd name="T2" fmla="*/ 23 w 24"/>
                <a:gd name="T3" fmla="*/ 17 h 17"/>
                <a:gd name="T4" fmla="*/ 24 w 24"/>
                <a:gd name="T5" fmla="*/ 12 h 17"/>
                <a:gd name="T6" fmla="*/ 12 w 24"/>
                <a:gd name="T7" fmla="*/ 0 h 17"/>
                <a:gd name="T8" fmla="*/ 0 w 24"/>
                <a:gd name="T9" fmla="*/ 12 h 17"/>
                <a:gd name="T10" fmla="*/ 1 w 24"/>
                <a:gd name="T11" fmla="*/ 16 h 17"/>
                <a:gd name="T12" fmla="*/ 11 w 24"/>
                <a:gd name="T13" fmla="*/ 14 h 17"/>
              </a:gdLst>
              <a:ahLst/>
              <a:cxnLst>
                <a:cxn ang="0">
                  <a:pos x="T0" y="T1"/>
                </a:cxn>
                <a:cxn ang="0">
                  <a:pos x="T2" y="T3"/>
                </a:cxn>
                <a:cxn ang="0">
                  <a:pos x="T4" y="T5"/>
                </a:cxn>
                <a:cxn ang="0">
                  <a:pos x="T6" y="T7"/>
                </a:cxn>
                <a:cxn ang="0">
                  <a:pos x="T8" y="T9"/>
                </a:cxn>
                <a:cxn ang="0">
                  <a:pos x="T10" y="T11"/>
                </a:cxn>
                <a:cxn ang="0">
                  <a:pos x="T12" y="T13"/>
                </a:cxn>
              </a:cxnLst>
              <a:rect l="0" t="0" r="r" b="b"/>
              <a:pathLst>
                <a:path w="24" h="17">
                  <a:moveTo>
                    <a:pt x="11" y="14"/>
                  </a:moveTo>
                  <a:cubicBezTo>
                    <a:pt x="15" y="14"/>
                    <a:pt x="20" y="15"/>
                    <a:pt x="23" y="17"/>
                  </a:cubicBezTo>
                  <a:cubicBezTo>
                    <a:pt x="24" y="16"/>
                    <a:pt x="24" y="14"/>
                    <a:pt x="24" y="12"/>
                  </a:cubicBezTo>
                  <a:cubicBezTo>
                    <a:pt x="24" y="6"/>
                    <a:pt x="19" y="0"/>
                    <a:pt x="12" y="0"/>
                  </a:cubicBezTo>
                  <a:cubicBezTo>
                    <a:pt x="5" y="0"/>
                    <a:pt x="0" y="6"/>
                    <a:pt x="0" y="12"/>
                  </a:cubicBezTo>
                  <a:cubicBezTo>
                    <a:pt x="0" y="14"/>
                    <a:pt x="0" y="15"/>
                    <a:pt x="1" y="16"/>
                  </a:cubicBezTo>
                  <a:cubicBezTo>
                    <a:pt x="4" y="15"/>
                    <a:pt x="7" y="14"/>
                    <a:pt x="11"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111" name="Oval 9"/>
            <p:cNvSpPr>
              <a:spLocks noChangeArrowheads="1"/>
            </p:cNvSpPr>
            <p:nvPr/>
          </p:nvSpPr>
          <p:spPr bwMode="auto">
            <a:xfrm>
              <a:off x="7029450" y="1998663"/>
              <a:ext cx="517525" cy="550863"/>
            </a:xfrm>
            <a:prstGeom prst="ellipse">
              <a:avLst/>
            </a:pr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112" name="Freeform 10"/>
            <p:cNvSpPr>
              <a:spLocks/>
            </p:cNvSpPr>
            <p:nvPr/>
          </p:nvSpPr>
          <p:spPr bwMode="auto">
            <a:xfrm>
              <a:off x="6691313" y="2460625"/>
              <a:ext cx="1306513" cy="2241550"/>
            </a:xfrm>
            <a:custGeom>
              <a:avLst/>
              <a:gdLst>
                <a:gd name="T0" fmla="*/ 113 w 116"/>
                <a:gd name="T1" fmla="*/ 76 h 199"/>
                <a:gd name="T2" fmla="*/ 91 w 116"/>
                <a:gd name="T3" fmla="*/ 11 h 199"/>
                <a:gd name="T4" fmla="*/ 75 w 116"/>
                <a:gd name="T5" fmla="*/ 0 h 199"/>
                <a:gd name="T6" fmla="*/ 74 w 116"/>
                <a:gd name="T7" fmla="*/ 0 h 199"/>
                <a:gd name="T8" fmla="*/ 53 w 116"/>
                <a:gd name="T9" fmla="*/ 11 h 199"/>
                <a:gd name="T10" fmla="*/ 33 w 116"/>
                <a:gd name="T11" fmla="*/ 0 h 199"/>
                <a:gd name="T12" fmla="*/ 19 w 116"/>
                <a:gd name="T13" fmla="*/ 11 h 199"/>
                <a:gd name="T14" fmla="*/ 0 w 116"/>
                <a:gd name="T15" fmla="*/ 72 h 199"/>
                <a:gd name="T16" fmla="*/ 4 w 116"/>
                <a:gd name="T17" fmla="*/ 71 h 199"/>
                <a:gd name="T18" fmla="*/ 15 w 116"/>
                <a:gd name="T19" fmla="*/ 76 h 199"/>
                <a:gd name="T20" fmla="*/ 27 w 116"/>
                <a:gd name="T21" fmla="*/ 39 h 199"/>
                <a:gd name="T22" fmla="*/ 29 w 116"/>
                <a:gd name="T23" fmla="*/ 40 h 199"/>
                <a:gd name="T24" fmla="*/ 32 w 116"/>
                <a:gd name="T25" fmla="*/ 113 h 199"/>
                <a:gd name="T26" fmla="*/ 32 w 116"/>
                <a:gd name="T27" fmla="*/ 188 h 199"/>
                <a:gd name="T28" fmla="*/ 42 w 116"/>
                <a:gd name="T29" fmla="*/ 199 h 199"/>
                <a:gd name="T30" fmla="*/ 42 w 116"/>
                <a:gd name="T31" fmla="*/ 199 h 199"/>
                <a:gd name="T32" fmla="*/ 53 w 116"/>
                <a:gd name="T33" fmla="*/ 188 h 199"/>
                <a:gd name="T34" fmla="*/ 53 w 116"/>
                <a:gd name="T35" fmla="*/ 102 h 199"/>
                <a:gd name="T36" fmla="*/ 58 w 116"/>
                <a:gd name="T37" fmla="*/ 102 h 199"/>
                <a:gd name="T38" fmla="*/ 58 w 116"/>
                <a:gd name="T39" fmla="*/ 188 h 199"/>
                <a:gd name="T40" fmla="*/ 68 w 116"/>
                <a:gd name="T41" fmla="*/ 199 h 199"/>
                <a:gd name="T42" fmla="*/ 68 w 116"/>
                <a:gd name="T43" fmla="*/ 199 h 199"/>
                <a:gd name="T44" fmla="*/ 79 w 116"/>
                <a:gd name="T45" fmla="*/ 188 h 199"/>
                <a:gd name="T46" fmla="*/ 79 w 116"/>
                <a:gd name="T47" fmla="*/ 101 h 199"/>
                <a:gd name="T48" fmla="*/ 79 w 116"/>
                <a:gd name="T49" fmla="*/ 82 h 199"/>
                <a:gd name="T50" fmla="*/ 79 w 116"/>
                <a:gd name="T51" fmla="*/ 72 h 199"/>
                <a:gd name="T52" fmla="*/ 80 w 116"/>
                <a:gd name="T53" fmla="*/ 42 h 199"/>
                <a:gd name="T54" fmla="*/ 82 w 116"/>
                <a:gd name="T55" fmla="*/ 41 h 199"/>
                <a:gd name="T56" fmla="*/ 100 w 116"/>
                <a:gd name="T57" fmla="*/ 83 h 199"/>
                <a:gd name="T58" fmla="*/ 110 w 116"/>
                <a:gd name="T59" fmla="*/ 87 h 199"/>
                <a:gd name="T60" fmla="*/ 113 w 116"/>
                <a:gd name="T61" fmla="*/ 7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99">
                  <a:moveTo>
                    <a:pt x="113" y="76"/>
                  </a:moveTo>
                  <a:cubicBezTo>
                    <a:pt x="91" y="11"/>
                    <a:pt x="91" y="11"/>
                    <a:pt x="91" y="11"/>
                  </a:cubicBezTo>
                  <a:cubicBezTo>
                    <a:pt x="91" y="11"/>
                    <a:pt x="84" y="0"/>
                    <a:pt x="75" y="0"/>
                  </a:cubicBezTo>
                  <a:cubicBezTo>
                    <a:pt x="75" y="0"/>
                    <a:pt x="74" y="0"/>
                    <a:pt x="74" y="0"/>
                  </a:cubicBezTo>
                  <a:cubicBezTo>
                    <a:pt x="70" y="7"/>
                    <a:pt x="62" y="11"/>
                    <a:pt x="53" y="11"/>
                  </a:cubicBezTo>
                  <a:cubicBezTo>
                    <a:pt x="45" y="11"/>
                    <a:pt x="37" y="7"/>
                    <a:pt x="33" y="0"/>
                  </a:cubicBezTo>
                  <a:cubicBezTo>
                    <a:pt x="29" y="1"/>
                    <a:pt x="22" y="3"/>
                    <a:pt x="19" y="11"/>
                  </a:cubicBezTo>
                  <a:cubicBezTo>
                    <a:pt x="15" y="21"/>
                    <a:pt x="4" y="58"/>
                    <a:pt x="0" y="72"/>
                  </a:cubicBezTo>
                  <a:cubicBezTo>
                    <a:pt x="1" y="71"/>
                    <a:pt x="3" y="71"/>
                    <a:pt x="4" y="71"/>
                  </a:cubicBezTo>
                  <a:cubicBezTo>
                    <a:pt x="9" y="71"/>
                    <a:pt x="13" y="73"/>
                    <a:pt x="15" y="76"/>
                  </a:cubicBezTo>
                  <a:cubicBezTo>
                    <a:pt x="19" y="64"/>
                    <a:pt x="27" y="39"/>
                    <a:pt x="27" y="39"/>
                  </a:cubicBezTo>
                  <a:cubicBezTo>
                    <a:pt x="27" y="39"/>
                    <a:pt x="30" y="37"/>
                    <a:pt x="29" y="40"/>
                  </a:cubicBezTo>
                  <a:cubicBezTo>
                    <a:pt x="32" y="113"/>
                    <a:pt x="32" y="113"/>
                    <a:pt x="32" y="113"/>
                  </a:cubicBezTo>
                  <a:cubicBezTo>
                    <a:pt x="32" y="188"/>
                    <a:pt x="32" y="188"/>
                    <a:pt x="32" y="188"/>
                  </a:cubicBezTo>
                  <a:cubicBezTo>
                    <a:pt x="32" y="194"/>
                    <a:pt x="36" y="199"/>
                    <a:pt x="42" y="199"/>
                  </a:cubicBezTo>
                  <a:cubicBezTo>
                    <a:pt x="42" y="199"/>
                    <a:pt x="42" y="199"/>
                    <a:pt x="42" y="199"/>
                  </a:cubicBezTo>
                  <a:cubicBezTo>
                    <a:pt x="48" y="199"/>
                    <a:pt x="53" y="194"/>
                    <a:pt x="53" y="188"/>
                  </a:cubicBezTo>
                  <a:cubicBezTo>
                    <a:pt x="53" y="102"/>
                    <a:pt x="53" y="102"/>
                    <a:pt x="53" y="102"/>
                  </a:cubicBezTo>
                  <a:cubicBezTo>
                    <a:pt x="58" y="102"/>
                    <a:pt x="58" y="102"/>
                    <a:pt x="58" y="102"/>
                  </a:cubicBezTo>
                  <a:cubicBezTo>
                    <a:pt x="58" y="188"/>
                    <a:pt x="58" y="188"/>
                    <a:pt x="58" y="188"/>
                  </a:cubicBezTo>
                  <a:cubicBezTo>
                    <a:pt x="58" y="194"/>
                    <a:pt x="63" y="199"/>
                    <a:pt x="68" y="199"/>
                  </a:cubicBezTo>
                  <a:cubicBezTo>
                    <a:pt x="68" y="199"/>
                    <a:pt x="68" y="199"/>
                    <a:pt x="68" y="199"/>
                  </a:cubicBezTo>
                  <a:cubicBezTo>
                    <a:pt x="74" y="199"/>
                    <a:pt x="79" y="194"/>
                    <a:pt x="79" y="188"/>
                  </a:cubicBezTo>
                  <a:cubicBezTo>
                    <a:pt x="79" y="101"/>
                    <a:pt x="79" y="101"/>
                    <a:pt x="79" y="101"/>
                  </a:cubicBezTo>
                  <a:cubicBezTo>
                    <a:pt x="79" y="82"/>
                    <a:pt x="79" y="82"/>
                    <a:pt x="79" y="82"/>
                  </a:cubicBezTo>
                  <a:cubicBezTo>
                    <a:pt x="79" y="72"/>
                    <a:pt x="79" y="72"/>
                    <a:pt x="79" y="72"/>
                  </a:cubicBezTo>
                  <a:cubicBezTo>
                    <a:pt x="80" y="42"/>
                    <a:pt x="80" y="42"/>
                    <a:pt x="80" y="42"/>
                  </a:cubicBezTo>
                  <a:cubicBezTo>
                    <a:pt x="80" y="42"/>
                    <a:pt x="81" y="39"/>
                    <a:pt x="82" y="41"/>
                  </a:cubicBezTo>
                  <a:cubicBezTo>
                    <a:pt x="83" y="43"/>
                    <a:pt x="100" y="83"/>
                    <a:pt x="100" y="83"/>
                  </a:cubicBezTo>
                  <a:cubicBezTo>
                    <a:pt x="100" y="83"/>
                    <a:pt x="104" y="90"/>
                    <a:pt x="110" y="87"/>
                  </a:cubicBezTo>
                  <a:cubicBezTo>
                    <a:pt x="116" y="83"/>
                    <a:pt x="113" y="76"/>
                    <a:pt x="113" y="7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113" name="Freeform 11"/>
            <p:cNvSpPr>
              <a:spLocks/>
            </p:cNvSpPr>
            <p:nvPr/>
          </p:nvSpPr>
          <p:spPr bwMode="auto">
            <a:xfrm>
              <a:off x="6680200" y="3373438"/>
              <a:ext cx="134938" cy="77788"/>
            </a:xfrm>
            <a:custGeom>
              <a:avLst/>
              <a:gdLst>
                <a:gd name="T0" fmla="*/ 5 w 12"/>
                <a:gd name="T1" fmla="*/ 0 h 7"/>
                <a:gd name="T2" fmla="*/ 0 w 12"/>
                <a:gd name="T3" fmla="*/ 2 h 7"/>
                <a:gd name="T4" fmla="*/ 3 w 12"/>
                <a:gd name="T5" fmla="*/ 6 h 7"/>
                <a:gd name="T6" fmla="*/ 12 w 12"/>
                <a:gd name="T7" fmla="*/ 4 h 7"/>
                <a:gd name="T8" fmla="*/ 11 w 12"/>
                <a:gd name="T9" fmla="*/ 3 h 7"/>
                <a:gd name="T10" fmla="*/ 5 w 12"/>
                <a:gd name="T11" fmla="*/ 0 h 7"/>
              </a:gdLst>
              <a:ahLst/>
              <a:cxnLst>
                <a:cxn ang="0">
                  <a:pos x="T0" y="T1"/>
                </a:cxn>
                <a:cxn ang="0">
                  <a:pos x="T2" y="T3"/>
                </a:cxn>
                <a:cxn ang="0">
                  <a:pos x="T4" y="T5"/>
                </a:cxn>
                <a:cxn ang="0">
                  <a:pos x="T6" y="T7"/>
                </a:cxn>
                <a:cxn ang="0">
                  <a:pos x="T8" y="T9"/>
                </a:cxn>
                <a:cxn ang="0">
                  <a:pos x="T10" y="T11"/>
                </a:cxn>
              </a:cxnLst>
              <a:rect l="0" t="0" r="r" b="b"/>
              <a:pathLst>
                <a:path w="12" h="7">
                  <a:moveTo>
                    <a:pt x="5" y="0"/>
                  </a:moveTo>
                  <a:cubicBezTo>
                    <a:pt x="3" y="0"/>
                    <a:pt x="1" y="1"/>
                    <a:pt x="0" y="2"/>
                  </a:cubicBezTo>
                  <a:cubicBezTo>
                    <a:pt x="0" y="3"/>
                    <a:pt x="1" y="5"/>
                    <a:pt x="3" y="6"/>
                  </a:cubicBezTo>
                  <a:cubicBezTo>
                    <a:pt x="6" y="7"/>
                    <a:pt x="9" y="6"/>
                    <a:pt x="12" y="4"/>
                  </a:cubicBezTo>
                  <a:cubicBezTo>
                    <a:pt x="12" y="4"/>
                    <a:pt x="11" y="3"/>
                    <a:pt x="11" y="3"/>
                  </a:cubicBezTo>
                  <a:cubicBezTo>
                    <a:pt x="10" y="1"/>
                    <a:pt x="8" y="0"/>
                    <a:pt x="5" y="0"/>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114" name="Freeform 12"/>
            <p:cNvSpPr>
              <a:spLocks/>
            </p:cNvSpPr>
            <p:nvPr/>
          </p:nvSpPr>
          <p:spPr bwMode="auto">
            <a:xfrm>
              <a:off x="6567488" y="3282950"/>
              <a:ext cx="327025" cy="1443038"/>
            </a:xfrm>
            <a:custGeom>
              <a:avLst/>
              <a:gdLst>
                <a:gd name="T0" fmla="*/ 26 w 29"/>
                <a:gd name="T1" fmla="*/ 6 h 128"/>
                <a:gd name="T2" fmla="*/ 15 w 29"/>
                <a:gd name="T3" fmla="*/ 0 h 128"/>
                <a:gd name="T4" fmla="*/ 15 w 29"/>
                <a:gd name="T5" fmla="*/ 0 h 128"/>
                <a:gd name="T6" fmla="*/ 4 w 29"/>
                <a:gd name="T7" fmla="*/ 6 h 128"/>
                <a:gd name="T8" fmla="*/ 1 w 29"/>
                <a:gd name="T9" fmla="*/ 18 h 128"/>
                <a:gd name="T10" fmla="*/ 5 w 29"/>
                <a:gd name="T11" fmla="*/ 17 h 128"/>
                <a:gd name="T12" fmla="*/ 7 w 29"/>
                <a:gd name="T13" fmla="*/ 10 h 128"/>
                <a:gd name="T14" fmla="*/ 15 w 29"/>
                <a:gd name="T15" fmla="*/ 6 h 128"/>
                <a:gd name="T16" fmla="*/ 15 w 29"/>
                <a:gd name="T17" fmla="*/ 6 h 128"/>
                <a:gd name="T18" fmla="*/ 23 w 29"/>
                <a:gd name="T19" fmla="*/ 10 h 128"/>
                <a:gd name="T20" fmla="*/ 24 w 29"/>
                <a:gd name="T21" fmla="*/ 17 h 128"/>
                <a:gd name="T22" fmla="*/ 24 w 29"/>
                <a:gd name="T23" fmla="*/ 17 h 128"/>
                <a:gd name="T24" fmla="*/ 24 w 29"/>
                <a:gd name="T25" fmla="*/ 17 h 128"/>
                <a:gd name="T26" fmla="*/ 24 w 29"/>
                <a:gd name="T27" fmla="*/ 125 h 128"/>
                <a:gd name="T28" fmla="*/ 28 w 29"/>
                <a:gd name="T29" fmla="*/ 125 h 128"/>
                <a:gd name="T30" fmla="*/ 28 w 29"/>
                <a:gd name="T31" fmla="*/ 18 h 128"/>
                <a:gd name="T32" fmla="*/ 26 w 29"/>
                <a:gd name="T33" fmla="*/ 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28">
                  <a:moveTo>
                    <a:pt x="26" y="6"/>
                  </a:moveTo>
                  <a:cubicBezTo>
                    <a:pt x="24" y="2"/>
                    <a:pt x="20" y="0"/>
                    <a:pt x="15" y="0"/>
                  </a:cubicBezTo>
                  <a:cubicBezTo>
                    <a:pt x="15" y="0"/>
                    <a:pt x="15" y="0"/>
                    <a:pt x="15" y="0"/>
                  </a:cubicBezTo>
                  <a:cubicBezTo>
                    <a:pt x="10" y="0"/>
                    <a:pt x="6" y="2"/>
                    <a:pt x="4" y="6"/>
                  </a:cubicBezTo>
                  <a:cubicBezTo>
                    <a:pt x="0" y="11"/>
                    <a:pt x="1" y="18"/>
                    <a:pt x="1" y="18"/>
                  </a:cubicBezTo>
                  <a:cubicBezTo>
                    <a:pt x="4" y="22"/>
                    <a:pt x="5" y="17"/>
                    <a:pt x="5" y="17"/>
                  </a:cubicBezTo>
                  <a:cubicBezTo>
                    <a:pt x="5" y="17"/>
                    <a:pt x="5" y="13"/>
                    <a:pt x="7" y="10"/>
                  </a:cubicBezTo>
                  <a:cubicBezTo>
                    <a:pt x="8" y="7"/>
                    <a:pt x="11" y="6"/>
                    <a:pt x="15" y="6"/>
                  </a:cubicBezTo>
                  <a:cubicBezTo>
                    <a:pt x="15" y="6"/>
                    <a:pt x="15" y="6"/>
                    <a:pt x="15" y="6"/>
                  </a:cubicBezTo>
                  <a:cubicBezTo>
                    <a:pt x="19" y="6"/>
                    <a:pt x="21" y="7"/>
                    <a:pt x="23" y="10"/>
                  </a:cubicBezTo>
                  <a:cubicBezTo>
                    <a:pt x="24" y="13"/>
                    <a:pt x="24" y="17"/>
                    <a:pt x="24" y="17"/>
                  </a:cubicBezTo>
                  <a:cubicBezTo>
                    <a:pt x="24" y="17"/>
                    <a:pt x="24" y="17"/>
                    <a:pt x="24" y="17"/>
                  </a:cubicBezTo>
                  <a:cubicBezTo>
                    <a:pt x="24" y="17"/>
                    <a:pt x="24" y="17"/>
                    <a:pt x="24" y="17"/>
                  </a:cubicBezTo>
                  <a:cubicBezTo>
                    <a:pt x="24" y="125"/>
                    <a:pt x="24" y="125"/>
                    <a:pt x="24" y="125"/>
                  </a:cubicBezTo>
                  <a:cubicBezTo>
                    <a:pt x="25" y="128"/>
                    <a:pt x="28" y="125"/>
                    <a:pt x="28" y="125"/>
                  </a:cubicBezTo>
                  <a:cubicBezTo>
                    <a:pt x="28" y="18"/>
                    <a:pt x="28" y="18"/>
                    <a:pt x="28" y="18"/>
                  </a:cubicBezTo>
                  <a:cubicBezTo>
                    <a:pt x="28" y="16"/>
                    <a:pt x="29" y="11"/>
                    <a:pt x="26" y="6"/>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115" name="Freeform 13"/>
            <p:cNvSpPr>
              <a:spLocks/>
            </p:cNvSpPr>
            <p:nvPr/>
          </p:nvSpPr>
          <p:spPr bwMode="auto">
            <a:xfrm>
              <a:off x="7615238" y="3225800"/>
              <a:ext cx="180975" cy="271463"/>
            </a:xfrm>
            <a:custGeom>
              <a:avLst/>
              <a:gdLst>
                <a:gd name="T0" fmla="*/ 14 w 16"/>
                <a:gd name="T1" fmla="*/ 17 h 24"/>
                <a:gd name="T2" fmla="*/ 14 w 16"/>
                <a:gd name="T3" fmla="*/ 17 h 24"/>
                <a:gd name="T4" fmla="*/ 7 w 16"/>
                <a:gd name="T5" fmla="*/ 0 h 24"/>
                <a:gd name="T6" fmla="*/ 3 w 16"/>
                <a:gd name="T7" fmla="*/ 11 h 24"/>
                <a:gd name="T8" fmla="*/ 6 w 16"/>
                <a:gd name="T9" fmla="*/ 22 h 24"/>
                <a:gd name="T10" fmla="*/ 16 w 16"/>
                <a:gd name="T11" fmla="*/ 19 h 24"/>
                <a:gd name="T12" fmla="*/ 15 w 16"/>
                <a:gd name="T13" fmla="*/ 17 h 24"/>
                <a:gd name="T14" fmla="*/ 14 w 16"/>
                <a:gd name="T15" fmla="*/ 17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4">
                  <a:moveTo>
                    <a:pt x="14" y="17"/>
                  </a:moveTo>
                  <a:cubicBezTo>
                    <a:pt x="14" y="17"/>
                    <a:pt x="14" y="17"/>
                    <a:pt x="14" y="17"/>
                  </a:cubicBezTo>
                  <a:cubicBezTo>
                    <a:pt x="12" y="12"/>
                    <a:pt x="10" y="6"/>
                    <a:pt x="7" y="0"/>
                  </a:cubicBezTo>
                  <a:cubicBezTo>
                    <a:pt x="3" y="11"/>
                    <a:pt x="3" y="11"/>
                    <a:pt x="3" y="11"/>
                  </a:cubicBezTo>
                  <a:cubicBezTo>
                    <a:pt x="3" y="11"/>
                    <a:pt x="0" y="18"/>
                    <a:pt x="6" y="22"/>
                  </a:cubicBezTo>
                  <a:cubicBezTo>
                    <a:pt x="11" y="24"/>
                    <a:pt x="15" y="20"/>
                    <a:pt x="16" y="19"/>
                  </a:cubicBezTo>
                  <a:cubicBezTo>
                    <a:pt x="15" y="18"/>
                    <a:pt x="15" y="18"/>
                    <a:pt x="15" y="17"/>
                  </a:cubicBezTo>
                  <a:lnTo>
                    <a:pt x="14" y="17"/>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116" name="Freeform 14"/>
            <p:cNvSpPr>
              <a:spLocks/>
            </p:cNvSpPr>
            <p:nvPr/>
          </p:nvSpPr>
          <p:spPr bwMode="auto">
            <a:xfrm>
              <a:off x="7829550" y="2527300"/>
              <a:ext cx="1081088" cy="2152650"/>
            </a:xfrm>
            <a:custGeom>
              <a:avLst/>
              <a:gdLst>
                <a:gd name="T0" fmla="*/ 67 w 96"/>
                <a:gd name="T1" fmla="*/ 39 h 191"/>
                <a:gd name="T2" fmla="*/ 69 w 96"/>
                <a:gd name="T3" fmla="*/ 38 h 191"/>
                <a:gd name="T4" fmla="*/ 81 w 96"/>
                <a:gd name="T5" fmla="*/ 73 h 191"/>
                <a:gd name="T6" fmla="*/ 92 w 96"/>
                <a:gd name="T7" fmla="*/ 69 h 191"/>
                <a:gd name="T8" fmla="*/ 96 w 96"/>
                <a:gd name="T9" fmla="*/ 69 h 191"/>
                <a:gd name="T10" fmla="*/ 77 w 96"/>
                <a:gd name="T11" fmla="*/ 11 h 191"/>
                <a:gd name="T12" fmla="*/ 64 w 96"/>
                <a:gd name="T13" fmla="*/ 1 h 191"/>
                <a:gd name="T14" fmla="*/ 43 w 96"/>
                <a:gd name="T15" fmla="*/ 11 h 191"/>
                <a:gd name="T16" fmla="*/ 22 w 96"/>
                <a:gd name="T17" fmla="*/ 0 h 191"/>
                <a:gd name="T18" fmla="*/ 22 w 96"/>
                <a:gd name="T19" fmla="*/ 0 h 191"/>
                <a:gd name="T20" fmla="*/ 6 w 96"/>
                <a:gd name="T21" fmla="*/ 11 h 191"/>
                <a:gd name="T22" fmla="*/ 0 w 96"/>
                <a:gd name="T23" fmla="*/ 28 h 191"/>
                <a:gd name="T24" fmla="*/ 9 w 96"/>
                <a:gd name="T25" fmla="*/ 53 h 191"/>
                <a:gd name="T26" fmla="*/ 14 w 96"/>
                <a:gd name="T27" fmla="*/ 40 h 191"/>
                <a:gd name="T28" fmla="*/ 17 w 96"/>
                <a:gd name="T29" fmla="*/ 41 h 191"/>
                <a:gd name="T30" fmla="*/ 17 w 96"/>
                <a:gd name="T31" fmla="*/ 63 h 191"/>
                <a:gd name="T32" fmla="*/ 9 w 96"/>
                <a:gd name="T33" fmla="*/ 145 h 191"/>
                <a:gd name="T34" fmla="*/ 18 w 96"/>
                <a:gd name="T35" fmla="*/ 147 h 191"/>
                <a:gd name="T36" fmla="*/ 18 w 96"/>
                <a:gd name="T37" fmla="*/ 181 h 191"/>
                <a:gd name="T38" fmla="*/ 28 w 96"/>
                <a:gd name="T39" fmla="*/ 191 h 191"/>
                <a:gd name="T40" fmla="*/ 28 w 96"/>
                <a:gd name="T41" fmla="*/ 191 h 191"/>
                <a:gd name="T42" fmla="*/ 38 w 96"/>
                <a:gd name="T43" fmla="*/ 181 h 191"/>
                <a:gd name="T44" fmla="*/ 38 w 96"/>
                <a:gd name="T45" fmla="*/ 149 h 191"/>
                <a:gd name="T46" fmla="*/ 44 w 96"/>
                <a:gd name="T47" fmla="*/ 149 h 191"/>
                <a:gd name="T48" fmla="*/ 44 w 96"/>
                <a:gd name="T49" fmla="*/ 181 h 191"/>
                <a:gd name="T50" fmla="*/ 54 w 96"/>
                <a:gd name="T51" fmla="*/ 191 h 191"/>
                <a:gd name="T52" fmla="*/ 54 w 96"/>
                <a:gd name="T53" fmla="*/ 191 h 191"/>
                <a:gd name="T54" fmla="*/ 65 w 96"/>
                <a:gd name="T55" fmla="*/ 181 h 191"/>
                <a:gd name="T56" fmla="*/ 65 w 96"/>
                <a:gd name="T57" fmla="*/ 147 h 191"/>
                <a:gd name="T58" fmla="*/ 73 w 96"/>
                <a:gd name="T59" fmla="*/ 145 h 191"/>
                <a:gd name="T60" fmla="*/ 66 w 96"/>
                <a:gd name="T61" fmla="*/ 66 h 191"/>
                <a:gd name="T62" fmla="*/ 67 w 96"/>
                <a:gd name="T63" fmla="*/ 3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91">
                  <a:moveTo>
                    <a:pt x="67" y="39"/>
                  </a:moveTo>
                  <a:cubicBezTo>
                    <a:pt x="66" y="36"/>
                    <a:pt x="69" y="38"/>
                    <a:pt x="69" y="38"/>
                  </a:cubicBezTo>
                  <a:cubicBezTo>
                    <a:pt x="69" y="38"/>
                    <a:pt x="77" y="62"/>
                    <a:pt x="81" y="73"/>
                  </a:cubicBezTo>
                  <a:cubicBezTo>
                    <a:pt x="83" y="70"/>
                    <a:pt x="87" y="69"/>
                    <a:pt x="92" y="69"/>
                  </a:cubicBezTo>
                  <a:cubicBezTo>
                    <a:pt x="93" y="69"/>
                    <a:pt x="95" y="69"/>
                    <a:pt x="96" y="69"/>
                  </a:cubicBezTo>
                  <a:cubicBezTo>
                    <a:pt x="92" y="56"/>
                    <a:pt x="81" y="20"/>
                    <a:pt x="77" y="11"/>
                  </a:cubicBezTo>
                  <a:cubicBezTo>
                    <a:pt x="74" y="4"/>
                    <a:pt x="68" y="1"/>
                    <a:pt x="64" y="1"/>
                  </a:cubicBezTo>
                  <a:cubicBezTo>
                    <a:pt x="59" y="7"/>
                    <a:pt x="51" y="11"/>
                    <a:pt x="43" y="11"/>
                  </a:cubicBezTo>
                  <a:cubicBezTo>
                    <a:pt x="35" y="11"/>
                    <a:pt x="27" y="7"/>
                    <a:pt x="22" y="0"/>
                  </a:cubicBezTo>
                  <a:cubicBezTo>
                    <a:pt x="22" y="0"/>
                    <a:pt x="22" y="0"/>
                    <a:pt x="22" y="0"/>
                  </a:cubicBezTo>
                  <a:cubicBezTo>
                    <a:pt x="13" y="0"/>
                    <a:pt x="6" y="11"/>
                    <a:pt x="6" y="11"/>
                  </a:cubicBezTo>
                  <a:cubicBezTo>
                    <a:pt x="0" y="28"/>
                    <a:pt x="0" y="28"/>
                    <a:pt x="0" y="28"/>
                  </a:cubicBezTo>
                  <a:cubicBezTo>
                    <a:pt x="9" y="53"/>
                    <a:pt x="9" y="53"/>
                    <a:pt x="9" y="53"/>
                  </a:cubicBezTo>
                  <a:cubicBezTo>
                    <a:pt x="12" y="46"/>
                    <a:pt x="14" y="40"/>
                    <a:pt x="14" y="40"/>
                  </a:cubicBezTo>
                  <a:cubicBezTo>
                    <a:pt x="16" y="38"/>
                    <a:pt x="17" y="41"/>
                    <a:pt x="17" y="41"/>
                  </a:cubicBezTo>
                  <a:cubicBezTo>
                    <a:pt x="17" y="63"/>
                    <a:pt x="17" y="63"/>
                    <a:pt x="17" y="63"/>
                  </a:cubicBezTo>
                  <a:cubicBezTo>
                    <a:pt x="9" y="145"/>
                    <a:pt x="9" y="145"/>
                    <a:pt x="9" y="145"/>
                  </a:cubicBezTo>
                  <a:cubicBezTo>
                    <a:pt x="9" y="145"/>
                    <a:pt x="12" y="146"/>
                    <a:pt x="18" y="147"/>
                  </a:cubicBezTo>
                  <a:cubicBezTo>
                    <a:pt x="18" y="181"/>
                    <a:pt x="18" y="181"/>
                    <a:pt x="18" y="181"/>
                  </a:cubicBezTo>
                  <a:cubicBezTo>
                    <a:pt x="18" y="186"/>
                    <a:pt x="22" y="191"/>
                    <a:pt x="28" y="191"/>
                  </a:cubicBezTo>
                  <a:cubicBezTo>
                    <a:pt x="28" y="191"/>
                    <a:pt x="28" y="191"/>
                    <a:pt x="28" y="191"/>
                  </a:cubicBezTo>
                  <a:cubicBezTo>
                    <a:pt x="34" y="191"/>
                    <a:pt x="38" y="186"/>
                    <a:pt x="38" y="181"/>
                  </a:cubicBezTo>
                  <a:cubicBezTo>
                    <a:pt x="38" y="149"/>
                    <a:pt x="38" y="149"/>
                    <a:pt x="38" y="149"/>
                  </a:cubicBezTo>
                  <a:cubicBezTo>
                    <a:pt x="40" y="149"/>
                    <a:pt x="42" y="149"/>
                    <a:pt x="44" y="149"/>
                  </a:cubicBezTo>
                  <a:cubicBezTo>
                    <a:pt x="44" y="181"/>
                    <a:pt x="44" y="181"/>
                    <a:pt x="44" y="181"/>
                  </a:cubicBezTo>
                  <a:cubicBezTo>
                    <a:pt x="44" y="186"/>
                    <a:pt x="49" y="191"/>
                    <a:pt x="54" y="191"/>
                  </a:cubicBezTo>
                  <a:cubicBezTo>
                    <a:pt x="54" y="191"/>
                    <a:pt x="54" y="191"/>
                    <a:pt x="54" y="191"/>
                  </a:cubicBezTo>
                  <a:cubicBezTo>
                    <a:pt x="60" y="191"/>
                    <a:pt x="65" y="186"/>
                    <a:pt x="65" y="181"/>
                  </a:cubicBezTo>
                  <a:cubicBezTo>
                    <a:pt x="65" y="147"/>
                    <a:pt x="65" y="147"/>
                    <a:pt x="65" y="147"/>
                  </a:cubicBezTo>
                  <a:cubicBezTo>
                    <a:pt x="68" y="147"/>
                    <a:pt x="70" y="146"/>
                    <a:pt x="73" y="145"/>
                  </a:cubicBezTo>
                  <a:cubicBezTo>
                    <a:pt x="66" y="66"/>
                    <a:pt x="66" y="66"/>
                    <a:pt x="66" y="66"/>
                  </a:cubicBezTo>
                  <a:lnTo>
                    <a:pt x="67" y="39"/>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grpSp>
      <p:sp>
        <p:nvSpPr>
          <p:cNvPr id="118" name="Down Arrow 117"/>
          <p:cNvSpPr>
            <a:spLocks noChangeAspect="1"/>
          </p:cNvSpPr>
          <p:nvPr/>
        </p:nvSpPr>
        <p:spPr>
          <a:xfrm rot="10800000">
            <a:off x="8171254" y="6577491"/>
            <a:ext cx="315011" cy="3179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defTabSz="1016681"/>
            <a:endParaRPr lang="en-US">
              <a:solidFill>
                <a:prstClr val="white"/>
              </a:solidFill>
            </a:endParaRPr>
          </a:p>
        </p:txBody>
      </p:sp>
      <p:grpSp>
        <p:nvGrpSpPr>
          <p:cNvPr id="120" name="Group 119"/>
          <p:cNvGrpSpPr/>
          <p:nvPr/>
        </p:nvGrpSpPr>
        <p:grpSpPr>
          <a:xfrm>
            <a:off x="3739378" y="2936241"/>
            <a:ext cx="1013329" cy="415039"/>
            <a:chOff x="3785394" y="3692526"/>
            <a:chExt cx="222250" cy="80963"/>
          </a:xfrm>
          <a:solidFill>
            <a:sysClr val="window" lastClr="FFFFFF"/>
          </a:solidFill>
        </p:grpSpPr>
        <p:sp>
          <p:nvSpPr>
            <p:cNvPr id="121" name="Freeform 1322"/>
            <p:cNvSpPr>
              <a:spLocks/>
            </p:cNvSpPr>
            <p:nvPr/>
          </p:nvSpPr>
          <p:spPr bwMode="auto">
            <a:xfrm>
              <a:off x="3933031" y="3768726"/>
              <a:ext cx="50800" cy="3175"/>
            </a:xfrm>
            <a:custGeom>
              <a:avLst/>
              <a:gdLst>
                <a:gd name="T0" fmla="*/ 3 w 41"/>
                <a:gd name="T1" fmla="*/ 3 h 3"/>
                <a:gd name="T2" fmla="*/ 38 w 41"/>
                <a:gd name="T3" fmla="*/ 3 h 3"/>
                <a:gd name="T4" fmla="*/ 41 w 41"/>
                <a:gd name="T5" fmla="*/ 0 h 3"/>
                <a:gd name="T6" fmla="*/ 0 w 41"/>
                <a:gd name="T7" fmla="*/ 0 h 3"/>
                <a:gd name="T8" fmla="*/ 3 w 41"/>
                <a:gd name="T9" fmla="*/ 3 h 3"/>
              </a:gdLst>
              <a:ahLst/>
              <a:cxnLst>
                <a:cxn ang="0">
                  <a:pos x="T0" y="T1"/>
                </a:cxn>
                <a:cxn ang="0">
                  <a:pos x="T2" y="T3"/>
                </a:cxn>
                <a:cxn ang="0">
                  <a:pos x="T4" y="T5"/>
                </a:cxn>
                <a:cxn ang="0">
                  <a:pos x="T6" y="T7"/>
                </a:cxn>
                <a:cxn ang="0">
                  <a:pos x="T8" y="T9"/>
                </a:cxn>
              </a:cxnLst>
              <a:rect l="0" t="0" r="r" b="b"/>
              <a:pathLst>
                <a:path w="41" h="3">
                  <a:moveTo>
                    <a:pt x="3" y="3"/>
                  </a:moveTo>
                  <a:cubicBezTo>
                    <a:pt x="38" y="3"/>
                    <a:pt x="38" y="3"/>
                    <a:pt x="38" y="3"/>
                  </a:cubicBezTo>
                  <a:cubicBezTo>
                    <a:pt x="40" y="3"/>
                    <a:pt x="41" y="2"/>
                    <a:pt x="41" y="0"/>
                  </a:cubicBezTo>
                  <a:cubicBezTo>
                    <a:pt x="0" y="0"/>
                    <a:pt x="0" y="0"/>
                    <a:pt x="0" y="0"/>
                  </a:cubicBezTo>
                  <a:cubicBezTo>
                    <a:pt x="0" y="2"/>
                    <a:pt x="1" y="3"/>
                    <a:pt x="3" y="3"/>
                  </a:cubicBez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22" name="Freeform 1323"/>
            <p:cNvSpPr>
              <a:spLocks/>
            </p:cNvSpPr>
            <p:nvPr/>
          </p:nvSpPr>
          <p:spPr bwMode="auto">
            <a:xfrm>
              <a:off x="3983831" y="3730626"/>
              <a:ext cx="23813" cy="38100"/>
            </a:xfrm>
            <a:custGeom>
              <a:avLst/>
              <a:gdLst>
                <a:gd name="T0" fmla="*/ 16 w 19"/>
                <a:gd name="T1" fmla="*/ 0 h 31"/>
                <a:gd name="T2" fmla="*/ 16 w 19"/>
                <a:gd name="T3" fmla="*/ 0 h 31"/>
                <a:gd name="T4" fmla="*/ 0 w 19"/>
                <a:gd name="T5" fmla="*/ 30 h 31"/>
                <a:gd name="T6" fmla="*/ 5 w 19"/>
                <a:gd name="T7" fmla="*/ 29 h 31"/>
                <a:gd name="T8" fmla="*/ 18 w 19"/>
                <a:gd name="T9" fmla="*/ 4 h 31"/>
                <a:gd name="T10" fmla="*/ 16 w 19"/>
                <a:gd name="T11" fmla="*/ 0 h 31"/>
              </a:gdLst>
              <a:ahLst/>
              <a:cxnLst>
                <a:cxn ang="0">
                  <a:pos x="T0" y="T1"/>
                </a:cxn>
                <a:cxn ang="0">
                  <a:pos x="T2" y="T3"/>
                </a:cxn>
                <a:cxn ang="0">
                  <a:pos x="T4" y="T5"/>
                </a:cxn>
                <a:cxn ang="0">
                  <a:pos x="T6" y="T7"/>
                </a:cxn>
                <a:cxn ang="0">
                  <a:pos x="T8" y="T9"/>
                </a:cxn>
                <a:cxn ang="0">
                  <a:pos x="T10" y="T11"/>
                </a:cxn>
              </a:cxnLst>
              <a:rect l="0" t="0" r="r" b="b"/>
              <a:pathLst>
                <a:path w="19" h="31">
                  <a:moveTo>
                    <a:pt x="16" y="0"/>
                  </a:moveTo>
                  <a:cubicBezTo>
                    <a:pt x="16" y="0"/>
                    <a:pt x="16" y="0"/>
                    <a:pt x="16" y="0"/>
                  </a:cubicBezTo>
                  <a:cubicBezTo>
                    <a:pt x="0" y="30"/>
                    <a:pt x="0" y="30"/>
                    <a:pt x="0" y="30"/>
                  </a:cubicBezTo>
                  <a:cubicBezTo>
                    <a:pt x="2" y="31"/>
                    <a:pt x="4" y="30"/>
                    <a:pt x="5" y="29"/>
                  </a:cubicBezTo>
                  <a:cubicBezTo>
                    <a:pt x="18" y="4"/>
                    <a:pt x="18" y="4"/>
                    <a:pt x="18" y="4"/>
                  </a:cubicBezTo>
                  <a:cubicBezTo>
                    <a:pt x="19" y="2"/>
                    <a:pt x="18" y="0"/>
                    <a:pt x="16" y="0"/>
                  </a:cubicBez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23" name="Freeform 1324"/>
            <p:cNvSpPr>
              <a:spLocks/>
            </p:cNvSpPr>
            <p:nvPr/>
          </p:nvSpPr>
          <p:spPr bwMode="auto">
            <a:xfrm>
              <a:off x="3802856" y="3729039"/>
              <a:ext cx="30163" cy="23813"/>
            </a:xfrm>
            <a:custGeom>
              <a:avLst/>
              <a:gdLst>
                <a:gd name="T0" fmla="*/ 7 w 25"/>
                <a:gd name="T1" fmla="*/ 19 h 19"/>
                <a:gd name="T2" fmla="*/ 25 w 25"/>
                <a:gd name="T3" fmla="*/ 19 h 19"/>
                <a:gd name="T4" fmla="*/ 15 w 25"/>
                <a:gd name="T5" fmla="*/ 5 h 19"/>
                <a:gd name="T6" fmla="*/ 5 w 25"/>
                <a:gd name="T7" fmla="*/ 2 h 19"/>
                <a:gd name="T8" fmla="*/ 2 w 25"/>
                <a:gd name="T9" fmla="*/ 12 h 19"/>
                <a:gd name="T10" fmla="*/ 7 w 25"/>
                <a:gd name="T11" fmla="*/ 19 h 19"/>
              </a:gdLst>
              <a:ahLst/>
              <a:cxnLst>
                <a:cxn ang="0">
                  <a:pos x="T0" y="T1"/>
                </a:cxn>
                <a:cxn ang="0">
                  <a:pos x="T2" y="T3"/>
                </a:cxn>
                <a:cxn ang="0">
                  <a:pos x="T4" y="T5"/>
                </a:cxn>
                <a:cxn ang="0">
                  <a:pos x="T6" y="T7"/>
                </a:cxn>
                <a:cxn ang="0">
                  <a:pos x="T8" y="T9"/>
                </a:cxn>
                <a:cxn ang="0">
                  <a:pos x="T10" y="T11"/>
                </a:cxn>
              </a:cxnLst>
              <a:rect l="0" t="0" r="r" b="b"/>
              <a:pathLst>
                <a:path w="25" h="19">
                  <a:moveTo>
                    <a:pt x="7" y="19"/>
                  </a:moveTo>
                  <a:cubicBezTo>
                    <a:pt x="25" y="19"/>
                    <a:pt x="25" y="19"/>
                    <a:pt x="25" y="19"/>
                  </a:cubicBezTo>
                  <a:cubicBezTo>
                    <a:pt x="15" y="5"/>
                    <a:pt x="15" y="5"/>
                    <a:pt x="15" y="5"/>
                  </a:cubicBezTo>
                  <a:cubicBezTo>
                    <a:pt x="13" y="1"/>
                    <a:pt x="9" y="0"/>
                    <a:pt x="5" y="2"/>
                  </a:cubicBezTo>
                  <a:cubicBezTo>
                    <a:pt x="1" y="4"/>
                    <a:pt x="0" y="8"/>
                    <a:pt x="2" y="12"/>
                  </a:cubicBezTo>
                  <a:lnTo>
                    <a:pt x="7" y="19"/>
                  </a:ln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24" name="Freeform 1325"/>
            <p:cNvSpPr>
              <a:spLocks/>
            </p:cNvSpPr>
            <p:nvPr/>
          </p:nvSpPr>
          <p:spPr bwMode="auto">
            <a:xfrm>
              <a:off x="3785394" y="3729039"/>
              <a:ext cx="149225" cy="44450"/>
            </a:xfrm>
            <a:custGeom>
              <a:avLst/>
              <a:gdLst>
                <a:gd name="T0" fmla="*/ 116 w 121"/>
                <a:gd name="T1" fmla="*/ 1 h 35"/>
                <a:gd name="T2" fmla="*/ 109 w 121"/>
                <a:gd name="T3" fmla="*/ 5 h 35"/>
                <a:gd name="T4" fmla="*/ 107 w 121"/>
                <a:gd name="T5" fmla="*/ 17 h 35"/>
                <a:gd name="T6" fmla="*/ 101 w 121"/>
                <a:gd name="T7" fmla="*/ 12 h 35"/>
                <a:gd name="T8" fmla="*/ 103 w 121"/>
                <a:gd name="T9" fmla="*/ 12 h 35"/>
                <a:gd name="T10" fmla="*/ 104 w 121"/>
                <a:gd name="T11" fmla="*/ 13 h 35"/>
                <a:gd name="T12" fmla="*/ 103 w 121"/>
                <a:gd name="T13" fmla="*/ 7 h 35"/>
                <a:gd name="T14" fmla="*/ 88 w 121"/>
                <a:gd name="T15" fmla="*/ 3 h 35"/>
                <a:gd name="T16" fmla="*/ 60 w 121"/>
                <a:gd name="T17" fmla="*/ 17 h 35"/>
                <a:gd name="T18" fmla="*/ 58 w 121"/>
                <a:gd name="T19" fmla="*/ 20 h 35"/>
                <a:gd name="T20" fmla="*/ 7 w 121"/>
                <a:gd name="T21" fmla="*/ 20 h 35"/>
                <a:gd name="T22" fmla="*/ 0 w 121"/>
                <a:gd name="T23" fmla="*/ 27 h 35"/>
                <a:gd name="T24" fmla="*/ 7 w 121"/>
                <a:gd name="T25" fmla="*/ 34 h 35"/>
                <a:gd name="T26" fmla="*/ 67 w 121"/>
                <a:gd name="T27" fmla="*/ 34 h 35"/>
                <a:gd name="T28" fmla="*/ 82 w 121"/>
                <a:gd name="T29" fmla="*/ 30 h 35"/>
                <a:gd name="T30" fmla="*/ 94 w 121"/>
                <a:gd name="T31" fmla="*/ 24 h 35"/>
                <a:gd name="T32" fmla="*/ 92 w 121"/>
                <a:gd name="T33" fmla="*/ 22 h 35"/>
                <a:gd name="T34" fmla="*/ 91 w 121"/>
                <a:gd name="T35" fmla="*/ 19 h 35"/>
                <a:gd name="T36" fmla="*/ 106 w 121"/>
                <a:gd name="T37" fmla="*/ 33 h 35"/>
                <a:gd name="T38" fmla="*/ 106 w 121"/>
                <a:gd name="T39" fmla="*/ 33 h 35"/>
                <a:gd name="T40" fmla="*/ 106 w 121"/>
                <a:gd name="T41" fmla="*/ 33 h 35"/>
                <a:gd name="T42" fmla="*/ 110 w 121"/>
                <a:gd name="T43" fmla="*/ 34 h 35"/>
                <a:gd name="T44" fmla="*/ 116 w 121"/>
                <a:gd name="T45" fmla="*/ 30 h 35"/>
                <a:gd name="T46" fmla="*/ 116 w 121"/>
                <a:gd name="T47" fmla="*/ 30 h 35"/>
                <a:gd name="T48" fmla="*/ 116 w 121"/>
                <a:gd name="T49" fmla="*/ 30 h 35"/>
                <a:gd name="T50" fmla="*/ 121 w 121"/>
                <a:gd name="T51" fmla="*/ 7 h 35"/>
                <a:gd name="T52" fmla="*/ 116 w 121"/>
                <a:gd name="T5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1" h="35">
                  <a:moveTo>
                    <a:pt x="116" y="1"/>
                  </a:moveTo>
                  <a:cubicBezTo>
                    <a:pt x="113" y="0"/>
                    <a:pt x="110" y="2"/>
                    <a:pt x="109" y="5"/>
                  </a:cubicBezTo>
                  <a:cubicBezTo>
                    <a:pt x="107" y="17"/>
                    <a:pt x="107" y="17"/>
                    <a:pt x="107" y="17"/>
                  </a:cubicBezTo>
                  <a:cubicBezTo>
                    <a:pt x="101" y="12"/>
                    <a:pt x="101" y="12"/>
                    <a:pt x="101" y="12"/>
                  </a:cubicBezTo>
                  <a:cubicBezTo>
                    <a:pt x="101" y="11"/>
                    <a:pt x="102" y="11"/>
                    <a:pt x="103" y="12"/>
                  </a:cubicBezTo>
                  <a:cubicBezTo>
                    <a:pt x="104" y="13"/>
                    <a:pt x="104" y="13"/>
                    <a:pt x="104" y="13"/>
                  </a:cubicBezTo>
                  <a:cubicBezTo>
                    <a:pt x="104" y="11"/>
                    <a:pt x="104" y="9"/>
                    <a:pt x="103" y="7"/>
                  </a:cubicBezTo>
                  <a:cubicBezTo>
                    <a:pt x="100" y="2"/>
                    <a:pt x="94" y="1"/>
                    <a:pt x="88" y="3"/>
                  </a:cubicBezTo>
                  <a:cubicBezTo>
                    <a:pt x="85" y="4"/>
                    <a:pt x="61" y="17"/>
                    <a:pt x="60" y="17"/>
                  </a:cubicBezTo>
                  <a:cubicBezTo>
                    <a:pt x="59" y="18"/>
                    <a:pt x="58" y="19"/>
                    <a:pt x="58" y="20"/>
                  </a:cubicBezTo>
                  <a:cubicBezTo>
                    <a:pt x="7" y="20"/>
                    <a:pt x="7" y="20"/>
                    <a:pt x="7" y="20"/>
                  </a:cubicBezTo>
                  <a:cubicBezTo>
                    <a:pt x="3" y="20"/>
                    <a:pt x="0" y="23"/>
                    <a:pt x="0" y="27"/>
                  </a:cubicBezTo>
                  <a:cubicBezTo>
                    <a:pt x="0" y="31"/>
                    <a:pt x="3" y="34"/>
                    <a:pt x="7" y="34"/>
                  </a:cubicBezTo>
                  <a:cubicBezTo>
                    <a:pt x="7" y="34"/>
                    <a:pt x="65" y="34"/>
                    <a:pt x="67" y="34"/>
                  </a:cubicBezTo>
                  <a:cubicBezTo>
                    <a:pt x="73" y="34"/>
                    <a:pt x="77" y="33"/>
                    <a:pt x="82" y="30"/>
                  </a:cubicBezTo>
                  <a:cubicBezTo>
                    <a:pt x="86" y="28"/>
                    <a:pt x="91" y="25"/>
                    <a:pt x="94" y="24"/>
                  </a:cubicBezTo>
                  <a:cubicBezTo>
                    <a:pt x="92" y="22"/>
                    <a:pt x="92" y="22"/>
                    <a:pt x="92" y="22"/>
                  </a:cubicBezTo>
                  <a:cubicBezTo>
                    <a:pt x="91" y="21"/>
                    <a:pt x="91" y="20"/>
                    <a:pt x="91" y="19"/>
                  </a:cubicBezTo>
                  <a:cubicBezTo>
                    <a:pt x="106" y="33"/>
                    <a:pt x="106" y="33"/>
                    <a:pt x="106" y="33"/>
                  </a:cubicBezTo>
                  <a:cubicBezTo>
                    <a:pt x="106" y="33"/>
                    <a:pt x="106" y="33"/>
                    <a:pt x="106" y="33"/>
                  </a:cubicBezTo>
                  <a:cubicBezTo>
                    <a:pt x="106" y="33"/>
                    <a:pt x="106" y="33"/>
                    <a:pt x="106" y="33"/>
                  </a:cubicBezTo>
                  <a:cubicBezTo>
                    <a:pt x="107" y="33"/>
                    <a:pt x="108" y="34"/>
                    <a:pt x="110" y="34"/>
                  </a:cubicBezTo>
                  <a:cubicBezTo>
                    <a:pt x="113" y="35"/>
                    <a:pt x="116" y="33"/>
                    <a:pt x="116" y="30"/>
                  </a:cubicBezTo>
                  <a:cubicBezTo>
                    <a:pt x="116" y="30"/>
                    <a:pt x="116" y="30"/>
                    <a:pt x="116" y="30"/>
                  </a:cubicBezTo>
                  <a:cubicBezTo>
                    <a:pt x="116" y="30"/>
                    <a:pt x="116" y="30"/>
                    <a:pt x="116" y="30"/>
                  </a:cubicBezTo>
                  <a:cubicBezTo>
                    <a:pt x="121" y="7"/>
                    <a:pt x="121" y="7"/>
                    <a:pt x="121" y="7"/>
                  </a:cubicBezTo>
                  <a:cubicBezTo>
                    <a:pt x="121" y="4"/>
                    <a:pt x="119" y="1"/>
                    <a:pt x="116" y="1"/>
                  </a:cubicBez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25" name="Freeform 1326"/>
            <p:cNvSpPr>
              <a:spLocks/>
            </p:cNvSpPr>
            <p:nvPr/>
          </p:nvSpPr>
          <p:spPr bwMode="auto">
            <a:xfrm>
              <a:off x="3933031" y="3748089"/>
              <a:ext cx="36513" cy="17463"/>
            </a:xfrm>
            <a:custGeom>
              <a:avLst/>
              <a:gdLst>
                <a:gd name="T0" fmla="*/ 23 w 30"/>
                <a:gd name="T1" fmla="*/ 14 h 14"/>
                <a:gd name="T2" fmla="*/ 29 w 30"/>
                <a:gd name="T3" fmla="*/ 10 h 14"/>
                <a:gd name="T4" fmla="*/ 25 w 30"/>
                <a:gd name="T5" fmla="*/ 3 h 14"/>
                <a:gd name="T6" fmla="*/ 2 w 30"/>
                <a:gd name="T7" fmla="*/ 0 h 14"/>
                <a:gd name="T8" fmla="*/ 0 w 30"/>
                <a:gd name="T9" fmla="*/ 10 h 14"/>
                <a:gd name="T10" fmla="*/ 23 w 30"/>
                <a:gd name="T11" fmla="*/ 14 h 14"/>
              </a:gdLst>
              <a:ahLst/>
              <a:cxnLst>
                <a:cxn ang="0">
                  <a:pos x="T0" y="T1"/>
                </a:cxn>
                <a:cxn ang="0">
                  <a:pos x="T2" y="T3"/>
                </a:cxn>
                <a:cxn ang="0">
                  <a:pos x="T4" y="T5"/>
                </a:cxn>
                <a:cxn ang="0">
                  <a:pos x="T6" y="T7"/>
                </a:cxn>
                <a:cxn ang="0">
                  <a:pos x="T8" y="T9"/>
                </a:cxn>
                <a:cxn ang="0">
                  <a:pos x="T10" y="T11"/>
                </a:cxn>
              </a:cxnLst>
              <a:rect l="0" t="0" r="r" b="b"/>
              <a:pathLst>
                <a:path w="30" h="14">
                  <a:moveTo>
                    <a:pt x="23" y="14"/>
                  </a:moveTo>
                  <a:cubicBezTo>
                    <a:pt x="26" y="14"/>
                    <a:pt x="29" y="12"/>
                    <a:pt x="29" y="10"/>
                  </a:cubicBezTo>
                  <a:cubicBezTo>
                    <a:pt x="30" y="7"/>
                    <a:pt x="28" y="4"/>
                    <a:pt x="25" y="3"/>
                  </a:cubicBezTo>
                  <a:cubicBezTo>
                    <a:pt x="2" y="0"/>
                    <a:pt x="2" y="0"/>
                    <a:pt x="2" y="0"/>
                  </a:cubicBezTo>
                  <a:cubicBezTo>
                    <a:pt x="0" y="10"/>
                    <a:pt x="0" y="10"/>
                    <a:pt x="0" y="10"/>
                  </a:cubicBezTo>
                  <a:lnTo>
                    <a:pt x="23" y="14"/>
                  </a:ln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26" name="Freeform 1327"/>
            <p:cNvSpPr>
              <a:spLocks/>
            </p:cNvSpPr>
            <p:nvPr/>
          </p:nvSpPr>
          <p:spPr bwMode="auto">
            <a:xfrm>
              <a:off x="3913981" y="3692526"/>
              <a:ext cx="19050" cy="31750"/>
            </a:xfrm>
            <a:custGeom>
              <a:avLst/>
              <a:gdLst>
                <a:gd name="T0" fmla="*/ 0 w 15"/>
                <a:gd name="T1" fmla="*/ 19 h 26"/>
                <a:gd name="T2" fmla="*/ 7 w 15"/>
                <a:gd name="T3" fmla="*/ 26 h 26"/>
                <a:gd name="T4" fmla="*/ 15 w 15"/>
                <a:gd name="T5" fmla="*/ 19 h 26"/>
                <a:gd name="T6" fmla="*/ 10 w 15"/>
                <a:gd name="T7" fmla="*/ 13 h 26"/>
                <a:gd name="T8" fmla="*/ 10 w 15"/>
                <a:gd name="T9" fmla="*/ 0 h 26"/>
                <a:gd name="T10" fmla="*/ 5 w 15"/>
                <a:gd name="T11" fmla="*/ 0 h 26"/>
                <a:gd name="T12" fmla="*/ 5 w 15"/>
                <a:gd name="T13" fmla="*/ 13 h 26"/>
                <a:gd name="T14" fmla="*/ 0 w 15"/>
                <a:gd name="T15" fmla="*/ 1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6">
                  <a:moveTo>
                    <a:pt x="0" y="19"/>
                  </a:moveTo>
                  <a:cubicBezTo>
                    <a:pt x="0" y="23"/>
                    <a:pt x="3" y="26"/>
                    <a:pt x="7" y="26"/>
                  </a:cubicBezTo>
                  <a:cubicBezTo>
                    <a:pt x="11" y="26"/>
                    <a:pt x="15" y="23"/>
                    <a:pt x="15" y="19"/>
                  </a:cubicBezTo>
                  <a:cubicBezTo>
                    <a:pt x="15" y="16"/>
                    <a:pt x="13" y="14"/>
                    <a:pt x="10" y="13"/>
                  </a:cubicBezTo>
                  <a:cubicBezTo>
                    <a:pt x="10" y="0"/>
                    <a:pt x="10" y="0"/>
                    <a:pt x="10" y="0"/>
                  </a:cubicBezTo>
                  <a:cubicBezTo>
                    <a:pt x="5" y="0"/>
                    <a:pt x="5" y="0"/>
                    <a:pt x="5" y="0"/>
                  </a:cubicBezTo>
                  <a:cubicBezTo>
                    <a:pt x="5" y="13"/>
                    <a:pt x="5" y="13"/>
                    <a:pt x="5" y="13"/>
                  </a:cubicBezTo>
                  <a:cubicBezTo>
                    <a:pt x="2" y="14"/>
                    <a:pt x="0" y="16"/>
                    <a:pt x="0" y="19"/>
                  </a:cubicBez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27" name="Freeform 1328"/>
            <p:cNvSpPr>
              <a:spLocks/>
            </p:cNvSpPr>
            <p:nvPr/>
          </p:nvSpPr>
          <p:spPr bwMode="auto">
            <a:xfrm>
              <a:off x="3880644" y="3698876"/>
              <a:ext cx="63500" cy="38100"/>
            </a:xfrm>
            <a:custGeom>
              <a:avLst/>
              <a:gdLst>
                <a:gd name="T0" fmla="*/ 14 w 51"/>
                <a:gd name="T1" fmla="*/ 11 h 31"/>
                <a:gd name="T2" fmla="*/ 19 w 51"/>
                <a:gd name="T3" fmla="*/ 11 h 31"/>
                <a:gd name="T4" fmla="*/ 18 w 51"/>
                <a:gd name="T5" fmla="*/ 16 h 31"/>
                <a:gd name="T6" fmla="*/ 30 w 51"/>
                <a:gd name="T7" fmla="*/ 31 h 31"/>
                <a:gd name="T8" fmla="*/ 31 w 51"/>
                <a:gd name="T9" fmla="*/ 30 h 31"/>
                <a:gd name="T10" fmla="*/ 38 w 51"/>
                <a:gd name="T11" fmla="*/ 24 h 31"/>
                <a:gd name="T12" fmla="*/ 39 w 51"/>
                <a:gd name="T13" fmla="*/ 24 h 31"/>
                <a:gd name="T14" fmla="*/ 45 w 51"/>
                <a:gd name="T15" fmla="*/ 28 h 31"/>
                <a:gd name="T16" fmla="*/ 51 w 51"/>
                <a:gd name="T17" fmla="*/ 16 h 31"/>
                <a:gd name="T18" fmla="*/ 38 w 51"/>
                <a:gd name="T19" fmla="*/ 1 h 31"/>
                <a:gd name="T20" fmla="*/ 38 w 51"/>
                <a:gd name="T21" fmla="*/ 7 h 31"/>
                <a:gd name="T22" fmla="*/ 43 w 51"/>
                <a:gd name="T23" fmla="*/ 14 h 31"/>
                <a:gd name="T24" fmla="*/ 34 w 51"/>
                <a:gd name="T25" fmla="*/ 23 h 31"/>
                <a:gd name="T26" fmla="*/ 25 w 51"/>
                <a:gd name="T27" fmla="*/ 14 h 31"/>
                <a:gd name="T28" fmla="*/ 30 w 51"/>
                <a:gd name="T29" fmla="*/ 7 h 31"/>
                <a:gd name="T30" fmla="*/ 30 w 51"/>
                <a:gd name="T31" fmla="*/ 1 h 31"/>
                <a:gd name="T32" fmla="*/ 22 w 51"/>
                <a:gd name="T33" fmla="*/ 6 h 31"/>
                <a:gd name="T34" fmla="*/ 20 w 51"/>
                <a:gd name="T35" fmla="*/ 8 h 31"/>
                <a:gd name="T36" fmla="*/ 8 w 51"/>
                <a:gd name="T37" fmla="*/ 2 h 31"/>
                <a:gd name="T38" fmla="*/ 5 w 51"/>
                <a:gd name="T39" fmla="*/ 17 h 31"/>
                <a:gd name="T40" fmla="*/ 14 w 51"/>
                <a:gd name="T41"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31">
                  <a:moveTo>
                    <a:pt x="14" y="11"/>
                  </a:moveTo>
                  <a:cubicBezTo>
                    <a:pt x="15" y="11"/>
                    <a:pt x="17" y="11"/>
                    <a:pt x="19" y="11"/>
                  </a:cubicBezTo>
                  <a:cubicBezTo>
                    <a:pt x="18" y="12"/>
                    <a:pt x="18" y="14"/>
                    <a:pt x="18" y="16"/>
                  </a:cubicBezTo>
                  <a:cubicBezTo>
                    <a:pt x="18" y="23"/>
                    <a:pt x="23" y="29"/>
                    <a:pt x="30" y="31"/>
                  </a:cubicBezTo>
                  <a:cubicBezTo>
                    <a:pt x="31" y="30"/>
                    <a:pt x="31" y="30"/>
                    <a:pt x="31" y="30"/>
                  </a:cubicBezTo>
                  <a:cubicBezTo>
                    <a:pt x="31" y="27"/>
                    <a:pt x="34" y="24"/>
                    <a:pt x="38" y="24"/>
                  </a:cubicBezTo>
                  <a:cubicBezTo>
                    <a:pt x="38" y="24"/>
                    <a:pt x="39" y="24"/>
                    <a:pt x="39" y="24"/>
                  </a:cubicBezTo>
                  <a:cubicBezTo>
                    <a:pt x="42" y="25"/>
                    <a:pt x="43" y="26"/>
                    <a:pt x="45" y="28"/>
                  </a:cubicBezTo>
                  <a:cubicBezTo>
                    <a:pt x="49" y="25"/>
                    <a:pt x="51" y="21"/>
                    <a:pt x="51" y="16"/>
                  </a:cubicBezTo>
                  <a:cubicBezTo>
                    <a:pt x="51" y="8"/>
                    <a:pt x="45" y="2"/>
                    <a:pt x="38" y="1"/>
                  </a:cubicBezTo>
                  <a:cubicBezTo>
                    <a:pt x="38" y="7"/>
                    <a:pt x="38" y="7"/>
                    <a:pt x="38" y="7"/>
                  </a:cubicBezTo>
                  <a:cubicBezTo>
                    <a:pt x="41" y="8"/>
                    <a:pt x="43" y="11"/>
                    <a:pt x="43" y="14"/>
                  </a:cubicBezTo>
                  <a:cubicBezTo>
                    <a:pt x="43" y="19"/>
                    <a:pt x="39" y="23"/>
                    <a:pt x="34" y="23"/>
                  </a:cubicBezTo>
                  <a:cubicBezTo>
                    <a:pt x="29" y="23"/>
                    <a:pt x="25" y="19"/>
                    <a:pt x="25" y="14"/>
                  </a:cubicBezTo>
                  <a:cubicBezTo>
                    <a:pt x="25" y="11"/>
                    <a:pt x="27" y="8"/>
                    <a:pt x="30" y="7"/>
                  </a:cubicBezTo>
                  <a:cubicBezTo>
                    <a:pt x="30" y="1"/>
                    <a:pt x="30" y="1"/>
                    <a:pt x="30" y="1"/>
                  </a:cubicBezTo>
                  <a:cubicBezTo>
                    <a:pt x="27" y="2"/>
                    <a:pt x="24" y="3"/>
                    <a:pt x="22" y="6"/>
                  </a:cubicBezTo>
                  <a:cubicBezTo>
                    <a:pt x="21" y="7"/>
                    <a:pt x="20" y="9"/>
                    <a:pt x="20" y="8"/>
                  </a:cubicBezTo>
                  <a:cubicBezTo>
                    <a:pt x="20" y="3"/>
                    <a:pt x="13" y="0"/>
                    <a:pt x="8" y="2"/>
                  </a:cubicBezTo>
                  <a:cubicBezTo>
                    <a:pt x="0" y="6"/>
                    <a:pt x="5" y="17"/>
                    <a:pt x="5" y="17"/>
                  </a:cubicBezTo>
                  <a:cubicBezTo>
                    <a:pt x="7" y="12"/>
                    <a:pt x="11" y="11"/>
                    <a:pt x="14" y="11"/>
                  </a:cubicBez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grpSp>
        <p:nvGrpSpPr>
          <p:cNvPr id="128" name="Group 127"/>
          <p:cNvGrpSpPr>
            <a:grpSpLocks noChangeAspect="1"/>
          </p:cNvGrpSpPr>
          <p:nvPr/>
        </p:nvGrpSpPr>
        <p:grpSpPr>
          <a:xfrm>
            <a:off x="5323797" y="2245361"/>
            <a:ext cx="438754" cy="452049"/>
            <a:chOff x="6965950" y="4557713"/>
            <a:chExt cx="1960563" cy="1960562"/>
          </a:xfrm>
        </p:grpSpPr>
        <p:sp>
          <p:nvSpPr>
            <p:cNvPr id="129" name="Freeform 5"/>
            <p:cNvSpPr>
              <a:spLocks/>
            </p:cNvSpPr>
            <p:nvPr/>
          </p:nvSpPr>
          <p:spPr bwMode="auto">
            <a:xfrm>
              <a:off x="6965950" y="5911850"/>
              <a:ext cx="606425" cy="606425"/>
            </a:xfrm>
            <a:custGeom>
              <a:avLst/>
              <a:gdLst>
                <a:gd name="T0" fmla="*/ 257 w 382"/>
                <a:gd name="T1" fmla="*/ 0 h 382"/>
                <a:gd name="T2" fmla="*/ 382 w 382"/>
                <a:gd name="T3" fmla="*/ 131 h 382"/>
                <a:gd name="T4" fmla="*/ 131 w 382"/>
                <a:gd name="T5" fmla="*/ 382 h 382"/>
                <a:gd name="T6" fmla="*/ 0 w 382"/>
                <a:gd name="T7" fmla="*/ 256 h 382"/>
                <a:gd name="T8" fmla="*/ 257 w 382"/>
                <a:gd name="T9" fmla="*/ 0 h 382"/>
              </a:gdLst>
              <a:ahLst/>
              <a:cxnLst>
                <a:cxn ang="0">
                  <a:pos x="T0" y="T1"/>
                </a:cxn>
                <a:cxn ang="0">
                  <a:pos x="T2" y="T3"/>
                </a:cxn>
                <a:cxn ang="0">
                  <a:pos x="T4" y="T5"/>
                </a:cxn>
                <a:cxn ang="0">
                  <a:pos x="T6" y="T7"/>
                </a:cxn>
                <a:cxn ang="0">
                  <a:pos x="T8" y="T9"/>
                </a:cxn>
              </a:cxnLst>
              <a:rect l="0" t="0" r="r" b="b"/>
              <a:pathLst>
                <a:path w="382" h="382">
                  <a:moveTo>
                    <a:pt x="257" y="0"/>
                  </a:moveTo>
                  <a:lnTo>
                    <a:pt x="382" y="131"/>
                  </a:lnTo>
                  <a:lnTo>
                    <a:pt x="131" y="382"/>
                  </a:lnTo>
                  <a:lnTo>
                    <a:pt x="0" y="256"/>
                  </a:lnTo>
                  <a:lnTo>
                    <a:pt x="257"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6"/>
            <p:cNvSpPr>
              <a:spLocks/>
            </p:cNvSpPr>
            <p:nvPr/>
          </p:nvSpPr>
          <p:spPr bwMode="auto">
            <a:xfrm>
              <a:off x="7686675" y="5580063"/>
              <a:ext cx="217488" cy="217488"/>
            </a:xfrm>
            <a:custGeom>
              <a:avLst/>
              <a:gdLst>
                <a:gd name="T0" fmla="*/ 95 w 137"/>
                <a:gd name="T1" fmla="*/ 137 h 137"/>
                <a:gd name="T2" fmla="*/ 0 w 137"/>
                <a:gd name="T3" fmla="*/ 42 h 137"/>
                <a:gd name="T4" fmla="*/ 41 w 137"/>
                <a:gd name="T5" fmla="*/ 0 h 137"/>
                <a:gd name="T6" fmla="*/ 137 w 137"/>
                <a:gd name="T7" fmla="*/ 95 h 137"/>
                <a:gd name="T8" fmla="*/ 95 w 137"/>
                <a:gd name="T9" fmla="*/ 137 h 137"/>
              </a:gdLst>
              <a:ahLst/>
              <a:cxnLst>
                <a:cxn ang="0">
                  <a:pos x="T0" y="T1"/>
                </a:cxn>
                <a:cxn ang="0">
                  <a:pos x="T2" y="T3"/>
                </a:cxn>
                <a:cxn ang="0">
                  <a:pos x="T4" y="T5"/>
                </a:cxn>
                <a:cxn ang="0">
                  <a:pos x="T6" y="T7"/>
                </a:cxn>
                <a:cxn ang="0">
                  <a:pos x="T8" y="T9"/>
                </a:cxn>
              </a:cxnLst>
              <a:rect l="0" t="0" r="r" b="b"/>
              <a:pathLst>
                <a:path w="137" h="137">
                  <a:moveTo>
                    <a:pt x="95" y="137"/>
                  </a:moveTo>
                  <a:lnTo>
                    <a:pt x="0" y="42"/>
                  </a:lnTo>
                  <a:lnTo>
                    <a:pt x="41" y="0"/>
                  </a:lnTo>
                  <a:lnTo>
                    <a:pt x="137" y="95"/>
                  </a:lnTo>
                  <a:lnTo>
                    <a:pt x="95" y="137"/>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7"/>
            <p:cNvSpPr>
              <a:spLocks/>
            </p:cNvSpPr>
            <p:nvPr/>
          </p:nvSpPr>
          <p:spPr bwMode="auto">
            <a:xfrm>
              <a:off x="7373938" y="5503863"/>
              <a:ext cx="604838" cy="606425"/>
            </a:xfrm>
            <a:custGeom>
              <a:avLst/>
              <a:gdLst>
                <a:gd name="T0" fmla="*/ 381 w 381"/>
                <a:gd name="T1" fmla="*/ 191 h 382"/>
                <a:gd name="T2" fmla="*/ 310 w 381"/>
                <a:gd name="T3" fmla="*/ 263 h 382"/>
                <a:gd name="T4" fmla="*/ 155 w 381"/>
                <a:gd name="T5" fmla="*/ 382 h 382"/>
                <a:gd name="T6" fmla="*/ 0 w 381"/>
                <a:gd name="T7" fmla="*/ 227 h 382"/>
                <a:gd name="T8" fmla="*/ 119 w 381"/>
                <a:gd name="T9" fmla="*/ 72 h 382"/>
                <a:gd name="T10" fmla="*/ 191 w 381"/>
                <a:gd name="T11" fmla="*/ 0 h 382"/>
                <a:gd name="T12" fmla="*/ 226 w 381"/>
                <a:gd name="T13" fmla="*/ 30 h 382"/>
                <a:gd name="T14" fmla="*/ 167 w 381"/>
                <a:gd name="T15" fmla="*/ 90 h 382"/>
                <a:gd name="T16" fmla="*/ 292 w 381"/>
                <a:gd name="T17" fmla="*/ 215 h 382"/>
                <a:gd name="T18" fmla="*/ 352 w 381"/>
                <a:gd name="T19" fmla="*/ 161 h 382"/>
                <a:gd name="T20" fmla="*/ 381 w 381"/>
                <a:gd name="T21" fmla="*/ 1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 h="382">
                  <a:moveTo>
                    <a:pt x="381" y="191"/>
                  </a:moveTo>
                  <a:lnTo>
                    <a:pt x="310" y="263"/>
                  </a:lnTo>
                  <a:lnTo>
                    <a:pt x="155" y="382"/>
                  </a:lnTo>
                  <a:lnTo>
                    <a:pt x="0" y="227"/>
                  </a:lnTo>
                  <a:lnTo>
                    <a:pt x="119" y="72"/>
                  </a:lnTo>
                  <a:lnTo>
                    <a:pt x="191" y="0"/>
                  </a:lnTo>
                  <a:lnTo>
                    <a:pt x="226" y="30"/>
                  </a:lnTo>
                  <a:lnTo>
                    <a:pt x="167" y="90"/>
                  </a:lnTo>
                  <a:lnTo>
                    <a:pt x="292" y="215"/>
                  </a:lnTo>
                  <a:lnTo>
                    <a:pt x="352" y="161"/>
                  </a:lnTo>
                  <a:lnTo>
                    <a:pt x="381" y="19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8"/>
            <p:cNvSpPr>
              <a:spLocks/>
            </p:cNvSpPr>
            <p:nvPr/>
          </p:nvSpPr>
          <p:spPr bwMode="auto">
            <a:xfrm>
              <a:off x="8064500" y="4935538"/>
              <a:ext cx="482600" cy="484188"/>
            </a:xfrm>
            <a:custGeom>
              <a:avLst/>
              <a:gdLst>
                <a:gd name="T0" fmla="*/ 84 w 304"/>
                <a:gd name="T1" fmla="*/ 60 h 305"/>
                <a:gd name="T2" fmla="*/ 245 w 304"/>
                <a:gd name="T3" fmla="*/ 221 h 305"/>
                <a:gd name="T4" fmla="*/ 286 w 304"/>
                <a:gd name="T5" fmla="*/ 173 h 305"/>
                <a:gd name="T6" fmla="*/ 304 w 304"/>
                <a:gd name="T7" fmla="*/ 191 h 305"/>
                <a:gd name="T8" fmla="*/ 191 w 304"/>
                <a:gd name="T9" fmla="*/ 305 h 305"/>
                <a:gd name="T10" fmla="*/ 0 w 304"/>
                <a:gd name="T11" fmla="*/ 114 h 305"/>
                <a:gd name="T12" fmla="*/ 113 w 304"/>
                <a:gd name="T13" fmla="*/ 0 h 305"/>
                <a:gd name="T14" fmla="*/ 131 w 304"/>
                <a:gd name="T15" fmla="*/ 18 h 305"/>
                <a:gd name="T16" fmla="*/ 84 w 304"/>
                <a:gd name="T17" fmla="*/ 6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05">
                  <a:moveTo>
                    <a:pt x="84" y="60"/>
                  </a:moveTo>
                  <a:lnTo>
                    <a:pt x="245" y="221"/>
                  </a:lnTo>
                  <a:lnTo>
                    <a:pt x="286" y="173"/>
                  </a:lnTo>
                  <a:lnTo>
                    <a:pt x="304" y="191"/>
                  </a:lnTo>
                  <a:lnTo>
                    <a:pt x="191" y="305"/>
                  </a:lnTo>
                  <a:lnTo>
                    <a:pt x="0" y="114"/>
                  </a:lnTo>
                  <a:lnTo>
                    <a:pt x="113" y="0"/>
                  </a:lnTo>
                  <a:lnTo>
                    <a:pt x="131" y="18"/>
                  </a:lnTo>
                  <a:lnTo>
                    <a:pt x="84" y="6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9"/>
            <p:cNvSpPr>
              <a:spLocks noEditPoints="1"/>
            </p:cNvSpPr>
            <p:nvPr/>
          </p:nvSpPr>
          <p:spPr bwMode="auto">
            <a:xfrm>
              <a:off x="7904163" y="5172075"/>
              <a:ext cx="406400" cy="407988"/>
            </a:xfrm>
            <a:custGeom>
              <a:avLst/>
              <a:gdLst>
                <a:gd name="T0" fmla="*/ 101 w 256"/>
                <a:gd name="T1" fmla="*/ 66 h 257"/>
                <a:gd name="T2" fmla="*/ 0 w 256"/>
                <a:gd name="T3" fmla="*/ 173 h 257"/>
                <a:gd name="T4" fmla="*/ 89 w 256"/>
                <a:gd name="T5" fmla="*/ 257 h 257"/>
                <a:gd name="T6" fmla="*/ 191 w 256"/>
                <a:gd name="T7" fmla="*/ 156 h 257"/>
                <a:gd name="T8" fmla="*/ 256 w 256"/>
                <a:gd name="T9" fmla="*/ 150 h 257"/>
                <a:gd name="T10" fmla="*/ 107 w 256"/>
                <a:gd name="T11" fmla="*/ 0 h 257"/>
                <a:gd name="T12" fmla="*/ 101 w 256"/>
                <a:gd name="T13" fmla="*/ 66 h 257"/>
                <a:gd name="T14" fmla="*/ 173 w 256"/>
                <a:gd name="T15" fmla="*/ 144 h 257"/>
                <a:gd name="T16" fmla="*/ 89 w 256"/>
                <a:gd name="T17" fmla="*/ 233 h 257"/>
                <a:gd name="T18" fmla="*/ 30 w 256"/>
                <a:gd name="T19" fmla="*/ 173 h 257"/>
                <a:gd name="T20" fmla="*/ 113 w 256"/>
                <a:gd name="T21" fmla="*/ 84 h 257"/>
                <a:gd name="T22" fmla="*/ 173 w 256"/>
                <a:gd name="T23" fmla="*/ 14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6" h="257">
                  <a:moveTo>
                    <a:pt x="101" y="66"/>
                  </a:moveTo>
                  <a:lnTo>
                    <a:pt x="0" y="173"/>
                  </a:lnTo>
                  <a:lnTo>
                    <a:pt x="89" y="257"/>
                  </a:lnTo>
                  <a:lnTo>
                    <a:pt x="191" y="156"/>
                  </a:lnTo>
                  <a:lnTo>
                    <a:pt x="256" y="150"/>
                  </a:lnTo>
                  <a:lnTo>
                    <a:pt x="107" y="0"/>
                  </a:lnTo>
                  <a:lnTo>
                    <a:pt x="101" y="66"/>
                  </a:lnTo>
                  <a:close/>
                  <a:moveTo>
                    <a:pt x="173" y="144"/>
                  </a:moveTo>
                  <a:lnTo>
                    <a:pt x="89" y="233"/>
                  </a:lnTo>
                  <a:lnTo>
                    <a:pt x="30" y="173"/>
                  </a:lnTo>
                  <a:lnTo>
                    <a:pt x="113" y="84"/>
                  </a:lnTo>
                  <a:lnTo>
                    <a:pt x="173" y="144"/>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0"/>
            <p:cNvSpPr>
              <a:spLocks/>
            </p:cNvSpPr>
            <p:nvPr/>
          </p:nvSpPr>
          <p:spPr bwMode="auto">
            <a:xfrm>
              <a:off x="8243888" y="4557713"/>
              <a:ext cx="682625" cy="681038"/>
            </a:xfrm>
            <a:custGeom>
              <a:avLst/>
              <a:gdLst>
                <a:gd name="T0" fmla="*/ 299 w 430"/>
                <a:gd name="T1" fmla="*/ 0 h 429"/>
                <a:gd name="T2" fmla="*/ 430 w 430"/>
                <a:gd name="T3" fmla="*/ 131 h 429"/>
                <a:gd name="T4" fmla="*/ 132 w 430"/>
                <a:gd name="T5" fmla="*/ 429 h 429"/>
                <a:gd name="T6" fmla="*/ 0 w 430"/>
                <a:gd name="T7" fmla="*/ 298 h 429"/>
                <a:gd name="T8" fmla="*/ 299 w 430"/>
                <a:gd name="T9" fmla="*/ 0 h 429"/>
              </a:gdLst>
              <a:ahLst/>
              <a:cxnLst>
                <a:cxn ang="0">
                  <a:pos x="T0" y="T1"/>
                </a:cxn>
                <a:cxn ang="0">
                  <a:pos x="T2" y="T3"/>
                </a:cxn>
                <a:cxn ang="0">
                  <a:pos x="T4" y="T5"/>
                </a:cxn>
                <a:cxn ang="0">
                  <a:pos x="T6" y="T7"/>
                </a:cxn>
                <a:cxn ang="0">
                  <a:pos x="T8" y="T9"/>
                </a:cxn>
              </a:cxnLst>
              <a:rect l="0" t="0" r="r" b="b"/>
              <a:pathLst>
                <a:path w="430" h="429">
                  <a:moveTo>
                    <a:pt x="299" y="0"/>
                  </a:moveTo>
                  <a:lnTo>
                    <a:pt x="430" y="131"/>
                  </a:lnTo>
                  <a:lnTo>
                    <a:pt x="132" y="429"/>
                  </a:lnTo>
                  <a:lnTo>
                    <a:pt x="0" y="298"/>
                  </a:lnTo>
                  <a:lnTo>
                    <a:pt x="299"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Freeform 134"/>
          <p:cNvSpPr>
            <a:spLocks noChangeAspect="1" noEditPoints="1"/>
          </p:cNvSpPr>
          <p:nvPr/>
        </p:nvSpPr>
        <p:spPr bwMode="auto">
          <a:xfrm>
            <a:off x="4146514" y="4697640"/>
            <a:ext cx="441210" cy="436416"/>
          </a:xfrm>
          <a:custGeom>
            <a:avLst/>
            <a:gdLst>
              <a:gd name="T0" fmla="*/ 169 w 172"/>
              <a:gd name="T1" fmla="*/ 4 h 165"/>
              <a:gd name="T2" fmla="*/ 159 w 172"/>
              <a:gd name="T3" fmla="*/ 1 h 165"/>
              <a:gd name="T4" fmla="*/ 119 w 172"/>
              <a:gd name="T5" fmla="*/ 1 h 165"/>
              <a:gd name="T6" fmla="*/ 108 w 172"/>
              <a:gd name="T7" fmla="*/ 13 h 165"/>
              <a:gd name="T8" fmla="*/ 120 w 172"/>
              <a:gd name="T9" fmla="*/ 24 h 165"/>
              <a:gd name="T10" fmla="*/ 133 w 172"/>
              <a:gd name="T11" fmla="*/ 24 h 165"/>
              <a:gd name="T12" fmla="*/ 114 w 172"/>
              <a:gd name="T13" fmla="*/ 43 h 165"/>
              <a:gd name="T14" fmla="*/ 74 w 172"/>
              <a:gd name="T15" fmla="*/ 30 h 165"/>
              <a:gd name="T16" fmla="*/ 26 w 172"/>
              <a:gd name="T17" fmla="*/ 50 h 165"/>
              <a:gd name="T18" fmla="*/ 26 w 172"/>
              <a:gd name="T19" fmla="*/ 145 h 165"/>
              <a:gd name="T20" fmla="*/ 74 w 172"/>
              <a:gd name="T21" fmla="*/ 165 h 165"/>
              <a:gd name="T22" fmla="*/ 121 w 172"/>
              <a:gd name="T23" fmla="*/ 145 h 165"/>
              <a:gd name="T24" fmla="*/ 129 w 172"/>
              <a:gd name="T25" fmla="*/ 59 h 165"/>
              <a:gd name="T26" fmla="*/ 150 w 172"/>
              <a:gd name="T27" fmla="*/ 39 h 165"/>
              <a:gd name="T28" fmla="*/ 150 w 172"/>
              <a:gd name="T29" fmla="*/ 54 h 165"/>
              <a:gd name="T30" fmla="*/ 161 w 172"/>
              <a:gd name="T31" fmla="*/ 65 h 165"/>
              <a:gd name="T32" fmla="*/ 172 w 172"/>
              <a:gd name="T33" fmla="*/ 54 h 165"/>
              <a:gd name="T34" fmla="*/ 172 w 172"/>
              <a:gd name="T35" fmla="*/ 12 h 165"/>
              <a:gd name="T36" fmla="*/ 169 w 172"/>
              <a:gd name="T37" fmla="*/ 4 h 165"/>
              <a:gd name="T38" fmla="*/ 169 w 172"/>
              <a:gd name="T39" fmla="*/ 4 h 165"/>
              <a:gd name="T40" fmla="*/ 105 w 172"/>
              <a:gd name="T41" fmla="*/ 129 h 165"/>
              <a:gd name="T42" fmla="*/ 42 w 172"/>
              <a:gd name="T43" fmla="*/ 129 h 165"/>
              <a:gd name="T44" fmla="*/ 42 w 172"/>
              <a:gd name="T45" fmla="*/ 66 h 165"/>
              <a:gd name="T46" fmla="*/ 74 w 172"/>
              <a:gd name="T47" fmla="*/ 53 h 165"/>
              <a:gd name="T48" fmla="*/ 105 w 172"/>
              <a:gd name="T49" fmla="*/ 66 h 165"/>
              <a:gd name="T50" fmla="*/ 105 w 172"/>
              <a:gd name="T51" fmla="*/ 12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165">
                <a:moveTo>
                  <a:pt x="169" y="4"/>
                </a:moveTo>
                <a:cubicBezTo>
                  <a:pt x="166" y="1"/>
                  <a:pt x="162" y="0"/>
                  <a:pt x="159" y="1"/>
                </a:cubicBezTo>
                <a:cubicBezTo>
                  <a:pt x="119" y="1"/>
                  <a:pt x="119" y="1"/>
                  <a:pt x="119" y="1"/>
                </a:cubicBezTo>
                <a:cubicBezTo>
                  <a:pt x="113" y="1"/>
                  <a:pt x="108" y="7"/>
                  <a:pt x="108" y="13"/>
                </a:cubicBezTo>
                <a:cubicBezTo>
                  <a:pt x="108" y="19"/>
                  <a:pt x="113" y="24"/>
                  <a:pt x="120" y="24"/>
                </a:cubicBezTo>
                <a:cubicBezTo>
                  <a:pt x="133" y="24"/>
                  <a:pt x="133" y="24"/>
                  <a:pt x="133" y="24"/>
                </a:cubicBezTo>
                <a:cubicBezTo>
                  <a:pt x="114" y="43"/>
                  <a:pt x="114" y="43"/>
                  <a:pt x="114" y="43"/>
                </a:cubicBezTo>
                <a:cubicBezTo>
                  <a:pt x="102" y="35"/>
                  <a:pt x="88" y="30"/>
                  <a:pt x="74" y="30"/>
                </a:cubicBezTo>
                <a:cubicBezTo>
                  <a:pt x="56" y="30"/>
                  <a:pt x="39" y="37"/>
                  <a:pt x="26" y="50"/>
                </a:cubicBezTo>
                <a:cubicBezTo>
                  <a:pt x="0" y="76"/>
                  <a:pt x="0" y="119"/>
                  <a:pt x="26" y="145"/>
                </a:cubicBezTo>
                <a:cubicBezTo>
                  <a:pt x="39" y="158"/>
                  <a:pt x="56" y="165"/>
                  <a:pt x="74" y="165"/>
                </a:cubicBezTo>
                <a:cubicBezTo>
                  <a:pt x="92" y="165"/>
                  <a:pt x="109" y="158"/>
                  <a:pt x="121" y="145"/>
                </a:cubicBezTo>
                <a:cubicBezTo>
                  <a:pt x="145" y="122"/>
                  <a:pt x="147" y="86"/>
                  <a:pt x="129" y="59"/>
                </a:cubicBezTo>
                <a:cubicBezTo>
                  <a:pt x="150" y="39"/>
                  <a:pt x="150" y="39"/>
                  <a:pt x="150" y="39"/>
                </a:cubicBezTo>
                <a:cubicBezTo>
                  <a:pt x="150" y="54"/>
                  <a:pt x="150" y="54"/>
                  <a:pt x="150" y="54"/>
                </a:cubicBezTo>
                <a:cubicBezTo>
                  <a:pt x="150" y="60"/>
                  <a:pt x="155" y="65"/>
                  <a:pt x="161" y="65"/>
                </a:cubicBezTo>
                <a:cubicBezTo>
                  <a:pt x="167" y="65"/>
                  <a:pt x="172" y="60"/>
                  <a:pt x="172" y="54"/>
                </a:cubicBezTo>
                <a:cubicBezTo>
                  <a:pt x="172" y="12"/>
                  <a:pt x="172" y="12"/>
                  <a:pt x="172" y="12"/>
                </a:cubicBezTo>
                <a:cubicBezTo>
                  <a:pt x="172" y="9"/>
                  <a:pt x="171" y="6"/>
                  <a:pt x="169" y="4"/>
                </a:cubicBezTo>
                <a:cubicBezTo>
                  <a:pt x="169" y="4"/>
                  <a:pt x="169" y="4"/>
                  <a:pt x="169" y="4"/>
                </a:cubicBezTo>
                <a:close/>
                <a:moveTo>
                  <a:pt x="105" y="129"/>
                </a:moveTo>
                <a:cubicBezTo>
                  <a:pt x="88" y="146"/>
                  <a:pt x="59" y="146"/>
                  <a:pt x="42" y="129"/>
                </a:cubicBezTo>
                <a:cubicBezTo>
                  <a:pt x="25" y="112"/>
                  <a:pt x="25" y="83"/>
                  <a:pt x="42" y="66"/>
                </a:cubicBezTo>
                <a:cubicBezTo>
                  <a:pt x="50" y="57"/>
                  <a:pt x="62" y="53"/>
                  <a:pt x="74" y="53"/>
                </a:cubicBezTo>
                <a:cubicBezTo>
                  <a:pt x="86" y="53"/>
                  <a:pt x="97" y="57"/>
                  <a:pt x="105" y="66"/>
                </a:cubicBezTo>
                <a:cubicBezTo>
                  <a:pt x="123" y="83"/>
                  <a:pt x="123" y="112"/>
                  <a:pt x="105" y="129"/>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1882" tIns="50941" rIns="101882" bIns="50941" numCol="1" anchor="t" anchorCtr="0" compatLnSpc="1">
            <a:prstTxWarp prst="textNoShape">
              <a:avLst/>
            </a:prstTxWarp>
          </a:bodyPr>
          <a:lstStyle/>
          <a:p>
            <a:pPr>
              <a:defRPr/>
            </a:pPr>
            <a:endParaRPr lang="en-US" kern="0">
              <a:solidFill>
                <a:prstClr val="black"/>
              </a:solidFill>
            </a:endParaRPr>
          </a:p>
        </p:txBody>
      </p:sp>
      <p:grpSp>
        <p:nvGrpSpPr>
          <p:cNvPr id="136" name="Group 135"/>
          <p:cNvGrpSpPr>
            <a:grpSpLocks noChangeAspect="1"/>
          </p:cNvGrpSpPr>
          <p:nvPr/>
        </p:nvGrpSpPr>
        <p:grpSpPr>
          <a:xfrm>
            <a:off x="5161415" y="5440681"/>
            <a:ext cx="574669" cy="365204"/>
            <a:chOff x="3759200" y="3335338"/>
            <a:chExt cx="193676" cy="119462"/>
          </a:xfrm>
        </p:grpSpPr>
        <p:sp>
          <p:nvSpPr>
            <p:cNvPr id="137" name="Freeform 1220"/>
            <p:cNvSpPr>
              <a:spLocks/>
            </p:cNvSpPr>
            <p:nvPr/>
          </p:nvSpPr>
          <p:spPr bwMode="auto">
            <a:xfrm>
              <a:off x="3862388" y="3348038"/>
              <a:ext cx="17463" cy="6350"/>
            </a:xfrm>
            <a:custGeom>
              <a:avLst/>
              <a:gdLst>
                <a:gd name="T0" fmla="*/ 15 w 15"/>
                <a:gd name="T1" fmla="*/ 3 h 6"/>
                <a:gd name="T2" fmla="*/ 12 w 15"/>
                <a:gd name="T3" fmla="*/ 6 h 6"/>
                <a:gd name="T4" fmla="*/ 3 w 15"/>
                <a:gd name="T5" fmla="*/ 6 h 6"/>
                <a:gd name="T6" fmla="*/ 0 w 15"/>
                <a:gd name="T7" fmla="*/ 3 h 6"/>
                <a:gd name="T8" fmla="*/ 3 w 15"/>
                <a:gd name="T9" fmla="*/ 0 h 6"/>
                <a:gd name="T10" fmla="*/ 12 w 15"/>
                <a:gd name="T11" fmla="*/ 0 h 6"/>
                <a:gd name="T12" fmla="*/ 15 w 15"/>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5" y="3"/>
                  </a:moveTo>
                  <a:cubicBezTo>
                    <a:pt x="15" y="5"/>
                    <a:pt x="14" y="6"/>
                    <a:pt x="12" y="6"/>
                  </a:cubicBezTo>
                  <a:cubicBezTo>
                    <a:pt x="3" y="6"/>
                    <a:pt x="3" y="6"/>
                    <a:pt x="3" y="6"/>
                  </a:cubicBezTo>
                  <a:cubicBezTo>
                    <a:pt x="1" y="6"/>
                    <a:pt x="0" y="5"/>
                    <a:pt x="0" y="3"/>
                  </a:cubicBezTo>
                  <a:cubicBezTo>
                    <a:pt x="0" y="1"/>
                    <a:pt x="1" y="0"/>
                    <a:pt x="3" y="0"/>
                  </a:cubicBezTo>
                  <a:cubicBezTo>
                    <a:pt x="12" y="0"/>
                    <a:pt x="12" y="0"/>
                    <a:pt x="12" y="0"/>
                  </a:cubicBezTo>
                  <a:cubicBezTo>
                    <a:pt x="14" y="0"/>
                    <a:pt x="15" y="1"/>
                    <a:pt x="15" y="3"/>
                  </a:cubicBez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38" name="Freeform 1221"/>
            <p:cNvSpPr>
              <a:spLocks/>
            </p:cNvSpPr>
            <p:nvPr/>
          </p:nvSpPr>
          <p:spPr bwMode="auto">
            <a:xfrm>
              <a:off x="3871913" y="3349626"/>
              <a:ext cx="17463" cy="20638"/>
            </a:xfrm>
            <a:custGeom>
              <a:avLst/>
              <a:gdLst>
                <a:gd name="T0" fmla="*/ 11 w 11"/>
                <a:gd name="T1" fmla="*/ 13 h 13"/>
                <a:gd name="T2" fmla="*/ 1 w 11"/>
                <a:gd name="T3" fmla="*/ 13 h 13"/>
                <a:gd name="T4" fmla="*/ 0 w 11"/>
                <a:gd name="T5" fmla="*/ 0 h 13"/>
                <a:gd name="T6" fmla="*/ 5 w 11"/>
                <a:gd name="T7" fmla="*/ 0 h 13"/>
                <a:gd name="T8" fmla="*/ 11 w 11"/>
                <a:gd name="T9" fmla="*/ 13 h 13"/>
              </a:gdLst>
              <a:ahLst/>
              <a:cxnLst>
                <a:cxn ang="0">
                  <a:pos x="T0" y="T1"/>
                </a:cxn>
                <a:cxn ang="0">
                  <a:pos x="T2" y="T3"/>
                </a:cxn>
                <a:cxn ang="0">
                  <a:pos x="T4" y="T5"/>
                </a:cxn>
                <a:cxn ang="0">
                  <a:pos x="T6" y="T7"/>
                </a:cxn>
                <a:cxn ang="0">
                  <a:pos x="T8" y="T9"/>
                </a:cxn>
              </a:cxnLst>
              <a:rect l="0" t="0" r="r" b="b"/>
              <a:pathLst>
                <a:path w="11" h="13">
                  <a:moveTo>
                    <a:pt x="11" y="13"/>
                  </a:moveTo>
                  <a:lnTo>
                    <a:pt x="1" y="13"/>
                  </a:lnTo>
                  <a:lnTo>
                    <a:pt x="0" y="0"/>
                  </a:lnTo>
                  <a:lnTo>
                    <a:pt x="5" y="0"/>
                  </a:lnTo>
                  <a:lnTo>
                    <a:pt x="11" y="13"/>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39" name="Freeform 1222"/>
            <p:cNvSpPr>
              <a:spLocks noEditPoints="1"/>
            </p:cNvSpPr>
            <p:nvPr/>
          </p:nvSpPr>
          <p:spPr bwMode="auto">
            <a:xfrm>
              <a:off x="3890963" y="3390901"/>
              <a:ext cx="61913" cy="60325"/>
            </a:xfrm>
            <a:custGeom>
              <a:avLst/>
              <a:gdLst>
                <a:gd name="T0" fmla="*/ 25 w 49"/>
                <a:gd name="T1" fmla="*/ 0 h 49"/>
                <a:gd name="T2" fmla="*/ 0 w 49"/>
                <a:gd name="T3" fmla="*/ 24 h 49"/>
                <a:gd name="T4" fmla="*/ 25 w 49"/>
                <a:gd name="T5" fmla="*/ 49 h 49"/>
                <a:gd name="T6" fmla="*/ 49 w 49"/>
                <a:gd name="T7" fmla="*/ 24 h 49"/>
                <a:gd name="T8" fmla="*/ 25 w 49"/>
                <a:gd name="T9" fmla="*/ 0 h 49"/>
                <a:gd name="T10" fmla="*/ 25 w 49"/>
                <a:gd name="T11" fmla="*/ 42 h 49"/>
                <a:gd name="T12" fmla="*/ 7 w 49"/>
                <a:gd name="T13" fmla="*/ 24 h 49"/>
                <a:gd name="T14" fmla="*/ 25 w 49"/>
                <a:gd name="T15" fmla="*/ 6 h 49"/>
                <a:gd name="T16" fmla="*/ 43 w 49"/>
                <a:gd name="T17" fmla="*/ 24 h 49"/>
                <a:gd name="T18" fmla="*/ 25 w 49"/>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5" y="0"/>
                  </a:moveTo>
                  <a:cubicBezTo>
                    <a:pt x="11" y="0"/>
                    <a:pt x="0" y="11"/>
                    <a:pt x="0" y="24"/>
                  </a:cubicBezTo>
                  <a:cubicBezTo>
                    <a:pt x="0" y="38"/>
                    <a:pt x="11" y="49"/>
                    <a:pt x="25" y="49"/>
                  </a:cubicBezTo>
                  <a:cubicBezTo>
                    <a:pt x="38" y="49"/>
                    <a:pt x="49" y="38"/>
                    <a:pt x="49" y="24"/>
                  </a:cubicBezTo>
                  <a:cubicBezTo>
                    <a:pt x="49" y="11"/>
                    <a:pt x="38" y="0"/>
                    <a:pt x="25" y="0"/>
                  </a:cubicBezTo>
                  <a:close/>
                  <a:moveTo>
                    <a:pt x="25" y="42"/>
                  </a:moveTo>
                  <a:cubicBezTo>
                    <a:pt x="15" y="42"/>
                    <a:pt x="7" y="34"/>
                    <a:pt x="7" y="24"/>
                  </a:cubicBezTo>
                  <a:cubicBezTo>
                    <a:pt x="7" y="14"/>
                    <a:pt x="15" y="6"/>
                    <a:pt x="25" y="6"/>
                  </a:cubicBezTo>
                  <a:cubicBezTo>
                    <a:pt x="35" y="6"/>
                    <a:pt x="43" y="14"/>
                    <a:pt x="43" y="24"/>
                  </a:cubicBezTo>
                  <a:cubicBezTo>
                    <a:pt x="43" y="34"/>
                    <a:pt x="35" y="42"/>
                    <a:pt x="25" y="42"/>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40" name="Freeform 1223"/>
            <p:cNvSpPr>
              <a:spLocks/>
            </p:cNvSpPr>
            <p:nvPr/>
          </p:nvSpPr>
          <p:spPr bwMode="auto">
            <a:xfrm>
              <a:off x="3759201" y="3368676"/>
              <a:ext cx="68263" cy="30163"/>
            </a:xfrm>
            <a:custGeom>
              <a:avLst/>
              <a:gdLst>
                <a:gd name="T0" fmla="*/ 53 w 54"/>
                <a:gd name="T1" fmla="*/ 16 h 24"/>
                <a:gd name="T2" fmla="*/ 47 w 54"/>
                <a:gd name="T3" fmla="*/ 24 h 24"/>
                <a:gd name="T4" fmla="*/ 6 w 54"/>
                <a:gd name="T5" fmla="*/ 18 h 24"/>
                <a:gd name="T6" fmla="*/ 0 w 54"/>
                <a:gd name="T7" fmla="*/ 10 h 24"/>
                <a:gd name="T8" fmla="*/ 1 w 54"/>
                <a:gd name="T9" fmla="*/ 8 h 24"/>
                <a:gd name="T10" fmla="*/ 7 w 54"/>
                <a:gd name="T11" fmla="*/ 0 h 24"/>
                <a:gd name="T12" fmla="*/ 36 w 54"/>
                <a:gd name="T13" fmla="*/ 4 h 24"/>
                <a:gd name="T14" fmla="*/ 53 w 54"/>
                <a:gd name="T15" fmla="*/ 10 h 24"/>
                <a:gd name="T16" fmla="*/ 53 w 54"/>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24">
                  <a:moveTo>
                    <a:pt x="53" y="16"/>
                  </a:moveTo>
                  <a:cubicBezTo>
                    <a:pt x="52" y="20"/>
                    <a:pt x="50" y="24"/>
                    <a:pt x="47" y="24"/>
                  </a:cubicBezTo>
                  <a:cubicBezTo>
                    <a:pt x="6" y="18"/>
                    <a:pt x="6" y="18"/>
                    <a:pt x="6" y="18"/>
                  </a:cubicBezTo>
                  <a:cubicBezTo>
                    <a:pt x="3" y="18"/>
                    <a:pt x="0" y="14"/>
                    <a:pt x="0" y="10"/>
                  </a:cubicBezTo>
                  <a:cubicBezTo>
                    <a:pt x="0" y="9"/>
                    <a:pt x="0" y="8"/>
                    <a:pt x="1" y="8"/>
                  </a:cubicBezTo>
                  <a:cubicBezTo>
                    <a:pt x="2" y="4"/>
                    <a:pt x="3" y="0"/>
                    <a:pt x="7" y="0"/>
                  </a:cubicBezTo>
                  <a:cubicBezTo>
                    <a:pt x="15" y="1"/>
                    <a:pt x="28" y="3"/>
                    <a:pt x="36" y="4"/>
                  </a:cubicBezTo>
                  <a:cubicBezTo>
                    <a:pt x="39" y="5"/>
                    <a:pt x="51" y="7"/>
                    <a:pt x="53" y="10"/>
                  </a:cubicBezTo>
                  <a:cubicBezTo>
                    <a:pt x="54" y="11"/>
                    <a:pt x="53" y="15"/>
                    <a:pt x="53" y="16"/>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41" name="Freeform 1224"/>
            <p:cNvSpPr>
              <a:spLocks/>
            </p:cNvSpPr>
            <p:nvPr/>
          </p:nvSpPr>
          <p:spPr bwMode="auto">
            <a:xfrm>
              <a:off x="3810001" y="3378201"/>
              <a:ext cx="58738" cy="47625"/>
            </a:xfrm>
            <a:custGeom>
              <a:avLst/>
              <a:gdLst>
                <a:gd name="T0" fmla="*/ 47 w 47"/>
                <a:gd name="T1" fmla="*/ 29 h 39"/>
                <a:gd name="T2" fmla="*/ 40 w 47"/>
                <a:gd name="T3" fmla="*/ 36 h 39"/>
                <a:gd name="T4" fmla="*/ 13 w 47"/>
                <a:gd name="T5" fmla="*/ 39 h 39"/>
                <a:gd name="T6" fmla="*/ 6 w 47"/>
                <a:gd name="T7" fmla="*/ 32 h 39"/>
                <a:gd name="T8" fmla="*/ 0 w 47"/>
                <a:gd name="T9" fmla="*/ 7 h 39"/>
                <a:gd name="T10" fmla="*/ 7 w 47"/>
                <a:gd name="T11" fmla="*/ 0 h 39"/>
                <a:gd name="T12" fmla="*/ 40 w 47"/>
                <a:gd name="T13" fmla="*/ 0 h 39"/>
                <a:gd name="T14" fmla="*/ 47 w 47"/>
                <a:gd name="T15" fmla="*/ 7 h 39"/>
                <a:gd name="T16" fmla="*/ 47 w 47"/>
                <a:gd name="T17"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9">
                  <a:moveTo>
                    <a:pt x="47" y="29"/>
                  </a:moveTo>
                  <a:cubicBezTo>
                    <a:pt x="47" y="33"/>
                    <a:pt x="44" y="36"/>
                    <a:pt x="40" y="36"/>
                  </a:cubicBezTo>
                  <a:cubicBezTo>
                    <a:pt x="13" y="39"/>
                    <a:pt x="13" y="39"/>
                    <a:pt x="13" y="39"/>
                  </a:cubicBezTo>
                  <a:cubicBezTo>
                    <a:pt x="9" y="39"/>
                    <a:pt x="6" y="36"/>
                    <a:pt x="6" y="32"/>
                  </a:cubicBezTo>
                  <a:cubicBezTo>
                    <a:pt x="0" y="7"/>
                    <a:pt x="0" y="7"/>
                    <a:pt x="0" y="7"/>
                  </a:cubicBezTo>
                  <a:cubicBezTo>
                    <a:pt x="0" y="3"/>
                    <a:pt x="3" y="0"/>
                    <a:pt x="7" y="0"/>
                  </a:cubicBezTo>
                  <a:cubicBezTo>
                    <a:pt x="40" y="0"/>
                    <a:pt x="40" y="0"/>
                    <a:pt x="40" y="0"/>
                  </a:cubicBezTo>
                  <a:cubicBezTo>
                    <a:pt x="44" y="0"/>
                    <a:pt x="47" y="3"/>
                    <a:pt x="47" y="7"/>
                  </a:cubicBezTo>
                  <a:lnTo>
                    <a:pt x="47" y="29"/>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42" name="Freeform 1225"/>
            <p:cNvSpPr>
              <a:spLocks/>
            </p:cNvSpPr>
            <p:nvPr/>
          </p:nvSpPr>
          <p:spPr bwMode="auto">
            <a:xfrm>
              <a:off x="3840163" y="3362326"/>
              <a:ext cx="79375" cy="57150"/>
            </a:xfrm>
            <a:custGeom>
              <a:avLst/>
              <a:gdLst>
                <a:gd name="T0" fmla="*/ 63 w 64"/>
                <a:gd name="T1" fmla="*/ 11 h 46"/>
                <a:gd name="T2" fmla="*/ 56 w 64"/>
                <a:gd name="T3" fmla="*/ 20 h 46"/>
                <a:gd name="T4" fmla="*/ 19 w 64"/>
                <a:gd name="T5" fmla="*/ 45 h 46"/>
                <a:gd name="T6" fmla="*/ 0 w 64"/>
                <a:gd name="T7" fmla="*/ 39 h 46"/>
                <a:gd name="T8" fmla="*/ 14 w 64"/>
                <a:gd name="T9" fmla="*/ 8 h 46"/>
                <a:gd name="T10" fmla="*/ 31 w 64"/>
                <a:gd name="T11" fmla="*/ 0 h 46"/>
                <a:gd name="T12" fmla="*/ 51 w 64"/>
                <a:gd name="T13" fmla="*/ 0 h 46"/>
                <a:gd name="T14" fmla="*/ 61 w 64"/>
                <a:gd name="T15" fmla="*/ 5 h 46"/>
                <a:gd name="T16" fmla="*/ 63 w 64"/>
                <a:gd name="T1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6">
                  <a:moveTo>
                    <a:pt x="63" y="11"/>
                  </a:moveTo>
                  <a:cubicBezTo>
                    <a:pt x="64" y="14"/>
                    <a:pt x="61" y="17"/>
                    <a:pt x="56" y="20"/>
                  </a:cubicBezTo>
                  <a:cubicBezTo>
                    <a:pt x="49" y="25"/>
                    <a:pt x="28" y="42"/>
                    <a:pt x="19" y="45"/>
                  </a:cubicBezTo>
                  <a:cubicBezTo>
                    <a:pt x="15" y="46"/>
                    <a:pt x="0" y="43"/>
                    <a:pt x="0" y="39"/>
                  </a:cubicBezTo>
                  <a:cubicBezTo>
                    <a:pt x="0" y="33"/>
                    <a:pt x="11" y="13"/>
                    <a:pt x="14" y="8"/>
                  </a:cubicBezTo>
                  <a:cubicBezTo>
                    <a:pt x="17" y="4"/>
                    <a:pt x="25" y="0"/>
                    <a:pt x="31" y="0"/>
                  </a:cubicBezTo>
                  <a:cubicBezTo>
                    <a:pt x="37" y="0"/>
                    <a:pt x="45" y="0"/>
                    <a:pt x="51" y="0"/>
                  </a:cubicBezTo>
                  <a:cubicBezTo>
                    <a:pt x="56" y="0"/>
                    <a:pt x="60" y="1"/>
                    <a:pt x="61" y="5"/>
                  </a:cubicBezTo>
                  <a:cubicBezTo>
                    <a:pt x="62" y="7"/>
                    <a:pt x="62" y="9"/>
                    <a:pt x="63" y="11"/>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43" name="Oval 1226"/>
            <p:cNvSpPr>
              <a:spLocks noChangeArrowheads="1"/>
            </p:cNvSpPr>
            <p:nvPr/>
          </p:nvSpPr>
          <p:spPr bwMode="auto">
            <a:xfrm>
              <a:off x="3824288" y="3419476"/>
              <a:ext cx="22225" cy="20638"/>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44" name="Oval 1227"/>
            <p:cNvSpPr>
              <a:spLocks noChangeArrowheads="1"/>
            </p:cNvSpPr>
            <p:nvPr/>
          </p:nvSpPr>
          <p:spPr bwMode="auto">
            <a:xfrm>
              <a:off x="3838576" y="3416301"/>
              <a:ext cx="22225" cy="20638"/>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45" name="Oval 1228"/>
            <p:cNvSpPr>
              <a:spLocks noChangeArrowheads="1"/>
            </p:cNvSpPr>
            <p:nvPr/>
          </p:nvSpPr>
          <p:spPr bwMode="auto">
            <a:xfrm>
              <a:off x="3851276" y="3411538"/>
              <a:ext cx="22225" cy="22225"/>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46" name="Freeform 1229"/>
            <p:cNvSpPr>
              <a:spLocks/>
            </p:cNvSpPr>
            <p:nvPr/>
          </p:nvSpPr>
          <p:spPr bwMode="auto">
            <a:xfrm>
              <a:off x="3884613" y="3381376"/>
              <a:ext cx="41275" cy="44450"/>
            </a:xfrm>
            <a:custGeom>
              <a:avLst/>
              <a:gdLst>
                <a:gd name="T0" fmla="*/ 33 w 34"/>
                <a:gd name="T1" fmla="*/ 34 h 36"/>
                <a:gd name="T2" fmla="*/ 28 w 34"/>
                <a:gd name="T3" fmla="*/ 34 h 36"/>
                <a:gd name="T4" fmla="*/ 1 w 34"/>
                <a:gd name="T5" fmla="*/ 6 h 36"/>
                <a:gd name="T6" fmla="*/ 1 w 34"/>
                <a:gd name="T7" fmla="*/ 1 h 36"/>
                <a:gd name="T8" fmla="*/ 6 w 34"/>
                <a:gd name="T9" fmla="*/ 1 h 36"/>
                <a:gd name="T10" fmla="*/ 33 w 34"/>
                <a:gd name="T11" fmla="*/ 30 h 36"/>
                <a:gd name="T12" fmla="*/ 33 w 34"/>
                <a:gd name="T13" fmla="*/ 34 h 36"/>
              </a:gdLst>
              <a:ahLst/>
              <a:cxnLst>
                <a:cxn ang="0">
                  <a:pos x="T0" y="T1"/>
                </a:cxn>
                <a:cxn ang="0">
                  <a:pos x="T2" y="T3"/>
                </a:cxn>
                <a:cxn ang="0">
                  <a:pos x="T4" y="T5"/>
                </a:cxn>
                <a:cxn ang="0">
                  <a:pos x="T6" y="T7"/>
                </a:cxn>
                <a:cxn ang="0">
                  <a:pos x="T8" y="T9"/>
                </a:cxn>
                <a:cxn ang="0">
                  <a:pos x="T10" y="T11"/>
                </a:cxn>
                <a:cxn ang="0">
                  <a:pos x="T12" y="T13"/>
                </a:cxn>
              </a:cxnLst>
              <a:rect l="0" t="0" r="r" b="b"/>
              <a:pathLst>
                <a:path w="34" h="36">
                  <a:moveTo>
                    <a:pt x="33" y="34"/>
                  </a:moveTo>
                  <a:cubicBezTo>
                    <a:pt x="31" y="36"/>
                    <a:pt x="29" y="35"/>
                    <a:pt x="28" y="34"/>
                  </a:cubicBezTo>
                  <a:cubicBezTo>
                    <a:pt x="1" y="6"/>
                    <a:pt x="1" y="6"/>
                    <a:pt x="1" y="6"/>
                  </a:cubicBezTo>
                  <a:cubicBezTo>
                    <a:pt x="0" y="5"/>
                    <a:pt x="0" y="2"/>
                    <a:pt x="1" y="1"/>
                  </a:cubicBezTo>
                  <a:cubicBezTo>
                    <a:pt x="2" y="0"/>
                    <a:pt x="4" y="0"/>
                    <a:pt x="6" y="1"/>
                  </a:cubicBezTo>
                  <a:cubicBezTo>
                    <a:pt x="33" y="30"/>
                    <a:pt x="33" y="30"/>
                    <a:pt x="33" y="30"/>
                  </a:cubicBezTo>
                  <a:cubicBezTo>
                    <a:pt x="34" y="31"/>
                    <a:pt x="34" y="33"/>
                    <a:pt x="33" y="34"/>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47" name="Freeform 1230"/>
            <p:cNvSpPr>
              <a:spLocks/>
            </p:cNvSpPr>
            <p:nvPr/>
          </p:nvSpPr>
          <p:spPr bwMode="auto">
            <a:xfrm>
              <a:off x="3881438" y="3335338"/>
              <a:ext cx="38100" cy="50800"/>
            </a:xfrm>
            <a:custGeom>
              <a:avLst/>
              <a:gdLst>
                <a:gd name="T0" fmla="*/ 30 w 31"/>
                <a:gd name="T1" fmla="*/ 31 h 41"/>
                <a:gd name="T2" fmla="*/ 25 w 31"/>
                <a:gd name="T3" fmla="*/ 40 h 41"/>
                <a:gd name="T4" fmla="*/ 23 w 31"/>
                <a:gd name="T5" fmla="*/ 40 h 41"/>
                <a:gd name="T6" fmla="*/ 14 w 31"/>
                <a:gd name="T7" fmla="*/ 34 h 41"/>
                <a:gd name="T8" fmla="*/ 4 w 31"/>
                <a:gd name="T9" fmla="*/ 9 h 41"/>
                <a:gd name="T10" fmla="*/ 4 w 31"/>
                <a:gd name="T11" fmla="*/ 1 h 41"/>
                <a:gd name="T12" fmla="*/ 30 w 31"/>
                <a:gd name="T13" fmla="*/ 31 h 41"/>
              </a:gdLst>
              <a:ahLst/>
              <a:cxnLst>
                <a:cxn ang="0">
                  <a:pos x="T0" y="T1"/>
                </a:cxn>
                <a:cxn ang="0">
                  <a:pos x="T2" y="T3"/>
                </a:cxn>
                <a:cxn ang="0">
                  <a:pos x="T4" y="T5"/>
                </a:cxn>
                <a:cxn ang="0">
                  <a:pos x="T6" y="T7"/>
                </a:cxn>
                <a:cxn ang="0">
                  <a:pos x="T8" y="T9"/>
                </a:cxn>
                <a:cxn ang="0">
                  <a:pos x="T10" y="T11"/>
                </a:cxn>
                <a:cxn ang="0">
                  <a:pos x="T12" y="T13"/>
                </a:cxn>
              </a:cxnLst>
              <a:rect l="0" t="0" r="r" b="b"/>
              <a:pathLst>
                <a:path w="31" h="41">
                  <a:moveTo>
                    <a:pt x="30" y="31"/>
                  </a:moveTo>
                  <a:cubicBezTo>
                    <a:pt x="31" y="35"/>
                    <a:pt x="29" y="39"/>
                    <a:pt x="25" y="40"/>
                  </a:cubicBezTo>
                  <a:cubicBezTo>
                    <a:pt x="23" y="40"/>
                    <a:pt x="23" y="40"/>
                    <a:pt x="23" y="40"/>
                  </a:cubicBezTo>
                  <a:cubicBezTo>
                    <a:pt x="20" y="41"/>
                    <a:pt x="16" y="38"/>
                    <a:pt x="14" y="34"/>
                  </a:cubicBezTo>
                  <a:cubicBezTo>
                    <a:pt x="12" y="28"/>
                    <a:pt x="6" y="15"/>
                    <a:pt x="4" y="9"/>
                  </a:cubicBezTo>
                  <a:cubicBezTo>
                    <a:pt x="2" y="5"/>
                    <a:pt x="0" y="0"/>
                    <a:pt x="4" y="1"/>
                  </a:cubicBezTo>
                  <a:cubicBezTo>
                    <a:pt x="18" y="3"/>
                    <a:pt x="28" y="21"/>
                    <a:pt x="30" y="31"/>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48" name="Oval 1231"/>
            <p:cNvSpPr>
              <a:spLocks noChangeArrowheads="1"/>
            </p:cNvSpPr>
            <p:nvPr/>
          </p:nvSpPr>
          <p:spPr bwMode="auto">
            <a:xfrm>
              <a:off x="3911601" y="3409951"/>
              <a:ext cx="22225" cy="22225"/>
            </a:xfrm>
            <a:prstGeom prst="ellipse">
              <a:avLst/>
            </a:pr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49" name="Oval 1232"/>
            <p:cNvSpPr>
              <a:spLocks noChangeArrowheads="1"/>
            </p:cNvSpPr>
            <p:nvPr/>
          </p:nvSpPr>
          <p:spPr bwMode="auto">
            <a:xfrm>
              <a:off x="3759200" y="3388125"/>
              <a:ext cx="66675" cy="666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50" name="Freeform 1233"/>
            <p:cNvSpPr>
              <a:spLocks noEditPoints="1"/>
            </p:cNvSpPr>
            <p:nvPr/>
          </p:nvSpPr>
          <p:spPr bwMode="auto">
            <a:xfrm>
              <a:off x="3762376" y="3390901"/>
              <a:ext cx="60325" cy="60325"/>
            </a:xfrm>
            <a:custGeom>
              <a:avLst/>
              <a:gdLst>
                <a:gd name="T0" fmla="*/ 24 w 49"/>
                <a:gd name="T1" fmla="*/ 0 h 49"/>
                <a:gd name="T2" fmla="*/ 0 w 49"/>
                <a:gd name="T3" fmla="*/ 24 h 49"/>
                <a:gd name="T4" fmla="*/ 24 w 49"/>
                <a:gd name="T5" fmla="*/ 49 h 49"/>
                <a:gd name="T6" fmla="*/ 49 w 49"/>
                <a:gd name="T7" fmla="*/ 24 h 49"/>
                <a:gd name="T8" fmla="*/ 24 w 49"/>
                <a:gd name="T9" fmla="*/ 0 h 49"/>
                <a:gd name="T10" fmla="*/ 24 w 49"/>
                <a:gd name="T11" fmla="*/ 42 h 49"/>
                <a:gd name="T12" fmla="*/ 6 w 49"/>
                <a:gd name="T13" fmla="*/ 24 h 49"/>
                <a:gd name="T14" fmla="*/ 24 w 49"/>
                <a:gd name="T15" fmla="*/ 6 h 49"/>
                <a:gd name="T16" fmla="*/ 42 w 49"/>
                <a:gd name="T17" fmla="*/ 24 h 49"/>
                <a:gd name="T18" fmla="*/ 24 w 49"/>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0"/>
                  </a:moveTo>
                  <a:cubicBezTo>
                    <a:pt x="11" y="0"/>
                    <a:pt x="0" y="11"/>
                    <a:pt x="0" y="24"/>
                  </a:cubicBezTo>
                  <a:cubicBezTo>
                    <a:pt x="0" y="38"/>
                    <a:pt x="11" y="49"/>
                    <a:pt x="24" y="49"/>
                  </a:cubicBezTo>
                  <a:cubicBezTo>
                    <a:pt x="38" y="49"/>
                    <a:pt x="49" y="38"/>
                    <a:pt x="49" y="24"/>
                  </a:cubicBezTo>
                  <a:cubicBezTo>
                    <a:pt x="49" y="11"/>
                    <a:pt x="38" y="0"/>
                    <a:pt x="24" y="0"/>
                  </a:cubicBezTo>
                  <a:close/>
                  <a:moveTo>
                    <a:pt x="24" y="42"/>
                  </a:moveTo>
                  <a:cubicBezTo>
                    <a:pt x="14" y="42"/>
                    <a:pt x="6" y="34"/>
                    <a:pt x="6" y="24"/>
                  </a:cubicBezTo>
                  <a:cubicBezTo>
                    <a:pt x="6" y="14"/>
                    <a:pt x="14" y="6"/>
                    <a:pt x="24" y="6"/>
                  </a:cubicBezTo>
                  <a:cubicBezTo>
                    <a:pt x="34" y="6"/>
                    <a:pt x="42" y="14"/>
                    <a:pt x="42" y="24"/>
                  </a:cubicBezTo>
                  <a:cubicBezTo>
                    <a:pt x="42" y="34"/>
                    <a:pt x="34" y="42"/>
                    <a:pt x="24" y="42"/>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51" name="Freeform 1234"/>
            <p:cNvSpPr>
              <a:spLocks/>
            </p:cNvSpPr>
            <p:nvPr/>
          </p:nvSpPr>
          <p:spPr bwMode="auto">
            <a:xfrm>
              <a:off x="3795713" y="3417888"/>
              <a:ext cx="36513" cy="20638"/>
            </a:xfrm>
            <a:custGeom>
              <a:avLst/>
              <a:gdLst>
                <a:gd name="T0" fmla="*/ 29 w 29"/>
                <a:gd name="T1" fmla="*/ 13 h 16"/>
                <a:gd name="T2" fmla="*/ 24 w 29"/>
                <a:gd name="T3" fmla="*/ 15 h 16"/>
                <a:gd name="T4" fmla="*/ 2 w 29"/>
                <a:gd name="T5" fmla="*/ 6 h 16"/>
                <a:gd name="T6" fmla="*/ 0 w 29"/>
                <a:gd name="T7" fmla="*/ 2 h 16"/>
                <a:gd name="T8" fmla="*/ 5 w 29"/>
                <a:gd name="T9" fmla="*/ 0 h 16"/>
                <a:gd name="T10" fmla="*/ 27 w 29"/>
                <a:gd name="T11" fmla="*/ 9 h 16"/>
                <a:gd name="T12" fmla="*/ 29 w 29"/>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29" h="16">
                  <a:moveTo>
                    <a:pt x="29" y="13"/>
                  </a:moveTo>
                  <a:cubicBezTo>
                    <a:pt x="28" y="15"/>
                    <a:pt x="26" y="16"/>
                    <a:pt x="24" y="15"/>
                  </a:cubicBezTo>
                  <a:cubicBezTo>
                    <a:pt x="2" y="6"/>
                    <a:pt x="2" y="6"/>
                    <a:pt x="2" y="6"/>
                  </a:cubicBezTo>
                  <a:cubicBezTo>
                    <a:pt x="1" y="6"/>
                    <a:pt x="0" y="4"/>
                    <a:pt x="0" y="2"/>
                  </a:cubicBezTo>
                  <a:cubicBezTo>
                    <a:pt x="1" y="0"/>
                    <a:pt x="3" y="0"/>
                    <a:pt x="5" y="0"/>
                  </a:cubicBezTo>
                  <a:cubicBezTo>
                    <a:pt x="27" y="9"/>
                    <a:pt x="27" y="9"/>
                    <a:pt x="27" y="9"/>
                  </a:cubicBezTo>
                  <a:cubicBezTo>
                    <a:pt x="29" y="10"/>
                    <a:pt x="29" y="11"/>
                    <a:pt x="29" y="13"/>
                  </a:cubicBez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52" name="Oval 1235"/>
            <p:cNvSpPr>
              <a:spLocks noChangeArrowheads="1"/>
            </p:cNvSpPr>
            <p:nvPr/>
          </p:nvSpPr>
          <p:spPr bwMode="auto">
            <a:xfrm>
              <a:off x="3783013" y="3409951"/>
              <a:ext cx="20638" cy="22225"/>
            </a:xfrm>
            <a:prstGeom prst="ellipse">
              <a:avLst/>
            </a:pr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grpSp>
        <p:nvGrpSpPr>
          <p:cNvPr id="153" name="Group 152"/>
          <p:cNvGrpSpPr>
            <a:grpSpLocks noChangeAspect="1"/>
          </p:cNvGrpSpPr>
          <p:nvPr/>
        </p:nvGrpSpPr>
        <p:grpSpPr>
          <a:xfrm>
            <a:off x="3957857" y="5958840"/>
            <a:ext cx="522903" cy="466180"/>
            <a:chOff x="3247231" y="3278188"/>
            <a:chExt cx="180406" cy="155576"/>
          </a:xfrm>
          <a:solidFill>
            <a:schemeClr val="tx1"/>
          </a:solidFill>
        </p:grpSpPr>
        <p:sp>
          <p:nvSpPr>
            <p:cNvPr id="154" name="Freeform 1210"/>
            <p:cNvSpPr>
              <a:spLocks/>
            </p:cNvSpPr>
            <p:nvPr/>
          </p:nvSpPr>
          <p:spPr bwMode="auto">
            <a:xfrm>
              <a:off x="3247231" y="3395664"/>
              <a:ext cx="58738" cy="38100"/>
            </a:xfrm>
            <a:custGeom>
              <a:avLst/>
              <a:gdLst>
                <a:gd name="T0" fmla="*/ 36 w 47"/>
                <a:gd name="T1" fmla="*/ 0 h 31"/>
                <a:gd name="T2" fmla="*/ 47 w 47"/>
                <a:gd name="T3" fmla="*/ 0 h 31"/>
                <a:gd name="T4" fmla="*/ 23 w 47"/>
                <a:gd name="T5" fmla="*/ 31 h 31"/>
                <a:gd name="T6" fmla="*/ 0 w 47"/>
                <a:gd name="T7" fmla="*/ 31 h 31"/>
                <a:gd name="T8" fmla="*/ 36 w 47"/>
                <a:gd name="T9" fmla="*/ 0 h 31"/>
              </a:gdLst>
              <a:ahLst/>
              <a:cxnLst>
                <a:cxn ang="0">
                  <a:pos x="T0" y="T1"/>
                </a:cxn>
                <a:cxn ang="0">
                  <a:pos x="T2" y="T3"/>
                </a:cxn>
                <a:cxn ang="0">
                  <a:pos x="T4" y="T5"/>
                </a:cxn>
                <a:cxn ang="0">
                  <a:pos x="T6" y="T7"/>
                </a:cxn>
                <a:cxn ang="0">
                  <a:pos x="T8" y="T9"/>
                </a:cxn>
              </a:cxnLst>
              <a:rect l="0" t="0" r="r" b="b"/>
              <a:pathLst>
                <a:path w="47" h="31">
                  <a:moveTo>
                    <a:pt x="36" y="0"/>
                  </a:moveTo>
                  <a:cubicBezTo>
                    <a:pt x="40" y="0"/>
                    <a:pt x="44" y="0"/>
                    <a:pt x="47" y="0"/>
                  </a:cubicBezTo>
                  <a:cubicBezTo>
                    <a:pt x="39" y="10"/>
                    <a:pt x="31" y="20"/>
                    <a:pt x="23" y="31"/>
                  </a:cubicBezTo>
                  <a:cubicBezTo>
                    <a:pt x="15" y="31"/>
                    <a:pt x="8" y="31"/>
                    <a:pt x="0" y="31"/>
                  </a:cubicBezTo>
                  <a:cubicBezTo>
                    <a:pt x="12" y="20"/>
                    <a:pt x="24" y="10"/>
                    <a:pt x="36" y="0"/>
                  </a:cubicBez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55" name="Freeform 1211"/>
            <p:cNvSpPr>
              <a:spLocks/>
            </p:cNvSpPr>
            <p:nvPr/>
          </p:nvSpPr>
          <p:spPr bwMode="auto">
            <a:xfrm>
              <a:off x="3298031" y="3411539"/>
              <a:ext cx="31750" cy="22225"/>
            </a:xfrm>
            <a:custGeom>
              <a:avLst/>
              <a:gdLst>
                <a:gd name="T0" fmla="*/ 25 w 25"/>
                <a:gd name="T1" fmla="*/ 0 h 18"/>
                <a:gd name="T2" fmla="*/ 23 w 25"/>
                <a:gd name="T3" fmla="*/ 18 h 18"/>
                <a:gd name="T4" fmla="*/ 0 w 25"/>
                <a:gd name="T5" fmla="*/ 18 h 18"/>
                <a:gd name="T6" fmla="*/ 9 w 25"/>
                <a:gd name="T7" fmla="*/ 0 h 18"/>
                <a:gd name="T8" fmla="*/ 17 w 25"/>
                <a:gd name="T9" fmla="*/ 4 h 18"/>
                <a:gd name="T10" fmla="*/ 25 w 25"/>
                <a:gd name="T11" fmla="*/ 0 h 18"/>
              </a:gdLst>
              <a:ahLst/>
              <a:cxnLst>
                <a:cxn ang="0">
                  <a:pos x="T0" y="T1"/>
                </a:cxn>
                <a:cxn ang="0">
                  <a:pos x="T2" y="T3"/>
                </a:cxn>
                <a:cxn ang="0">
                  <a:pos x="T4" y="T5"/>
                </a:cxn>
                <a:cxn ang="0">
                  <a:pos x="T6" y="T7"/>
                </a:cxn>
                <a:cxn ang="0">
                  <a:pos x="T8" y="T9"/>
                </a:cxn>
                <a:cxn ang="0">
                  <a:pos x="T10" y="T11"/>
                </a:cxn>
              </a:cxnLst>
              <a:rect l="0" t="0" r="r" b="b"/>
              <a:pathLst>
                <a:path w="25" h="18">
                  <a:moveTo>
                    <a:pt x="25" y="0"/>
                  </a:moveTo>
                  <a:cubicBezTo>
                    <a:pt x="25" y="5"/>
                    <a:pt x="24" y="11"/>
                    <a:pt x="23" y="18"/>
                  </a:cubicBezTo>
                  <a:cubicBezTo>
                    <a:pt x="15" y="18"/>
                    <a:pt x="8" y="18"/>
                    <a:pt x="0" y="18"/>
                  </a:cubicBezTo>
                  <a:cubicBezTo>
                    <a:pt x="9" y="0"/>
                    <a:pt x="9" y="0"/>
                    <a:pt x="9" y="0"/>
                  </a:cubicBezTo>
                  <a:cubicBezTo>
                    <a:pt x="11" y="2"/>
                    <a:pt x="14" y="4"/>
                    <a:pt x="17" y="4"/>
                  </a:cubicBezTo>
                  <a:cubicBezTo>
                    <a:pt x="20" y="4"/>
                    <a:pt x="23" y="3"/>
                    <a:pt x="25" y="0"/>
                  </a:cubicBez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56" name="Freeform 1212"/>
            <p:cNvSpPr>
              <a:spLocks/>
            </p:cNvSpPr>
            <p:nvPr/>
          </p:nvSpPr>
          <p:spPr bwMode="auto">
            <a:xfrm>
              <a:off x="3347244" y="3411539"/>
              <a:ext cx="30163" cy="22225"/>
            </a:xfrm>
            <a:custGeom>
              <a:avLst/>
              <a:gdLst>
                <a:gd name="T0" fmla="*/ 16 w 25"/>
                <a:gd name="T1" fmla="*/ 0 h 18"/>
                <a:gd name="T2" fmla="*/ 25 w 25"/>
                <a:gd name="T3" fmla="*/ 18 h 18"/>
                <a:gd name="T4" fmla="*/ 2 w 25"/>
                <a:gd name="T5" fmla="*/ 18 h 18"/>
                <a:gd name="T6" fmla="*/ 0 w 25"/>
                <a:gd name="T7" fmla="*/ 1 h 18"/>
                <a:gd name="T8" fmla="*/ 11 w 25"/>
                <a:gd name="T9" fmla="*/ 4 h 18"/>
                <a:gd name="T10" fmla="*/ 16 w 25"/>
                <a:gd name="T11" fmla="*/ 0 h 18"/>
              </a:gdLst>
              <a:ahLst/>
              <a:cxnLst>
                <a:cxn ang="0">
                  <a:pos x="T0" y="T1"/>
                </a:cxn>
                <a:cxn ang="0">
                  <a:pos x="T2" y="T3"/>
                </a:cxn>
                <a:cxn ang="0">
                  <a:pos x="T4" y="T5"/>
                </a:cxn>
                <a:cxn ang="0">
                  <a:pos x="T6" y="T7"/>
                </a:cxn>
                <a:cxn ang="0">
                  <a:pos x="T8" y="T9"/>
                </a:cxn>
                <a:cxn ang="0">
                  <a:pos x="T10" y="T11"/>
                </a:cxn>
              </a:cxnLst>
              <a:rect l="0" t="0" r="r" b="b"/>
              <a:pathLst>
                <a:path w="25" h="18">
                  <a:moveTo>
                    <a:pt x="16" y="0"/>
                  </a:moveTo>
                  <a:cubicBezTo>
                    <a:pt x="25" y="18"/>
                    <a:pt x="25" y="18"/>
                    <a:pt x="25" y="18"/>
                  </a:cubicBezTo>
                  <a:cubicBezTo>
                    <a:pt x="17" y="18"/>
                    <a:pt x="10" y="18"/>
                    <a:pt x="2" y="18"/>
                  </a:cubicBezTo>
                  <a:cubicBezTo>
                    <a:pt x="0" y="1"/>
                    <a:pt x="0" y="1"/>
                    <a:pt x="0" y="1"/>
                  </a:cubicBezTo>
                  <a:cubicBezTo>
                    <a:pt x="2" y="4"/>
                    <a:pt x="7" y="5"/>
                    <a:pt x="11" y="4"/>
                  </a:cubicBezTo>
                  <a:cubicBezTo>
                    <a:pt x="13" y="3"/>
                    <a:pt x="15" y="2"/>
                    <a:pt x="16" y="0"/>
                  </a:cubicBez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57" name="Freeform 1213"/>
            <p:cNvSpPr>
              <a:spLocks noChangeAspect="1"/>
            </p:cNvSpPr>
            <p:nvPr/>
          </p:nvSpPr>
          <p:spPr bwMode="auto">
            <a:xfrm>
              <a:off x="3371058" y="3395664"/>
              <a:ext cx="56579" cy="37719"/>
            </a:xfrm>
            <a:custGeom>
              <a:avLst/>
              <a:gdLst>
                <a:gd name="T0" fmla="*/ 0 w 47"/>
                <a:gd name="T1" fmla="*/ 0 h 31"/>
                <a:gd name="T2" fmla="*/ 11 w 47"/>
                <a:gd name="T3" fmla="*/ 0 h 31"/>
                <a:gd name="T4" fmla="*/ 47 w 47"/>
                <a:gd name="T5" fmla="*/ 31 h 31"/>
                <a:gd name="T6" fmla="*/ 24 w 47"/>
                <a:gd name="T7" fmla="*/ 31 h 31"/>
                <a:gd name="T8" fmla="*/ 0 w 47"/>
                <a:gd name="T9" fmla="*/ 0 h 31"/>
              </a:gdLst>
              <a:ahLst/>
              <a:cxnLst>
                <a:cxn ang="0">
                  <a:pos x="T0" y="T1"/>
                </a:cxn>
                <a:cxn ang="0">
                  <a:pos x="T2" y="T3"/>
                </a:cxn>
                <a:cxn ang="0">
                  <a:pos x="T4" y="T5"/>
                </a:cxn>
                <a:cxn ang="0">
                  <a:pos x="T6" y="T7"/>
                </a:cxn>
                <a:cxn ang="0">
                  <a:pos x="T8" y="T9"/>
                </a:cxn>
              </a:cxnLst>
              <a:rect l="0" t="0" r="r" b="b"/>
              <a:pathLst>
                <a:path w="47" h="31">
                  <a:moveTo>
                    <a:pt x="0" y="0"/>
                  </a:moveTo>
                  <a:cubicBezTo>
                    <a:pt x="3" y="0"/>
                    <a:pt x="7" y="0"/>
                    <a:pt x="11" y="0"/>
                  </a:cubicBezTo>
                  <a:cubicBezTo>
                    <a:pt x="23" y="10"/>
                    <a:pt x="35" y="20"/>
                    <a:pt x="47" y="31"/>
                  </a:cubicBezTo>
                  <a:cubicBezTo>
                    <a:pt x="39" y="31"/>
                    <a:pt x="31" y="31"/>
                    <a:pt x="24" y="31"/>
                  </a:cubicBezTo>
                  <a:cubicBezTo>
                    <a:pt x="16" y="20"/>
                    <a:pt x="8" y="10"/>
                    <a:pt x="0" y="0"/>
                  </a:cubicBez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58" name="Freeform 1214"/>
            <p:cNvSpPr>
              <a:spLocks/>
            </p:cNvSpPr>
            <p:nvPr/>
          </p:nvSpPr>
          <p:spPr bwMode="auto">
            <a:xfrm>
              <a:off x="3302794" y="3335339"/>
              <a:ext cx="19050" cy="23813"/>
            </a:xfrm>
            <a:custGeom>
              <a:avLst/>
              <a:gdLst>
                <a:gd name="T0" fmla="*/ 9 w 15"/>
                <a:gd name="T1" fmla="*/ 16 h 18"/>
                <a:gd name="T2" fmla="*/ 2 w 15"/>
                <a:gd name="T3" fmla="*/ 15 h 18"/>
                <a:gd name="T4" fmla="*/ 3 w 15"/>
                <a:gd name="T5" fmla="*/ 9 h 18"/>
                <a:gd name="T6" fmla="*/ 13 w 15"/>
                <a:gd name="T7" fmla="*/ 0 h 18"/>
                <a:gd name="T8" fmla="*/ 15 w 15"/>
                <a:gd name="T9" fmla="*/ 11 h 18"/>
                <a:gd name="T10" fmla="*/ 9 w 15"/>
                <a:gd name="T11" fmla="*/ 16 h 18"/>
              </a:gdLst>
              <a:ahLst/>
              <a:cxnLst>
                <a:cxn ang="0">
                  <a:pos x="T0" y="T1"/>
                </a:cxn>
                <a:cxn ang="0">
                  <a:pos x="T2" y="T3"/>
                </a:cxn>
                <a:cxn ang="0">
                  <a:pos x="T4" y="T5"/>
                </a:cxn>
                <a:cxn ang="0">
                  <a:pos x="T6" y="T7"/>
                </a:cxn>
                <a:cxn ang="0">
                  <a:pos x="T8" y="T9"/>
                </a:cxn>
                <a:cxn ang="0">
                  <a:pos x="T10" y="T11"/>
                </a:cxn>
              </a:cxnLst>
              <a:rect l="0" t="0" r="r" b="b"/>
              <a:pathLst>
                <a:path w="15" h="18">
                  <a:moveTo>
                    <a:pt x="9" y="16"/>
                  </a:moveTo>
                  <a:cubicBezTo>
                    <a:pt x="7" y="18"/>
                    <a:pt x="4" y="18"/>
                    <a:pt x="2" y="15"/>
                  </a:cubicBezTo>
                  <a:cubicBezTo>
                    <a:pt x="0" y="13"/>
                    <a:pt x="1" y="10"/>
                    <a:pt x="3" y="9"/>
                  </a:cubicBezTo>
                  <a:cubicBezTo>
                    <a:pt x="13" y="0"/>
                    <a:pt x="13" y="0"/>
                    <a:pt x="13" y="0"/>
                  </a:cubicBezTo>
                  <a:cubicBezTo>
                    <a:pt x="15" y="11"/>
                    <a:pt x="15" y="11"/>
                    <a:pt x="15" y="11"/>
                  </a:cubicBezTo>
                  <a:lnTo>
                    <a:pt x="9" y="16"/>
                  </a:ln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59" name="Freeform 1215"/>
            <p:cNvSpPr>
              <a:spLocks/>
            </p:cNvSpPr>
            <p:nvPr/>
          </p:nvSpPr>
          <p:spPr bwMode="auto">
            <a:xfrm>
              <a:off x="3312319" y="3306764"/>
              <a:ext cx="58738" cy="104775"/>
            </a:xfrm>
            <a:custGeom>
              <a:avLst/>
              <a:gdLst>
                <a:gd name="T0" fmla="*/ 12 w 47"/>
                <a:gd name="T1" fmla="*/ 37 h 85"/>
                <a:gd name="T2" fmla="*/ 2 w 47"/>
                <a:gd name="T3" fmla="*/ 48 h 85"/>
                <a:gd name="T4" fmla="*/ 1 w 47"/>
                <a:gd name="T5" fmla="*/ 52 h 85"/>
                <a:gd name="T6" fmla="*/ 0 w 47"/>
                <a:gd name="T7" fmla="*/ 78 h 85"/>
                <a:gd name="T8" fmla="*/ 6 w 47"/>
                <a:gd name="T9" fmla="*/ 85 h 85"/>
                <a:gd name="T10" fmla="*/ 13 w 47"/>
                <a:gd name="T11" fmla="*/ 79 h 85"/>
                <a:gd name="T12" fmla="*/ 14 w 47"/>
                <a:gd name="T13" fmla="*/ 55 h 85"/>
                <a:gd name="T14" fmla="*/ 26 w 47"/>
                <a:gd name="T15" fmla="*/ 42 h 85"/>
                <a:gd name="T16" fmla="*/ 29 w 47"/>
                <a:gd name="T17" fmla="*/ 31 h 85"/>
                <a:gd name="T18" fmla="*/ 27 w 47"/>
                <a:gd name="T19" fmla="*/ 15 h 85"/>
                <a:gd name="T20" fmla="*/ 33 w 47"/>
                <a:gd name="T21" fmla="*/ 19 h 85"/>
                <a:gd name="T22" fmla="*/ 37 w 47"/>
                <a:gd name="T23" fmla="*/ 32 h 85"/>
                <a:gd name="T24" fmla="*/ 43 w 47"/>
                <a:gd name="T25" fmla="*/ 35 h 85"/>
                <a:gd name="T26" fmla="*/ 46 w 47"/>
                <a:gd name="T27" fmla="*/ 29 h 85"/>
                <a:gd name="T28" fmla="*/ 42 w 47"/>
                <a:gd name="T29" fmla="*/ 14 h 85"/>
                <a:gd name="T30" fmla="*/ 40 w 47"/>
                <a:gd name="T31" fmla="*/ 11 h 85"/>
                <a:gd name="T32" fmla="*/ 21 w 47"/>
                <a:gd name="T33" fmla="*/ 2 h 85"/>
                <a:gd name="T34" fmla="*/ 11 w 47"/>
                <a:gd name="T35" fmla="*/ 2 h 85"/>
                <a:gd name="T36" fmla="*/ 7 w 47"/>
                <a:gd name="T37" fmla="*/ 11 h 85"/>
                <a:gd name="T38" fmla="*/ 11 w 47"/>
                <a:gd name="T39" fmla="*/ 32 h 85"/>
                <a:gd name="T40" fmla="*/ 12 w 47"/>
                <a:gd name="T41" fmla="*/ 3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85">
                  <a:moveTo>
                    <a:pt x="12" y="37"/>
                  </a:moveTo>
                  <a:cubicBezTo>
                    <a:pt x="2" y="48"/>
                    <a:pt x="2" y="48"/>
                    <a:pt x="2" y="48"/>
                  </a:cubicBezTo>
                  <a:cubicBezTo>
                    <a:pt x="1" y="49"/>
                    <a:pt x="1" y="50"/>
                    <a:pt x="1" y="52"/>
                  </a:cubicBezTo>
                  <a:cubicBezTo>
                    <a:pt x="0" y="78"/>
                    <a:pt x="0" y="78"/>
                    <a:pt x="0" y="78"/>
                  </a:cubicBezTo>
                  <a:cubicBezTo>
                    <a:pt x="0" y="82"/>
                    <a:pt x="3" y="85"/>
                    <a:pt x="6" y="85"/>
                  </a:cubicBezTo>
                  <a:cubicBezTo>
                    <a:pt x="10" y="85"/>
                    <a:pt x="13" y="82"/>
                    <a:pt x="13" y="79"/>
                  </a:cubicBezTo>
                  <a:cubicBezTo>
                    <a:pt x="14" y="55"/>
                    <a:pt x="14" y="55"/>
                    <a:pt x="14" y="55"/>
                  </a:cubicBezTo>
                  <a:cubicBezTo>
                    <a:pt x="26" y="42"/>
                    <a:pt x="26" y="42"/>
                    <a:pt x="26" y="42"/>
                  </a:cubicBezTo>
                  <a:cubicBezTo>
                    <a:pt x="29" y="39"/>
                    <a:pt x="30" y="35"/>
                    <a:pt x="29" y="31"/>
                  </a:cubicBezTo>
                  <a:cubicBezTo>
                    <a:pt x="27" y="15"/>
                    <a:pt x="27" y="15"/>
                    <a:pt x="27" y="15"/>
                  </a:cubicBezTo>
                  <a:cubicBezTo>
                    <a:pt x="33" y="19"/>
                    <a:pt x="33" y="19"/>
                    <a:pt x="33" y="19"/>
                  </a:cubicBezTo>
                  <a:cubicBezTo>
                    <a:pt x="37" y="32"/>
                    <a:pt x="37" y="32"/>
                    <a:pt x="37" y="32"/>
                  </a:cubicBezTo>
                  <a:cubicBezTo>
                    <a:pt x="37" y="34"/>
                    <a:pt x="40" y="36"/>
                    <a:pt x="43" y="35"/>
                  </a:cubicBezTo>
                  <a:cubicBezTo>
                    <a:pt x="45" y="35"/>
                    <a:pt x="47" y="32"/>
                    <a:pt x="46" y="29"/>
                  </a:cubicBezTo>
                  <a:cubicBezTo>
                    <a:pt x="42" y="14"/>
                    <a:pt x="42" y="14"/>
                    <a:pt x="42" y="14"/>
                  </a:cubicBezTo>
                  <a:cubicBezTo>
                    <a:pt x="42" y="13"/>
                    <a:pt x="41" y="12"/>
                    <a:pt x="40" y="11"/>
                  </a:cubicBezTo>
                  <a:cubicBezTo>
                    <a:pt x="21" y="2"/>
                    <a:pt x="21" y="2"/>
                    <a:pt x="21" y="2"/>
                  </a:cubicBezTo>
                  <a:cubicBezTo>
                    <a:pt x="18" y="0"/>
                    <a:pt x="13" y="0"/>
                    <a:pt x="11" y="2"/>
                  </a:cubicBezTo>
                  <a:cubicBezTo>
                    <a:pt x="8" y="4"/>
                    <a:pt x="7" y="7"/>
                    <a:pt x="7" y="11"/>
                  </a:cubicBezTo>
                  <a:cubicBezTo>
                    <a:pt x="11" y="32"/>
                    <a:pt x="11" y="32"/>
                    <a:pt x="11" y="32"/>
                  </a:cubicBezTo>
                  <a:cubicBezTo>
                    <a:pt x="11" y="33"/>
                    <a:pt x="12" y="35"/>
                    <a:pt x="12" y="37"/>
                  </a:cubicBez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60" name="Oval 1216"/>
            <p:cNvSpPr>
              <a:spLocks noChangeArrowheads="1"/>
            </p:cNvSpPr>
            <p:nvPr/>
          </p:nvSpPr>
          <p:spPr bwMode="auto">
            <a:xfrm>
              <a:off x="3310731" y="3278188"/>
              <a:ext cx="25400" cy="26988"/>
            </a:xfrm>
            <a:prstGeom prst="ellipse">
              <a:avLst/>
            </a:pr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61" name="Freeform 1217"/>
            <p:cNvSpPr>
              <a:spLocks/>
            </p:cNvSpPr>
            <p:nvPr/>
          </p:nvSpPr>
          <p:spPr bwMode="auto">
            <a:xfrm>
              <a:off x="3336131" y="3359151"/>
              <a:ext cx="28575" cy="53975"/>
            </a:xfrm>
            <a:custGeom>
              <a:avLst/>
              <a:gdLst>
                <a:gd name="T0" fmla="*/ 10 w 24"/>
                <a:gd name="T1" fmla="*/ 0 h 43"/>
                <a:gd name="T2" fmla="*/ 23 w 24"/>
                <a:gd name="T3" fmla="*/ 33 h 43"/>
                <a:gd name="T4" fmla="*/ 19 w 24"/>
                <a:gd name="T5" fmla="*/ 42 h 43"/>
                <a:gd name="T6" fmla="*/ 10 w 24"/>
                <a:gd name="T7" fmla="*/ 38 h 43"/>
                <a:gd name="T8" fmla="*/ 0 w 24"/>
                <a:gd name="T9" fmla="*/ 11 h 43"/>
                <a:gd name="T10" fmla="*/ 10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10" y="0"/>
                  </a:moveTo>
                  <a:cubicBezTo>
                    <a:pt x="23" y="33"/>
                    <a:pt x="23" y="33"/>
                    <a:pt x="23" y="33"/>
                  </a:cubicBezTo>
                  <a:cubicBezTo>
                    <a:pt x="24" y="37"/>
                    <a:pt x="22" y="41"/>
                    <a:pt x="19" y="42"/>
                  </a:cubicBezTo>
                  <a:cubicBezTo>
                    <a:pt x="15" y="43"/>
                    <a:pt x="11" y="41"/>
                    <a:pt x="10" y="38"/>
                  </a:cubicBezTo>
                  <a:cubicBezTo>
                    <a:pt x="0" y="11"/>
                    <a:pt x="0" y="11"/>
                    <a:pt x="0" y="11"/>
                  </a:cubicBezTo>
                  <a:lnTo>
                    <a:pt x="10" y="0"/>
                  </a:ln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grpSp>
        <p:nvGrpSpPr>
          <p:cNvPr id="162" name="Group 161"/>
          <p:cNvGrpSpPr>
            <a:grpSpLocks noChangeAspect="1"/>
          </p:cNvGrpSpPr>
          <p:nvPr/>
        </p:nvGrpSpPr>
        <p:grpSpPr>
          <a:xfrm>
            <a:off x="5234464" y="6577491"/>
            <a:ext cx="598145" cy="405647"/>
            <a:chOff x="3756819" y="2879726"/>
            <a:chExt cx="250825" cy="165100"/>
          </a:xfrm>
        </p:grpSpPr>
        <p:sp>
          <p:nvSpPr>
            <p:cNvPr id="163" name="Freeform 1319"/>
            <p:cNvSpPr>
              <a:spLocks noEditPoints="1"/>
            </p:cNvSpPr>
            <p:nvPr/>
          </p:nvSpPr>
          <p:spPr bwMode="auto">
            <a:xfrm>
              <a:off x="3756819" y="2879726"/>
              <a:ext cx="166688" cy="165100"/>
            </a:xfrm>
            <a:custGeom>
              <a:avLst/>
              <a:gdLst>
                <a:gd name="T0" fmla="*/ 42 w 135"/>
                <a:gd name="T1" fmla="*/ 129 h 134"/>
                <a:gd name="T2" fmla="*/ 20 w 135"/>
                <a:gd name="T3" fmla="*/ 114 h 134"/>
                <a:gd name="T4" fmla="*/ 0 w 135"/>
                <a:gd name="T5" fmla="*/ 66 h 134"/>
                <a:gd name="T6" fmla="*/ 20 w 135"/>
                <a:gd name="T7" fmla="*/ 19 h 134"/>
                <a:gd name="T8" fmla="*/ 67 w 135"/>
                <a:gd name="T9" fmla="*/ 0 h 134"/>
                <a:gd name="T10" fmla="*/ 115 w 135"/>
                <a:gd name="T11" fmla="*/ 19 h 134"/>
                <a:gd name="T12" fmla="*/ 135 w 135"/>
                <a:gd name="T13" fmla="*/ 66 h 134"/>
                <a:gd name="T14" fmla="*/ 115 w 135"/>
                <a:gd name="T15" fmla="*/ 114 h 134"/>
                <a:gd name="T16" fmla="*/ 92 w 135"/>
                <a:gd name="T17" fmla="*/ 129 h 134"/>
                <a:gd name="T18" fmla="*/ 67 w 135"/>
                <a:gd name="T19" fmla="*/ 134 h 134"/>
                <a:gd name="T20" fmla="*/ 42 w 135"/>
                <a:gd name="T21" fmla="*/ 129 h 134"/>
                <a:gd name="T22" fmla="*/ 67 w 135"/>
                <a:gd name="T23" fmla="*/ 14 h 134"/>
                <a:gd name="T24" fmla="*/ 29 w 135"/>
                <a:gd name="T25" fmla="*/ 28 h 134"/>
                <a:gd name="T26" fmla="*/ 16 w 135"/>
                <a:gd name="T27" fmla="*/ 49 h 134"/>
                <a:gd name="T28" fmla="*/ 19 w 135"/>
                <a:gd name="T29" fmla="*/ 53 h 134"/>
                <a:gd name="T30" fmla="*/ 51 w 135"/>
                <a:gd name="T31" fmla="*/ 52 h 134"/>
                <a:gd name="T32" fmla="*/ 46 w 135"/>
                <a:gd name="T33" fmla="*/ 67 h 134"/>
                <a:gd name="T34" fmla="*/ 52 w 135"/>
                <a:gd name="T35" fmla="*/ 82 h 134"/>
                <a:gd name="T36" fmla="*/ 57 w 135"/>
                <a:gd name="T37" fmla="*/ 86 h 134"/>
                <a:gd name="T38" fmla="*/ 67 w 135"/>
                <a:gd name="T39" fmla="*/ 88 h 134"/>
                <a:gd name="T40" fmla="*/ 78 w 135"/>
                <a:gd name="T41" fmla="*/ 86 h 134"/>
                <a:gd name="T42" fmla="*/ 83 w 135"/>
                <a:gd name="T43" fmla="*/ 82 h 134"/>
                <a:gd name="T44" fmla="*/ 89 w 135"/>
                <a:gd name="T45" fmla="*/ 67 h 134"/>
                <a:gd name="T46" fmla="*/ 84 w 135"/>
                <a:gd name="T47" fmla="*/ 52 h 134"/>
                <a:gd name="T48" fmla="*/ 115 w 135"/>
                <a:gd name="T49" fmla="*/ 53 h 134"/>
                <a:gd name="T50" fmla="*/ 118 w 135"/>
                <a:gd name="T51" fmla="*/ 49 h 134"/>
                <a:gd name="T52" fmla="*/ 105 w 135"/>
                <a:gd name="T53" fmla="*/ 28 h 134"/>
                <a:gd name="T54" fmla="*/ 67 w 135"/>
                <a:gd name="T55" fmla="*/ 14 h 134"/>
                <a:gd name="T56" fmla="*/ 79 w 135"/>
                <a:gd name="T57" fmla="*/ 55 h 134"/>
                <a:gd name="T58" fmla="*/ 55 w 135"/>
                <a:gd name="T59" fmla="*/ 55 h 134"/>
                <a:gd name="T60" fmla="*/ 50 w 135"/>
                <a:gd name="T61" fmla="*/ 67 h 134"/>
                <a:gd name="T62" fmla="*/ 55 w 135"/>
                <a:gd name="T63" fmla="*/ 79 h 134"/>
                <a:gd name="T64" fmla="*/ 59 w 135"/>
                <a:gd name="T65" fmla="*/ 82 h 134"/>
                <a:gd name="T66" fmla="*/ 75 w 135"/>
                <a:gd name="T67" fmla="*/ 82 h 134"/>
                <a:gd name="T68" fmla="*/ 79 w 135"/>
                <a:gd name="T69" fmla="*/ 79 h 134"/>
                <a:gd name="T70" fmla="*/ 84 w 135"/>
                <a:gd name="T71" fmla="*/ 67 h 134"/>
                <a:gd name="T72" fmla="*/ 79 w 135"/>
                <a:gd name="T73" fmla="*/ 55 h 134"/>
                <a:gd name="T74" fmla="*/ 70 w 135"/>
                <a:gd name="T75" fmla="*/ 73 h 134"/>
                <a:gd name="T76" fmla="*/ 74 w 135"/>
                <a:gd name="T77" fmla="*/ 67 h 134"/>
                <a:gd name="T78" fmla="*/ 70 w 135"/>
                <a:gd name="T79" fmla="*/ 60 h 134"/>
                <a:gd name="T80" fmla="*/ 65 w 135"/>
                <a:gd name="T81" fmla="*/ 60 h 134"/>
                <a:gd name="T82" fmla="*/ 60 w 135"/>
                <a:gd name="T83" fmla="*/ 67 h 134"/>
                <a:gd name="T84" fmla="*/ 64 w 135"/>
                <a:gd name="T85" fmla="*/ 73 h 134"/>
                <a:gd name="T86" fmla="*/ 70 w 135"/>
                <a:gd name="T87" fmla="*/ 73 h 134"/>
                <a:gd name="T88" fmla="*/ 78 w 135"/>
                <a:gd name="T89" fmla="*/ 119 h 134"/>
                <a:gd name="T90" fmla="*/ 105 w 135"/>
                <a:gd name="T91" fmla="*/ 104 h 134"/>
                <a:gd name="T92" fmla="*/ 120 w 135"/>
                <a:gd name="T93" fmla="*/ 76 h 134"/>
                <a:gd name="T94" fmla="*/ 117 w 135"/>
                <a:gd name="T95" fmla="*/ 72 h 134"/>
                <a:gd name="T96" fmla="*/ 104 w 135"/>
                <a:gd name="T97" fmla="*/ 73 h 134"/>
                <a:gd name="T98" fmla="*/ 81 w 135"/>
                <a:gd name="T99" fmla="*/ 100 h 134"/>
                <a:gd name="T100" fmla="*/ 78 w 135"/>
                <a:gd name="T101" fmla="*/ 119 h 134"/>
                <a:gd name="T102" fmla="*/ 56 w 135"/>
                <a:gd name="T103" fmla="*/ 119 h 134"/>
                <a:gd name="T104" fmla="*/ 54 w 135"/>
                <a:gd name="T105" fmla="*/ 100 h 134"/>
                <a:gd name="T106" fmla="*/ 31 w 135"/>
                <a:gd name="T107" fmla="*/ 73 h 134"/>
                <a:gd name="T108" fmla="*/ 17 w 135"/>
                <a:gd name="T109" fmla="*/ 72 h 134"/>
                <a:gd name="T110" fmla="*/ 15 w 135"/>
                <a:gd name="T111" fmla="*/ 76 h 134"/>
                <a:gd name="T112" fmla="*/ 29 w 135"/>
                <a:gd name="T113" fmla="*/ 104 h 134"/>
                <a:gd name="T114" fmla="*/ 56 w 135"/>
                <a:gd name="T115" fmla="*/ 11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5" h="134">
                  <a:moveTo>
                    <a:pt x="42" y="129"/>
                  </a:moveTo>
                  <a:cubicBezTo>
                    <a:pt x="34" y="125"/>
                    <a:pt x="26" y="120"/>
                    <a:pt x="20" y="114"/>
                  </a:cubicBezTo>
                  <a:cubicBezTo>
                    <a:pt x="8" y="102"/>
                    <a:pt x="0" y="85"/>
                    <a:pt x="0" y="66"/>
                  </a:cubicBezTo>
                  <a:cubicBezTo>
                    <a:pt x="0" y="48"/>
                    <a:pt x="8" y="31"/>
                    <a:pt x="20" y="19"/>
                  </a:cubicBezTo>
                  <a:cubicBezTo>
                    <a:pt x="32" y="6"/>
                    <a:pt x="50" y="0"/>
                    <a:pt x="67" y="0"/>
                  </a:cubicBezTo>
                  <a:cubicBezTo>
                    <a:pt x="85" y="0"/>
                    <a:pt x="103" y="6"/>
                    <a:pt x="115" y="19"/>
                  </a:cubicBezTo>
                  <a:cubicBezTo>
                    <a:pt x="127" y="31"/>
                    <a:pt x="135" y="48"/>
                    <a:pt x="135" y="66"/>
                  </a:cubicBezTo>
                  <a:cubicBezTo>
                    <a:pt x="135" y="85"/>
                    <a:pt x="127" y="102"/>
                    <a:pt x="115" y="114"/>
                  </a:cubicBezTo>
                  <a:cubicBezTo>
                    <a:pt x="108" y="120"/>
                    <a:pt x="101" y="125"/>
                    <a:pt x="92" y="129"/>
                  </a:cubicBezTo>
                  <a:cubicBezTo>
                    <a:pt x="84" y="132"/>
                    <a:pt x="76" y="134"/>
                    <a:pt x="67" y="134"/>
                  </a:cubicBezTo>
                  <a:cubicBezTo>
                    <a:pt x="59" y="134"/>
                    <a:pt x="50" y="132"/>
                    <a:pt x="42" y="129"/>
                  </a:cubicBezTo>
                  <a:close/>
                  <a:moveTo>
                    <a:pt x="67" y="14"/>
                  </a:moveTo>
                  <a:cubicBezTo>
                    <a:pt x="53" y="14"/>
                    <a:pt x="39" y="19"/>
                    <a:pt x="29" y="28"/>
                  </a:cubicBezTo>
                  <a:cubicBezTo>
                    <a:pt x="24" y="34"/>
                    <a:pt x="19" y="41"/>
                    <a:pt x="16" y="49"/>
                  </a:cubicBezTo>
                  <a:cubicBezTo>
                    <a:pt x="16" y="52"/>
                    <a:pt x="17" y="53"/>
                    <a:pt x="19" y="53"/>
                  </a:cubicBezTo>
                  <a:cubicBezTo>
                    <a:pt x="28" y="53"/>
                    <a:pt x="47" y="53"/>
                    <a:pt x="51" y="52"/>
                  </a:cubicBezTo>
                  <a:cubicBezTo>
                    <a:pt x="48" y="56"/>
                    <a:pt x="46" y="61"/>
                    <a:pt x="46" y="67"/>
                  </a:cubicBezTo>
                  <a:cubicBezTo>
                    <a:pt x="46" y="73"/>
                    <a:pt x="48" y="78"/>
                    <a:pt x="52" y="82"/>
                  </a:cubicBezTo>
                  <a:cubicBezTo>
                    <a:pt x="53" y="83"/>
                    <a:pt x="55" y="85"/>
                    <a:pt x="57" y="86"/>
                  </a:cubicBezTo>
                  <a:cubicBezTo>
                    <a:pt x="60" y="87"/>
                    <a:pt x="64" y="88"/>
                    <a:pt x="67" y="88"/>
                  </a:cubicBezTo>
                  <a:cubicBezTo>
                    <a:pt x="71" y="88"/>
                    <a:pt x="75" y="87"/>
                    <a:pt x="78" y="86"/>
                  </a:cubicBezTo>
                  <a:cubicBezTo>
                    <a:pt x="80" y="85"/>
                    <a:pt x="81" y="83"/>
                    <a:pt x="83" y="82"/>
                  </a:cubicBezTo>
                  <a:cubicBezTo>
                    <a:pt x="87" y="78"/>
                    <a:pt x="89" y="73"/>
                    <a:pt x="89" y="67"/>
                  </a:cubicBezTo>
                  <a:cubicBezTo>
                    <a:pt x="89" y="61"/>
                    <a:pt x="87" y="56"/>
                    <a:pt x="84" y="52"/>
                  </a:cubicBezTo>
                  <a:cubicBezTo>
                    <a:pt x="87" y="53"/>
                    <a:pt x="106" y="53"/>
                    <a:pt x="115" y="53"/>
                  </a:cubicBezTo>
                  <a:cubicBezTo>
                    <a:pt x="118" y="53"/>
                    <a:pt x="119" y="52"/>
                    <a:pt x="118" y="49"/>
                  </a:cubicBezTo>
                  <a:cubicBezTo>
                    <a:pt x="116" y="41"/>
                    <a:pt x="111" y="34"/>
                    <a:pt x="105" y="28"/>
                  </a:cubicBezTo>
                  <a:cubicBezTo>
                    <a:pt x="95" y="19"/>
                    <a:pt x="81" y="14"/>
                    <a:pt x="67" y="14"/>
                  </a:cubicBezTo>
                  <a:close/>
                  <a:moveTo>
                    <a:pt x="79" y="55"/>
                  </a:moveTo>
                  <a:cubicBezTo>
                    <a:pt x="73" y="48"/>
                    <a:pt x="61" y="48"/>
                    <a:pt x="55" y="55"/>
                  </a:cubicBezTo>
                  <a:cubicBezTo>
                    <a:pt x="52" y="58"/>
                    <a:pt x="50" y="62"/>
                    <a:pt x="50" y="67"/>
                  </a:cubicBezTo>
                  <a:cubicBezTo>
                    <a:pt x="50" y="72"/>
                    <a:pt x="52" y="76"/>
                    <a:pt x="55" y="79"/>
                  </a:cubicBezTo>
                  <a:cubicBezTo>
                    <a:pt x="56" y="80"/>
                    <a:pt x="58" y="81"/>
                    <a:pt x="59" y="82"/>
                  </a:cubicBezTo>
                  <a:cubicBezTo>
                    <a:pt x="64" y="85"/>
                    <a:pt x="70" y="85"/>
                    <a:pt x="75" y="82"/>
                  </a:cubicBezTo>
                  <a:cubicBezTo>
                    <a:pt x="77" y="81"/>
                    <a:pt x="78" y="80"/>
                    <a:pt x="79" y="79"/>
                  </a:cubicBezTo>
                  <a:cubicBezTo>
                    <a:pt x="83" y="76"/>
                    <a:pt x="84" y="72"/>
                    <a:pt x="84" y="67"/>
                  </a:cubicBezTo>
                  <a:cubicBezTo>
                    <a:pt x="84" y="62"/>
                    <a:pt x="83" y="58"/>
                    <a:pt x="79" y="55"/>
                  </a:cubicBezTo>
                  <a:close/>
                  <a:moveTo>
                    <a:pt x="70" y="73"/>
                  </a:moveTo>
                  <a:cubicBezTo>
                    <a:pt x="73" y="72"/>
                    <a:pt x="74" y="70"/>
                    <a:pt x="74" y="67"/>
                  </a:cubicBezTo>
                  <a:cubicBezTo>
                    <a:pt x="74" y="64"/>
                    <a:pt x="73" y="61"/>
                    <a:pt x="70" y="60"/>
                  </a:cubicBezTo>
                  <a:cubicBezTo>
                    <a:pt x="68" y="60"/>
                    <a:pt x="66" y="60"/>
                    <a:pt x="65" y="60"/>
                  </a:cubicBezTo>
                  <a:cubicBezTo>
                    <a:pt x="62" y="61"/>
                    <a:pt x="60" y="64"/>
                    <a:pt x="60" y="67"/>
                  </a:cubicBezTo>
                  <a:cubicBezTo>
                    <a:pt x="60" y="70"/>
                    <a:pt x="62" y="72"/>
                    <a:pt x="64" y="73"/>
                  </a:cubicBezTo>
                  <a:cubicBezTo>
                    <a:pt x="66" y="74"/>
                    <a:pt x="68" y="74"/>
                    <a:pt x="70" y="73"/>
                  </a:cubicBezTo>
                  <a:close/>
                  <a:moveTo>
                    <a:pt x="78" y="119"/>
                  </a:moveTo>
                  <a:cubicBezTo>
                    <a:pt x="89" y="117"/>
                    <a:pt x="98" y="112"/>
                    <a:pt x="105" y="104"/>
                  </a:cubicBezTo>
                  <a:cubicBezTo>
                    <a:pt x="113" y="97"/>
                    <a:pt x="118" y="87"/>
                    <a:pt x="120" y="76"/>
                  </a:cubicBezTo>
                  <a:cubicBezTo>
                    <a:pt x="121" y="73"/>
                    <a:pt x="120" y="72"/>
                    <a:pt x="117" y="72"/>
                  </a:cubicBezTo>
                  <a:cubicBezTo>
                    <a:pt x="113" y="72"/>
                    <a:pt x="108" y="72"/>
                    <a:pt x="104" y="73"/>
                  </a:cubicBezTo>
                  <a:cubicBezTo>
                    <a:pt x="89" y="76"/>
                    <a:pt x="83" y="83"/>
                    <a:pt x="81" y="100"/>
                  </a:cubicBezTo>
                  <a:cubicBezTo>
                    <a:pt x="80" y="107"/>
                    <a:pt x="79" y="114"/>
                    <a:pt x="78" y="119"/>
                  </a:cubicBezTo>
                  <a:close/>
                  <a:moveTo>
                    <a:pt x="56" y="119"/>
                  </a:moveTo>
                  <a:cubicBezTo>
                    <a:pt x="56" y="114"/>
                    <a:pt x="55" y="107"/>
                    <a:pt x="54" y="100"/>
                  </a:cubicBezTo>
                  <a:cubicBezTo>
                    <a:pt x="51" y="83"/>
                    <a:pt x="46" y="76"/>
                    <a:pt x="31" y="73"/>
                  </a:cubicBezTo>
                  <a:cubicBezTo>
                    <a:pt x="26" y="72"/>
                    <a:pt x="22" y="72"/>
                    <a:pt x="17" y="72"/>
                  </a:cubicBezTo>
                  <a:cubicBezTo>
                    <a:pt x="15" y="72"/>
                    <a:pt x="14" y="73"/>
                    <a:pt x="15" y="76"/>
                  </a:cubicBezTo>
                  <a:cubicBezTo>
                    <a:pt x="17" y="87"/>
                    <a:pt x="22" y="97"/>
                    <a:pt x="29" y="104"/>
                  </a:cubicBezTo>
                  <a:cubicBezTo>
                    <a:pt x="37" y="112"/>
                    <a:pt x="46" y="117"/>
                    <a:pt x="56" y="119"/>
                  </a:cubicBezTo>
                  <a:close/>
                </a:path>
              </a:pathLst>
            </a:custGeom>
            <a:solidFill>
              <a:schemeClr val="tx1">
                <a:lumMod val="95000"/>
              </a:schemeClr>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64" name="Freeform 1320"/>
            <p:cNvSpPr>
              <a:spLocks noEditPoints="1"/>
            </p:cNvSpPr>
            <p:nvPr/>
          </p:nvSpPr>
          <p:spPr bwMode="auto">
            <a:xfrm>
              <a:off x="3950494" y="2965451"/>
              <a:ext cx="39688" cy="33338"/>
            </a:xfrm>
            <a:custGeom>
              <a:avLst/>
              <a:gdLst>
                <a:gd name="T0" fmla="*/ 20 w 32"/>
                <a:gd name="T1" fmla="*/ 3 h 27"/>
                <a:gd name="T2" fmla="*/ 3 w 32"/>
                <a:gd name="T3" fmla="*/ 9 h 27"/>
                <a:gd name="T4" fmla="*/ 4 w 32"/>
                <a:gd name="T5" fmla="*/ 18 h 27"/>
                <a:gd name="T6" fmla="*/ 0 w 32"/>
                <a:gd name="T7" fmla="*/ 25 h 27"/>
                <a:gd name="T8" fmla="*/ 10 w 32"/>
                <a:gd name="T9" fmla="*/ 23 h 27"/>
                <a:gd name="T10" fmla="*/ 13 w 32"/>
                <a:gd name="T11" fmla="*/ 25 h 27"/>
                <a:gd name="T12" fmla="*/ 30 w 32"/>
                <a:gd name="T13" fmla="*/ 18 h 27"/>
                <a:gd name="T14" fmla="*/ 20 w 32"/>
                <a:gd name="T15" fmla="*/ 3 h 27"/>
                <a:gd name="T16" fmla="*/ 18 w 32"/>
                <a:gd name="T17" fmla="*/ 7 h 27"/>
                <a:gd name="T18" fmla="*/ 9 w 32"/>
                <a:gd name="T19" fmla="*/ 9 h 27"/>
                <a:gd name="T20" fmla="*/ 7 w 32"/>
                <a:gd name="T21" fmla="*/ 10 h 27"/>
                <a:gd name="T22" fmla="*/ 7 w 32"/>
                <a:gd name="T23" fmla="*/ 10 h 27"/>
                <a:gd name="T24" fmla="*/ 7 w 32"/>
                <a:gd name="T25" fmla="*/ 8 h 27"/>
                <a:gd name="T26" fmla="*/ 18 w 32"/>
                <a:gd name="T27" fmla="*/ 5 h 27"/>
                <a:gd name="T28" fmla="*/ 19 w 32"/>
                <a:gd name="T29" fmla="*/ 6 h 27"/>
                <a:gd name="T30" fmla="*/ 18 w 32"/>
                <a:gd name="T3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27">
                  <a:moveTo>
                    <a:pt x="20" y="3"/>
                  </a:moveTo>
                  <a:cubicBezTo>
                    <a:pt x="13" y="0"/>
                    <a:pt x="5" y="3"/>
                    <a:pt x="3" y="9"/>
                  </a:cubicBezTo>
                  <a:cubicBezTo>
                    <a:pt x="2" y="12"/>
                    <a:pt x="3" y="15"/>
                    <a:pt x="4" y="18"/>
                  </a:cubicBezTo>
                  <a:cubicBezTo>
                    <a:pt x="0" y="25"/>
                    <a:pt x="0" y="25"/>
                    <a:pt x="0" y="25"/>
                  </a:cubicBezTo>
                  <a:cubicBezTo>
                    <a:pt x="10" y="23"/>
                    <a:pt x="10" y="23"/>
                    <a:pt x="10" y="23"/>
                  </a:cubicBezTo>
                  <a:cubicBezTo>
                    <a:pt x="11" y="24"/>
                    <a:pt x="12" y="24"/>
                    <a:pt x="13" y="25"/>
                  </a:cubicBezTo>
                  <a:cubicBezTo>
                    <a:pt x="21" y="27"/>
                    <a:pt x="28" y="24"/>
                    <a:pt x="30" y="18"/>
                  </a:cubicBezTo>
                  <a:cubicBezTo>
                    <a:pt x="32" y="12"/>
                    <a:pt x="27" y="5"/>
                    <a:pt x="20" y="3"/>
                  </a:cubicBezTo>
                  <a:close/>
                  <a:moveTo>
                    <a:pt x="18" y="7"/>
                  </a:moveTo>
                  <a:cubicBezTo>
                    <a:pt x="14" y="6"/>
                    <a:pt x="10" y="7"/>
                    <a:pt x="9" y="9"/>
                  </a:cubicBezTo>
                  <a:cubicBezTo>
                    <a:pt x="8" y="10"/>
                    <a:pt x="8" y="10"/>
                    <a:pt x="7" y="10"/>
                  </a:cubicBezTo>
                  <a:cubicBezTo>
                    <a:pt x="7" y="10"/>
                    <a:pt x="7" y="10"/>
                    <a:pt x="7" y="10"/>
                  </a:cubicBezTo>
                  <a:cubicBezTo>
                    <a:pt x="6" y="9"/>
                    <a:pt x="6" y="8"/>
                    <a:pt x="7" y="8"/>
                  </a:cubicBezTo>
                  <a:cubicBezTo>
                    <a:pt x="9" y="5"/>
                    <a:pt x="14" y="4"/>
                    <a:pt x="18" y="5"/>
                  </a:cubicBezTo>
                  <a:cubicBezTo>
                    <a:pt x="19" y="5"/>
                    <a:pt x="20" y="6"/>
                    <a:pt x="19" y="6"/>
                  </a:cubicBezTo>
                  <a:cubicBezTo>
                    <a:pt x="19" y="7"/>
                    <a:pt x="19" y="7"/>
                    <a:pt x="18" y="7"/>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65" name="Freeform 1321"/>
            <p:cNvSpPr>
              <a:spLocks noEditPoints="1"/>
            </p:cNvSpPr>
            <p:nvPr/>
          </p:nvSpPr>
          <p:spPr bwMode="auto">
            <a:xfrm>
              <a:off x="3933031" y="2936876"/>
              <a:ext cx="74613" cy="96838"/>
            </a:xfrm>
            <a:custGeom>
              <a:avLst/>
              <a:gdLst>
                <a:gd name="T0" fmla="*/ 59 w 60"/>
                <a:gd name="T1" fmla="*/ 14 h 78"/>
                <a:gd name="T2" fmla="*/ 53 w 60"/>
                <a:gd name="T3" fmla="*/ 8 h 78"/>
                <a:gd name="T4" fmla="*/ 30 w 60"/>
                <a:gd name="T5" fmla="*/ 0 h 78"/>
                <a:gd name="T6" fmla="*/ 21 w 60"/>
                <a:gd name="T7" fmla="*/ 2 h 78"/>
                <a:gd name="T8" fmla="*/ 15 w 60"/>
                <a:gd name="T9" fmla="*/ 9 h 78"/>
                <a:gd name="T10" fmla="*/ 1 w 60"/>
                <a:gd name="T11" fmla="*/ 55 h 78"/>
                <a:gd name="T12" fmla="*/ 1 w 60"/>
                <a:gd name="T13" fmla="*/ 63 h 78"/>
                <a:gd name="T14" fmla="*/ 8 w 60"/>
                <a:gd name="T15" fmla="*/ 70 h 78"/>
                <a:gd name="T16" fmla="*/ 30 w 60"/>
                <a:gd name="T17" fmla="*/ 77 h 78"/>
                <a:gd name="T18" fmla="*/ 40 w 60"/>
                <a:gd name="T19" fmla="*/ 76 h 78"/>
                <a:gd name="T20" fmla="*/ 45 w 60"/>
                <a:gd name="T21" fmla="*/ 69 h 78"/>
                <a:gd name="T22" fmla="*/ 59 w 60"/>
                <a:gd name="T23" fmla="*/ 23 h 78"/>
                <a:gd name="T24" fmla="*/ 59 w 60"/>
                <a:gd name="T25" fmla="*/ 14 h 78"/>
                <a:gd name="T26" fmla="*/ 33 w 60"/>
                <a:gd name="T27" fmla="*/ 6 h 78"/>
                <a:gd name="T28" fmla="*/ 46 w 60"/>
                <a:gd name="T29" fmla="*/ 10 h 78"/>
                <a:gd name="T30" fmla="*/ 47 w 60"/>
                <a:gd name="T31" fmla="*/ 11 h 78"/>
                <a:gd name="T32" fmla="*/ 46 w 60"/>
                <a:gd name="T33" fmla="*/ 12 h 78"/>
                <a:gd name="T34" fmla="*/ 33 w 60"/>
                <a:gd name="T35" fmla="*/ 8 h 78"/>
                <a:gd name="T36" fmla="*/ 32 w 60"/>
                <a:gd name="T37" fmla="*/ 7 h 78"/>
                <a:gd name="T38" fmla="*/ 33 w 60"/>
                <a:gd name="T39" fmla="*/ 6 h 78"/>
                <a:gd name="T40" fmla="*/ 20 w 60"/>
                <a:gd name="T41" fmla="*/ 71 h 78"/>
                <a:gd name="T42" fmla="*/ 18 w 60"/>
                <a:gd name="T43" fmla="*/ 68 h 78"/>
                <a:gd name="T44" fmla="*/ 21 w 60"/>
                <a:gd name="T45" fmla="*/ 66 h 78"/>
                <a:gd name="T46" fmla="*/ 23 w 60"/>
                <a:gd name="T47" fmla="*/ 69 h 78"/>
                <a:gd name="T48" fmla="*/ 20 w 60"/>
                <a:gd name="T49" fmla="*/ 71 h 78"/>
                <a:gd name="T50" fmla="*/ 39 w 60"/>
                <a:gd name="T51" fmla="*/ 69 h 78"/>
                <a:gd name="T52" fmla="*/ 5 w 60"/>
                <a:gd name="T53" fmla="*/ 58 h 78"/>
                <a:gd name="T54" fmla="*/ 21 w 60"/>
                <a:gd name="T55" fmla="*/ 8 h 78"/>
                <a:gd name="T56" fmla="*/ 55 w 60"/>
                <a:gd name="T57" fmla="*/ 19 h 78"/>
                <a:gd name="T58" fmla="*/ 39 w 60"/>
                <a:gd name="T5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78">
                  <a:moveTo>
                    <a:pt x="59" y="14"/>
                  </a:moveTo>
                  <a:cubicBezTo>
                    <a:pt x="58" y="11"/>
                    <a:pt x="56" y="9"/>
                    <a:pt x="53" y="8"/>
                  </a:cubicBezTo>
                  <a:cubicBezTo>
                    <a:pt x="30" y="0"/>
                    <a:pt x="30" y="0"/>
                    <a:pt x="30" y="0"/>
                  </a:cubicBezTo>
                  <a:cubicBezTo>
                    <a:pt x="27" y="0"/>
                    <a:pt x="23" y="0"/>
                    <a:pt x="21" y="2"/>
                  </a:cubicBezTo>
                  <a:cubicBezTo>
                    <a:pt x="18" y="3"/>
                    <a:pt x="16" y="6"/>
                    <a:pt x="15" y="9"/>
                  </a:cubicBezTo>
                  <a:cubicBezTo>
                    <a:pt x="1" y="55"/>
                    <a:pt x="1" y="55"/>
                    <a:pt x="1" y="55"/>
                  </a:cubicBezTo>
                  <a:cubicBezTo>
                    <a:pt x="0" y="58"/>
                    <a:pt x="0" y="61"/>
                    <a:pt x="1" y="63"/>
                  </a:cubicBezTo>
                  <a:cubicBezTo>
                    <a:pt x="2" y="66"/>
                    <a:pt x="5" y="69"/>
                    <a:pt x="8" y="70"/>
                  </a:cubicBezTo>
                  <a:cubicBezTo>
                    <a:pt x="30" y="77"/>
                    <a:pt x="30" y="77"/>
                    <a:pt x="30" y="77"/>
                  </a:cubicBezTo>
                  <a:cubicBezTo>
                    <a:pt x="33" y="78"/>
                    <a:pt x="37" y="77"/>
                    <a:pt x="40" y="76"/>
                  </a:cubicBezTo>
                  <a:cubicBezTo>
                    <a:pt x="42" y="74"/>
                    <a:pt x="44" y="72"/>
                    <a:pt x="45" y="69"/>
                  </a:cubicBezTo>
                  <a:cubicBezTo>
                    <a:pt x="59" y="23"/>
                    <a:pt x="59" y="23"/>
                    <a:pt x="59" y="23"/>
                  </a:cubicBezTo>
                  <a:cubicBezTo>
                    <a:pt x="60" y="20"/>
                    <a:pt x="60" y="17"/>
                    <a:pt x="59" y="14"/>
                  </a:cubicBezTo>
                  <a:close/>
                  <a:moveTo>
                    <a:pt x="33" y="6"/>
                  </a:moveTo>
                  <a:cubicBezTo>
                    <a:pt x="46" y="10"/>
                    <a:pt x="46" y="10"/>
                    <a:pt x="46" y="10"/>
                  </a:cubicBezTo>
                  <a:cubicBezTo>
                    <a:pt x="47" y="10"/>
                    <a:pt x="47" y="11"/>
                    <a:pt x="47" y="11"/>
                  </a:cubicBezTo>
                  <a:cubicBezTo>
                    <a:pt x="47" y="12"/>
                    <a:pt x="46" y="12"/>
                    <a:pt x="46" y="12"/>
                  </a:cubicBezTo>
                  <a:cubicBezTo>
                    <a:pt x="33" y="8"/>
                    <a:pt x="33" y="8"/>
                    <a:pt x="33" y="8"/>
                  </a:cubicBezTo>
                  <a:cubicBezTo>
                    <a:pt x="33" y="7"/>
                    <a:pt x="32" y="7"/>
                    <a:pt x="32" y="7"/>
                  </a:cubicBezTo>
                  <a:cubicBezTo>
                    <a:pt x="33" y="6"/>
                    <a:pt x="33" y="6"/>
                    <a:pt x="33" y="6"/>
                  </a:cubicBezTo>
                  <a:close/>
                  <a:moveTo>
                    <a:pt x="20" y="71"/>
                  </a:moveTo>
                  <a:cubicBezTo>
                    <a:pt x="18" y="71"/>
                    <a:pt x="18" y="69"/>
                    <a:pt x="18" y="68"/>
                  </a:cubicBezTo>
                  <a:cubicBezTo>
                    <a:pt x="18" y="66"/>
                    <a:pt x="20" y="66"/>
                    <a:pt x="21" y="66"/>
                  </a:cubicBezTo>
                  <a:cubicBezTo>
                    <a:pt x="23" y="66"/>
                    <a:pt x="23" y="68"/>
                    <a:pt x="23" y="69"/>
                  </a:cubicBezTo>
                  <a:cubicBezTo>
                    <a:pt x="23" y="71"/>
                    <a:pt x="21" y="71"/>
                    <a:pt x="20" y="71"/>
                  </a:cubicBezTo>
                  <a:close/>
                  <a:moveTo>
                    <a:pt x="39" y="69"/>
                  </a:moveTo>
                  <a:cubicBezTo>
                    <a:pt x="5" y="58"/>
                    <a:pt x="5" y="58"/>
                    <a:pt x="5" y="58"/>
                  </a:cubicBezTo>
                  <a:cubicBezTo>
                    <a:pt x="21" y="8"/>
                    <a:pt x="21" y="8"/>
                    <a:pt x="21" y="8"/>
                  </a:cubicBezTo>
                  <a:cubicBezTo>
                    <a:pt x="55" y="19"/>
                    <a:pt x="55" y="19"/>
                    <a:pt x="55" y="19"/>
                  </a:cubicBezTo>
                  <a:lnTo>
                    <a:pt x="39" y="69"/>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grpSp>
      <p:grpSp>
        <p:nvGrpSpPr>
          <p:cNvPr id="166" name="Group 165"/>
          <p:cNvGrpSpPr>
            <a:grpSpLocks noChangeAspect="1"/>
          </p:cNvGrpSpPr>
          <p:nvPr/>
        </p:nvGrpSpPr>
        <p:grpSpPr>
          <a:xfrm>
            <a:off x="4034162" y="3505599"/>
            <a:ext cx="446598" cy="469513"/>
            <a:chOff x="4273551" y="3722688"/>
            <a:chExt cx="153988" cy="153988"/>
          </a:xfrm>
        </p:grpSpPr>
        <p:sp>
          <p:nvSpPr>
            <p:cNvPr id="167" name="Rectangle 1294"/>
            <p:cNvSpPr>
              <a:spLocks noChangeArrowheads="1"/>
            </p:cNvSpPr>
            <p:nvPr/>
          </p:nvSpPr>
          <p:spPr bwMode="auto">
            <a:xfrm>
              <a:off x="4273551" y="3775076"/>
              <a:ext cx="153988" cy="4603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68" name="Rectangle 1295"/>
            <p:cNvSpPr>
              <a:spLocks noChangeArrowheads="1"/>
            </p:cNvSpPr>
            <p:nvPr/>
          </p:nvSpPr>
          <p:spPr bwMode="auto">
            <a:xfrm>
              <a:off x="4273551" y="3822701"/>
              <a:ext cx="153988" cy="3175"/>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69" name="Freeform 1296"/>
            <p:cNvSpPr>
              <a:spLocks/>
            </p:cNvSpPr>
            <p:nvPr/>
          </p:nvSpPr>
          <p:spPr bwMode="auto">
            <a:xfrm>
              <a:off x="4273551" y="3822701"/>
              <a:ext cx="153988" cy="3175"/>
            </a:xfrm>
            <a:custGeom>
              <a:avLst/>
              <a:gdLst>
                <a:gd name="T0" fmla="*/ 97 w 97"/>
                <a:gd name="T1" fmla="*/ 0 h 2"/>
                <a:gd name="T2" fmla="*/ 0 w 97"/>
                <a:gd name="T3" fmla="*/ 0 h 2"/>
                <a:gd name="T4" fmla="*/ 0 w 97"/>
                <a:gd name="T5" fmla="*/ 2 h 2"/>
                <a:gd name="T6" fmla="*/ 97 w 97"/>
                <a:gd name="T7" fmla="*/ 2 h 2"/>
              </a:gdLst>
              <a:ahLst/>
              <a:cxnLst>
                <a:cxn ang="0">
                  <a:pos x="T0" y="T1"/>
                </a:cxn>
                <a:cxn ang="0">
                  <a:pos x="T2" y="T3"/>
                </a:cxn>
                <a:cxn ang="0">
                  <a:pos x="T4" y="T5"/>
                </a:cxn>
                <a:cxn ang="0">
                  <a:pos x="T6" y="T7"/>
                </a:cxn>
              </a:cxnLst>
              <a:rect l="0" t="0" r="r" b="b"/>
              <a:pathLst>
                <a:path w="97" h="2">
                  <a:moveTo>
                    <a:pt x="97" y="0"/>
                  </a:moveTo>
                  <a:lnTo>
                    <a:pt x="0" y="0"/>
                  </a:lnTo>
                  <a:lnTo>
                    <a:pt x="0" y="2"/>
                  </a:lnTo>
                  <a:lnTo>
                    <a:pt x="9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70" name="Rectangle 1297"/>
            <p:cNvSpPr>
              <a:spLocks noChangeArrowheads="1"/>
            </p:cNvSpPr>
            <p:nvPr/>
          </p:nvSpPr>
          <p:spPr bwMode="auto">
            <a:xfrm>
              <a:off x="4273551" y="3770707"/>
              <a:ext cx="153988" cy="2847"/>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71" name="Freeform 1298"/>
            <p:cNvSpPr>
              <a:spLocks/>
            </p:cNvSpPr>
            <p:nvPr/>
          </p:nvSpPr>
          <p:spPr bwMode="auto">
            <a:xfrm>
              <a:off x="4273551" y="3768726"/>
              <a:ext cx="153988" cy="3175"/>
            </a:xfrm>
            <a:custGeom>
              <a:avLst/>
              <a:gdLst>
                <a:gd name="T0" fmla="*/ 97 w 97"/>
                <a:gd name="T1" fmla="*/ 0 h 2"/>
                <a:gd name="T2" fmla="*/ 0 w 97"/>
                <a:gd name="T3" fmla="*/ 0 h 2"/>
                <a:gd name="T4" fmla="*/ 0 w 97"/>
                <a:gd name="T5" fmla="*/ 2 h 2"/>
                <a:gd name="T6" fmla="*/ 97 w 97"/>
                <a:gd name="T7" fmla="*/ 2 h 2"/>
              </a:gdLst>
              <a:ahLst/>
              <a:cxnLst>
                <a:cxn ang="0">
                  <a:pos x="T0" y="T1"/>
                </a:cxn>
                <a:cxn ang="0">
                  <a:pos x="T2" y="T3"/>
                </a:cxn>
                <a:cxn ang="0">
                  <a:pos x="T4" y="T5"/>
                </a:cxn>
                <a:cxn ang="0">
                  <a:pos x="T6" y="T7"/>
                </a:cxn>
              </a:cxnLst>
              <a:rect l="0" t="0" r="r" b="b"/>
              <a:pathLst>
                <a:path w="97" h="2">
                  <a:moveTo>
                    <a:pt x="97" y="0"/>
                  </a:moveTo>
                  <a:lnTo>
                    <a:pt x="0" y="0"/>
                  </a:lnTo>
                  <a:lnTo>
                    <a:pt x="0" y="2"/>
                  </a:lnTo>
                  <a:lnTo>
                    <a:pt x="9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72" name="Rectangle 1299"/>
            <p:cNvSpPr>
              <a:spLocks noChangeArrowheads="1"/>
            </p:cNvSpPr>
            <p:nvPr/>
          </p:nvSpPr>
          <p:spPr bwMode="auto">
            <a:xfrm>
              <a:off x="4392613" y="3795713"/>
              <a:ext cx="23813"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73" name="Freeform 1300"/>
            <p:cNvSpPr>
              <a:spLocks/>
            </p:cNvSpPr>
            <p:nvPr/>
          </p:nvSpPr>
          <p:spPr bwMode="auto">
            <a:xfrm>
              <a:off x="4392613" y="3795713"/>
              <a:ext cx="23813" cy="3175"/>
            </a:xfrm>
            <a:custGeom>
              <a:avLst/>
              <a:gdLst>
                <a:gd name="T0" fmla="*/ 15 w 15"/>
                <a:gd name="T1" fmla="*/ 0 h 2"/>
                <a:gd name="T2" fmla="*/ 0 w 15"/>
                <a:gd name="T3" fmla="*/ 0 h 2"/>
                <a:gd name="T4" fmla="*/ 0 w 15"/>
                <a:gd name="T5" fmla="*/ 2 h 2"/>
                <a:gd name="T6" fmla="*/ 15 w 15"/>
                <a:gd name="T7" fmla="*/ 2 h 2"/>
              </a:gdLst>
              <a:ahLst/>
              <a:cxnLst>
                <a:cxn ang="0">
                  <a:pos x="T0" y="T1"/>
                </a:cxn>
                <a:cxn ang="0">
                  <a:pos x="T2" y="T3"/>
                </a:cxn>
                <a:cxn ang="0">
                  <a:pos x="T4" y="T5"/>
                </a:cxn>
                <a:cxn ang="0">
                  <a:pos x="T6" y="T7"/>
                </a:cxn>
              </a:cxnLst>
              <a:rect l="0" t="0" r="r" b="b"/>
              <a:pathLst>
                <a:path w="15" h="2">
                  <a:moveTo>
                    <a:pt x="15" y="0"/>
                  </a:moveTo>
                  <a:lnTo>
                    <a:pt x="0" y="0"/>
                  </a:lnTo>
                  <a:lnTo>
                    <a:pt x="0" y="2"/>
                  </a:lnTo>
                  <a:lnTo>
                    <a:pt x="15"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74" name="Rectangle 1301"/>
            <p:cNvSpPr>
              <a:spLocks noChangeArrowheads="1"/>
            </p:cNvSpPr>
            <p:nvPr/>
          </p:nvSpPr>
          <p:spPr bwMode="auto">
            <a:xfrm>
              <a:off x="4335463" y="3795713"/>
              <a:ext cx="285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75" name="Rectangle 1302"/>
            <p:cNvSpPr>
              <a:spLocks noChangeArrowheads="1"/>
            </p:cNvSpPr>
            <p:nvPr/>
          </p:nvSpPr>
          <p:spPr bwMode="auto">
            <a:xfrm>
              <a:off x="4284663" y="3795713"/>
              <a:ext cx="23813"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76" name="Freeform 1303"/>
            <p:cNvSpPr>
              <a:spLocks/>
            </p:cNvSpPr>
            <p:nvPr/>
          </p:nvSpPr>
          <p:spPr bwMode="auto">
            <a:xfrm>
              <a:off x="4284663" y="3795713"/>
              <a:ext cx="23813" cy="3175"/>
            </a:xfrm>
            <a:custGeom>
              <a:avLst/>
              <a:gdLst>
                <a:gd name="T0" fmla="*/ 15 w 15"/>
                <a:gd name="T1" fmla="*/ 0 h 2"/>
                <a:gd name="T2" fmla="*/ 0 w 15"/>
                <a:gd name="T3" fmla="*/ 0 h 2"/>
                <a:gd name="T4" fmla="*/ 0 w 15"/>
                <a:gd name="T5" fmla="*/ 2 h 2"/>
                <a:gd name="T6" fmla="*/ 15 w 15"/>
                <a:gd name="T7" fmla="*/ 2 h 2"/>
              </a:gdLst>
              <a:ahLst/>
              <a:cxnLst>
                <a:cxn ang="0">
                  <a:pos x="T0" y="T1"/>
                </a:cxn>
                <a:cxn ang="0">
                  <a:pos x="T2" y="T3"/>
                </a:cxn>
                <a:cxn ang="0">
                  <a:pos x="T4" y="T5"/>
                </a:cxn>
                <a:cxn ang="0">
                  <a:pos x="T6" y="T7"/>
                </a:cxn>
              </a:cxnLst>
              <a:rect l="0" t="0" r="r" b="b"/>
              <a:pathLst>
                <a:path w="15" h="2">
                  <a:moveTo>
                    <a:pt x="15" y="0"/>
                  </a:moveTo>
                  <a:lnTo>
                    <a:pt x="0" y="0"/>
                  </a:lnTo>
                  <a:lnTo>
                    <a:pt x="0" y="2"/>
                  </a:lnTo>
                  <a:lnTo>
                    <a:pt x="15"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77" name="Rectangle 1304"/>
            <p:cNvSpPr>
              <a:spLocks noChangeArrowheads="1"/>
            </p:cNvSpPr>
            <p:nvPr/>
          </p:nvSpPr>
          <p:spPr bwMode="auto">
            <a:xfrm>
              <a:off x="4375151" y="3722688"/>
              <a:ext cx="3175"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78" name="Freeform 1305"/>
            <p:cNvSpPr>
              <a:spLocks/>
            </p:cNvSpPr>
            <p:nvPr/>
          </p:nvSpPr>
          <p:spPr bwMode="auto">
            <a:xfrm>
              <a:off x="4375151" y="3722688"/>
              <a:ext cx="3175" cy="153988"/>
            </a:xfrm>
            <a:custGeom>
              <a:avLst/>
              <a:gdLst>
                <a:gd name="T0" fmla="*/ 0 w 2"/>
                <a:gd name="T1" fmla="*/ 0 h 97"/>
                <a:gd name="T2" fmla="*/ 0 w 2"/>
                <a:gd name="T3" fmla="*/ 97 h 97"/>
                <a:gd name="T4" fmla="*/ 2 w 2"/>
                <a:gd name="T5" fmla="*/ 97 h 97"/>
                <a:gd name="T6" fmla="*/ 2 w 2"/>
                <a:gd name="T7" fmla="*/ 0 h 97"/>
              </a:gdLst>
              <a:ahLst/>
              <a:cxnLst>
                <a:cxn ang="0">
                  <a:pos x="T0" y="T1"/>
                </a:cxn>
                <a:cxn ang="0">
                  <a:pos x="T2" y="T3"/>
                </a:cxn>
                <a:cxn ang="0">
                  <a:pos x="T4" y="T5"/>
                </a:cxn>
                <a:cxn ang="0">
                  <a:pos x="T6" y="T7"/>
                </a:cxn>
              </a:cxnLst>
              <a:rect l="0" t="0" r="r" b="b"/>
              <a:pathLst>
                <a:path w="2" h="97">
                  <a:moveTo>
                    <a:pt x="0" y="0"/>
                  </a:moveTo>
                  <a:lnTo>
                    <a:pt x="0" y="97"/>
                  </a:lnTo>
                  <a:lnTo>
                    <a:pt x="2" y="97"/>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79" name="Rectangle 1306"/>
            <p:cNvSpPr>
              <a:spLocks noChangeArrowheads="1"/>
            </p:cNvSpPr>
            <p:nvPr/>
          </p:nvSpPr>
          <p:spPr bwMode="auto">
            <a:xfrm>
              <a:off x="4329113" y="3722688"/>
              <a:ext cx="44450"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80" name="Rectangle 1307"/>
            <p:cNvSpPr>
              <a:spLocks noChangeArrowheads="1"/>
            </p:cNvSpPr>
            <p:nvPr/>
          </p:nvSpPr>
          <p:spPr bwMode="auto">
            <a:xfrm flipH="1">
              <a:off x="4324351" y="3722688"/>
              <a:ext cx="2346"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81" name="Freeform 1308"/>
            <p:cNvSpPr>
              <a:spLocks/>
            </p:cNvSpPr>
            <p:nvPr/>
          </p:nvSpPr>
          <p:spPr bwMode="auto">
            <a:xfrm>
              <a:off x="4322763" y="3722688"/>
              <a:ext cx="1588" cy="153988"/>
            </a:xfrm>
            <a:custGeom>
              <a:avLst/>
              <a:gdLst>
                <a:gd name="T0" fmla="*/ 0 w 1"/>
                <a:gd name="T1" fmla="*/ 0 h 97"/>
                <a:gd name="T2" fmla="*/ 0 w 1"/>
                <a:gd name="T3" fmla="*/ 97 h 97"/>
                <a:gd name="T4" fmla="*/ 1 w 1"/>
                <a:gd name="T5" fmla="*/ 97 h 97"/>
                <a:gd name="T6" fmla="*/ 1 w 1"/>
                <a:gd name="T7" fmla="*/ 0 h 97"/>
              </a:gdLst>
              <a:ahLst/>
              <a:cxnLst>
                <a:cxn ang="0">
                  <a:pos x="T0" y="T1"/>
                </a:cxn>
                <a:cxn ang="0">
                  <a:pos x="T2" y="T3"/>
                </a:cxn>
                <a:cxn ang="0">
                  <a:pos x="T4" y="T5"/>
                </a:cxn>
                <a:cxn ang="0">
                  <a:pos x="T6" y="T7"/>
                </a:cxn>
              </a:cxnLst>
              <a:rect l="0" t="0" r="r" b="b"/>
              <a:pathLst>
                <a:path w="1" h="97">
                  <a:moveTo>
                    <a:pt x="0" y="0"/>
                  </a:moveTo>
                  <a:lnTo>
                    <a:pt x="0" y="97"/>
                  </a:lnTo>
                  <a:lnTo>
                    <a:pt x="1" y="97"/>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82" name="Rectangle 1309"/>
            <p:cNvSpPr>
              <a:spLocks noChangeArrowheads="1"/>
            </p:cNvSpPr>
            <p:nvPr/>
          </p:nvSpPr>
          <p:spPr bwMode="auto">
            <a:xfrm>
              <a:off x="4349751" y="3732213"/>
              <a:ext cx="31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83" name="Freeform 1310"/>
            <p:cNvSpPr>
              <a:spLocks/>
            </p:cNvSpPr>
            <p:nvPr/>
          </p:nvSpPr>
          <p:spPr bwMode="auto">
            <a:xfrm>
              <a:off x="4349751" y="3732213"/>
              <a:ext cx="3175" cy="25400"/>
            </a:xfrm>
            <a:custGeom>
              <a:avLst/>
              <a:gdLst>
                <a:gd name="T0" fmla="*/ 0 w 2"/>
                <a:gd name="T1" fmla="*/ 0 h 16"/>
                <a:gd name="T2" fmla="*/ 0 w 2"/>
                <a:gd name="T3" fmla="*/ 16 h 16"/>
                <a:gd name="T4" fmla="*/ 2 w 2"/>
                <a:gd name="T5" fmla="*/ 16 h 16"/>
                <a:gd name="T6" fmla="*/ 2 w 2"/>
                <a:gd name="T7" fmla="*/ 0 h 16"/>
              </a:gdLst>
              <a:ahLst/>
              <a:cxnLst>
                <a:cxn ang="0">
                  <a:pos x="T0" y="T1"/>
                </a:cxn>
                <a:cxn ang="0">
                  <a:pos x="T2" y="T3"/>
                </a:cxn>
                <a:cxn ang="0">
                  <a:pos x="T4" y="T5"/>
                </a:cxn>
                <a:cxn ang="0">
                  <a:pos x="T6" y="T7"/>
                </a:cxn>
              </a:cxnLst>
              <a:rect l="0" t="0" r="r" b="b"/>
              <a:pathLst>
                <a:path w="2" h="16">
                  <a:moveTo>
                    <a:pt x="0" y="0"/>
                  </a:moveTo>
                  <a:lnTo>
                    <a:pt x="0" y="16"/>
                  </a:lnTo>
                  <a:lnTo>
                    <a:pt x="2" y="1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84" name="Rectangle 1311"/>
            <p:cNvSpPr>
              <a:spLocks noChangeArrowheads="1"/>
            </p:cNvSpPr>
            <p:nvPr/>
          </p:nvSpPr>
          <p:spPr bwMode="auto">
            <a:xfrm>
              <a:off x="4349751" y="3784601"/>
              <a:ext cx="31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85" name="Rectangle 1312"/>
            <p:cNvSpPr>
              <a:spLocks noChangeArrowheads="1"/>
            </p:cNvSpPr>
            <p:nvPr/>
          </p:nvSpPr>
          <p:spPr bwMode="auto">
            <a:xfrm>
              <a:off x="4349751" y="3840163"/>
              <a:ext cx="31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86" name="Freeform 1313"/>
            <p:cNvSpPr>
              <a:spLocks/>
            </p:cNvSpPr>
            <p:nvPr/>
          </p:nvSpPr>
          <p:spPr bwMode="auto">
            <a:xfrm>
              <a:off x="4349751" y="3840163"/>
              <a:ext cx="3175" cy="25400"/>
            </a:xfrm>
            <a:custGeom>
              <a:avLst/>
              <a:gdLst>
                <a:gd name="T0" fmla="*/ 0 w 2"/>
                <a:gd name="T1" fmla="*/ 0 h 16"/>
                <a:gd name="T2" fmla="*/ 0 w 2"/>
                <a:gd name="T3" fmla="*/ 16 h 16"/>
                <a:gd name="T4" fmla="*/ 2 w 2"/>
                <a:gd name="T5" fmla="*/ 16 h 16"/>
                <a:gd name="T6" fmla="*/ 2 w 2"/>
                <a:gd name="T7" fmla="*/ 0 h 16"/>
              </a:gdLst>
              <a:ahLst/>
              <a:cxnLst>
                <a:cxn ang="0">
                  <a:pos x="T0" y="T1"/>
                </a:cxn>
                <a:cxn ang="0">
                  <a:pos x="T2" y="T3"/>
                </a:cxn>
                <a:cxn ang="0">
                  <a:pos x="T4" y="T5"/>
                </a:cxn>
                <a:cxn ang="0">
                  <a:pos x="T6" y="T7"/>
                </a:cxn>
              </a:cxnLst>
              <a:rect l="0" t="0" r="r" b="b"/>
              <a:pathLst>
                <a:path w="2" h="16">
                  <a:moveTo>
                    <a:pt x="0" y="0"/>
                  </a:moveTo>
                  <a:lnTo>
                    <a:pt x="0" y="16"/>
                  </a:lnTo>
                  <a:lnTo>
                    <a:pt x="2" y="1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87" name="Rectangle 1314"/>
            <p:cNvSpPr>
              <a:spLocks noChangeArrowheads="1"/>
            </p:cNvSpPr>
            <p:nvPr/>
          </p:nvSpPr>
          <p:spPr bwMode="auto">
            <a:xfrm>
              <a:off x="4392613" y="3795713"/>
              <a:ext cx="25400"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88" name="Freeform 1315"/>
            <p:cNvSpPr>
              <a:spLocks/>
            </p:cNvSpPr>
            <p:nvPr/>
          </p:nvSpPr>
          <p:spPr bwMode="auto">
            <a:xfrm>
              <a:off x="4392613" y="3795713"/>
              <a:ext cx="25400" cy="3175"/>
            </a:xfrm>
            <a:custGeom>
              <a:avLst/>
              <a:gdLst>
                <a:gd name="T0" fmla="*/ 16 w 16"/>
                <a:gd name="T1" fmla="*/ 0 h 2"/>
                <a:gd name="T2" fmla="*/ 0 w 16"/>
                <a:gd name="T3" fmla="*/ 0 h 2"/>
                <a:gd name="T4" fmla="*/ 0 w 16"/>
                <a:gd name="T5" fmla="*/ 2 h 2"/>
                <a:gd name="T6" fmla="*/ 16 w 16"/>
                <a:gd name="T7" fmla="*/ 2 h 2"/>
              </a:gdLst>
              <a:ahLst/>
              <a:cxnLst>
                <a:cxn ang="0">
                  <a:pos x="T0" y="T1"/>
                </a:cxn>
                <a:cxn ang="0">
                  <a:pos x="T2" y="T3"/>
                </a:cxn>
                <a:cxn ang="0">
                  <a:pos x="T4" y="T5"/>
                </a:cxn>
                <a:cxn ang="0">
                  <a:pos x="T6" y="T7"/>
                </a:cxn>
              </a:cxnLst>
              <a:rect l="0" t="0" r="r" b="b"/>
              <a:pathLst>
                <a:path w="16" h="2">
                  <a:moveTo>
                    <a:pt x="16" y="0"/>
                  </a:moveTo>
                  <a:lnTo>
                    <a:pt x="0" y="0"/>
                  </a:lnTo>
                  <a:lnTo>
                    <a:pt x="0" y="2"/>
                  </a:lnTo>
                  <a:lnTo>
                    <a:pt x="1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89" name="Rectangle 1316"/>
            <p:cNvSpPr>
              <a:spLocks noChangeArrowheads="1"/>
            </p:cNvSpPr>
            <p:nvPr/>
          </p:nvSpPr>
          <p:spPr bwMode="auto">
            <a:xfrm>
              <a:off x="4337051" y="3795713"/>
              <a:ext cx="285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90" name="Rectangle 1317"/>
            <p:cNvSpPr>
              <a:spLocks noChangeArrowheads="1"/>
            </p:cNvSpPr>
            <p:nvPr/>
          </p:nvSpPr>
          <p:spPr bwMode="auto">
            <a:xfrm>
              <a:off x="4284663" y="3795713"/>
              <a:ext cx="25400"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91" name="Freeform 1318"/>
            <p:cNvSpPr>
              <a:spLocks/>
            </p:cNvSpPr>
            <p:nvPr/>
          </p:nvSpPr>
          <p:spPr bwMode="auto">
            <a:xfrm>
              <a:off x="4284663" y="3795713"/>
              <a:ext cx="25400" cy="3175"/>
            </a:xfrm>
            <a:custGeom>
              <a:avLst/>
              <a:gdLst>
                <a:gd name="T0" fmla="*/ 16 w 16"/>
                <a:gd name="T1" fmla="*/ 0 h 2"/>
                <a:gd name="T2" fmla="*/ 0 w 16"/>
                <a:gd name="T3" fmla="*/ 0 h 2"/>
                <a:gd name="T4" fmla="*/ 0 w 16"/>
                <a:gd name="T5" fmla="*/ 2 h 2"/>
                <a:gd name="T6" fmla="*/ 16 w 16"/>
                <a:gd name="T7" fmla="*/ 2 h 2"/>
              </a:gdLst>
              <a:ahLst/>
              <a:cxnLst>
                <a:cxn ang="0">
                  <a:pos x="T0" y="T1"/>
                </a:cxn>
                <a:cxn ang="0">
                  <a:pos x="T2" y="T3"/>
                </a:cxn>
                <a:cxn ang="0">
                  <a:pos x="T4" y="T5"/>
                </a:cxn>
                <a:cxn ang="0">
                  <a:pos x="T6" y="T7"/>
                </a:cxn>
              </a:cxnLst>
              <a:rect l="0" t="0" r="r" b="b"/>
              <a:pathLst>
                <a:path w="16" h="2">
                  <a:moveTo>
                    <a:pt x="16" y="0"/>
                  </a:moveTo>
                  <a:lnTo>
                    <a:pt x="0" y="0"/>
                  </a:lnTo>
                  <a:lnTo>
                    <a:pt x="0" y="2"/>
                  </a:lnTo>
                  <a:lnTo>
                    <a:pt x="1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grpSp>
      <p:grpSp>
        <p:nvGrpSpPr>
          <p:cNvPr id="192" name="Group 191"/>
          <p:cNvGrpSpPr>
            <a:grpSpLocks noChangeAspect="1"/>
          </p:cNvGrpSpPr>
          <p:nvPr/>
        </p:nvGrpSpPr>
        <p:grpSpPr>
          <a:xfrm>
            <a:off x="5486436" y="1019095"/>
            <a:ext cx="464017" cy="464711"/>
            <a:chOff x="3759201" y="2536826"/>
            <a:chExt cx="193675" cy="150813"/>
          </a:xfrm>
        </p:grpSpPr>
        <p:sp>
          <p:nvSpPr>
            <p:cNvPr id="193" name="Rectangle 1166"/>
            <p:cNvSpPr>
              <a:spLocks noChangeArrowheads="1"/>
            </p:cNvSpPr>
            <p:nvPr/>
          </p:nvSpPr>
          <p:spPr bwMode="auto">
            <a:xfrm>
              <a:off x="3759201" y="2676526"/>
              <a:ext cx="193675" cy="11113"/>
            </a:xfrm>
            <a:prstGeom prst="rect">
              <a:avLst/>
            </a:prstGeom>
            <a:solidFill>
              <a:sysClr val="window" lastClr="FFFFFF">
                <a:lumMod val="7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94" name="Freeform 1167"/>
            <p:cNvSpPr>
              <a:spLocks/>
            </p:cNvSpPr>
            <p:nvPr/>
          </p:nvSpPr>
          <p:spPr bwMode="auto">
            <a:xfrm>
              <a:off x="3857626" y="2584451"/>
              <a:ext cx="95250" cy="84138"/>
            </a:xfrm>
            <a:custGeom>
              <a:avLst/>
              <a:gdLst>
                <a:gd name="T0" fmla="*/ 6 w 76"/>
                <a:gd name="T1" fmla="*/ 65 h 68"/>
                <a:gd name="T2" fmla="*/ 12 w 76"/>
                <a:gd name="T3" fmla="*/ 68 h 68"/>
                <a:gd name="T4" fmla="*/ 25 w 76"/>
                <a:gd name="T5" fmla="*/ 66 h 68"/>
                <a:gd name="T6" fmla="*/ 26 w 76"/>
                <a:gd name="T7" fmla="*/ 66 h 68"/>
                <a:gd name="T8" fmla="*/ 22 w 76"/>
                <a:gd name="T9" fmla="*/ 57 h 68"/>
                <a:gd name="T10" fmla="*/ 38 w 76"/>
                <a:gd name="T11" fmla="*/ 35 h 68"/>
                <a:gd name="T12" fmla="*/ 60 w 76"/>
                <a:gd name="T13" fmla="*/ 52 h 68"/>
                <a:gd name="T14" fmla="*/ 60 w 76"/>
                <a:gd name="T15" fmla="*/ 61 h 68"/>
                <a:gd name="T16" fmla="*/ 60 w 76"/>
                <a:gd name="T17" fmla="*/ 61 h 68"/>
                <a:gd name="T18" fmla="*/ 60 w 76"/>
                <a:gd name="T19" fmla="*/ 61 h 68"/>
                <a:gd name="T20" fmla="*/ 76 w 76"/>
                <a:gd name="T21" fmla="*/ 59 h 68"/>
                <a:gd name="T22" fmla="*/ 76 w 76"/>
                <a:gd name="T23" fmla="*/ 0 h 68"/>
                <a:gd name="T24" fmla="*/ 55 w 76"/>
                <a:gd name="T25" fmla="*/ 9 h 68"/>
                <a:gd name="T26" fmla="*/ 10 w 76"/>
                <a:gd name="T27" fmla="*/ 37 h 68"/>
                <a:gd name="T28" fmla="*/ 4 w 76"/>
                <a:gd name="T29" fmla="*/ 43 h 68"/>
                <a:gd name="T30" fmla="*/ 6 w 76"/>
                <a:gd name="T31"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68">
                  <a:moveTo>
                    <a:pt x="6" y="65"/>
                  </a:moveTo>
                  <a:cubicBezTo>
                    <a:pt x="8" y="67"/>
                    <a:pt x="9" y="67"/>
                    <a:pt x="12" y="68"/>
                  </a:cubicBezTo>
                  <a:cubicBezTo>
                    <a:pt x="14" y="68"/>
                    <a:pt x="22" y="67"/>
                    <a:pt x="25" y="66"/>
                  </a:cubicBezTo>
                  <a:cubicBezTo>
                    <a:pt x="25" y="66"/>
                    <a:pt x="25" y="66"/>
                    <a:pt x="26" y="66"/>
                  </a:cubicBezTo>
                  <a:cubicBezTo>
                    <a:pt x="24" y="64"/>
                    <a:pt x="23" y="61"/>
                    <a:pt x="22" y="57"/>
                  </a:cubicBezTo>
                  <a:cubicBezTo>
                    <a:pt x="20" y="47"/>
                    <a:pt x="28" y="37"/>
                    <a:pt x="38" y="35"/>
                  </a:cubicBezTo>
                  <a:cubicBezTo>
                    <a:pt x="49" y="34"/>
                    <a:pt x="59" y="41"/>
                    <a:pt x="60" y="52"/>
                  </a:cubicBezTo>
                  <a:cubicBezTo>
                    <a:pt x="61" y="55"/>
                    <a:pt x="61" y="58"/>
                    <a:pt x="60" y="61"/>
                  </a:cubicBezTo>
                  <a:cubicBezTo>
                    <a:pt x="60" y="61"/>
                    <a:pt x="60" y="61"/>
                    <a:pt x="60" y="61"/>
                  </a:cubicBezTo>
                  <a:cubicBezTo>
                    <a:pt x="60" y="61"/>
                    <a:pt x="60" y="61"/>
                    <a:pt x="60" y="61"/>
                  </a:cubicBezTo>
                  <a:cubicBezTo>
                    <a:pt x="76" y="59"/>
                    <a:pt x="76" y="59"/>
                    <a:pt x="76" y="59"/>
                  </a:cubicBezTo>
                  <a:cubicBezTo>
                    <a:pt x="76" y="8"/>
                    <a:pt x="76" y="26"/>
                    <a:pt x="76" y="0"/>
                  </a:cubicBezTo>
                  <a:cubicBezTo>
                    <a:pt x="69" y="2"/>
                    <a:pt x="62" y="5"/>
                    <a:pt x="55" y="9"/>
                  </a:cubicBezTo>
                  <a:cubicBezTo>
                    <a:pt x="42" y="17"/>
                    <a:pt x="18" y="31"/>
                    <a:pt x="10" y="37"/>
                  </a:cubicBezTo>
                  <a:cubicBezTo>
                    <a:pt x="7" y="40"/>
                    <a:pt x="5" y="41"/>
                    <a:pt x="4" y="43"/>
                  </a:cubicBezTo>
                  <a:cubicBezTo>
                    <a:pt x="0" y="49"/>
                    <a:pt x="2" y="60"/>
                    <a:pt x="6" y="65"/>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95" name="Freeform 1168"/>
            <p:cNvSpPr>
              <a:spLocks/>
            </p:cNvSpPr>
            <p:nvPr/>
          </p:nvSpPr>
          <p:spPr bwMode="auto">
            <a:xfrm>
              <a:off x="3759201" y="2584451"/>
              <a:ext cx="95250" cy="84138"/>
            </a:xfrm>
            <a:custGeom>
              <a:avLst/>
              <a:gdLst>
                <a:gd name="T0" fmla="*/ 0 w 76"/>
                <a:gd name="T1" fmla="*/ 59 h 68"/>
                <a:gd name="T2" fmla="*/ 0 w 76"/>
                <a:gd name="T3" fmla="*/ 0 h 68"/>
                <a:gd name="T4" fmla="*/ 21 w 76"/>
                <a:gd name="T5" fmla="*/ 9 h 68"/>
                <a:gd name="T6" fmla="*/ 66 w 76"/>
                <a:gd name="T7" fmla="*/ 37 h 68"/>
                <a:gd name="T8" fmla="*/ 72 w 76"/>
                <a:gd name="T9" fmla="*/ 43 h 68"/>
                <a:gd name="T10" fmla="*/ 70 w 76"/>
                <a:gd name="T11" fmla="*/ 65 h 68"/>
                <a:gd name="T12" fmla="*/ 64 w 76"/>
                <a:gd name="T13" fmla="*/ 68 h 68"/>
                <a:gd name="T14" fmla="*/ 51 w 76"/>
                <a:gd name="T15" fmla="*/ 66 h 68"/>
                <a:gd name="T16" fmla="*/ 50 w 76"/>
                <a:gd name="T17" fmla="*/ 66 h 68"/>
                <a:gd name="T18" fmla="*/ 54 w 76"/>
                <a:gd name="T19" fmla="*/ 57 h 68"/>
                <a:gd name="T20" fmla="*/ 38 w 76"/>
                <a:gd name="T21" fmla="*/ 35 h 68"/>
                <a:gd name="T22" fmla="*/ 16 w 76"/>
                <a:gd name="T23" fmla="*/ 52 h 68"/>
                <a:gd name="T24" fmla="*/ 16 w 76"/>
                <a:gd name="T25" fmla="*/ 61 h 68"/>
                <a:gd name="T26" fmla="*/ 16 w 76"/>
                <a:gd name="T27" fmla="*/ 61 h 68"/>
                <a:gd name="T28" fmla="*/ 16 w 76"/>
                <a:gd name="T29" fmla="*/ 61 h 68"/>
                <a:gd name="T30" fmla="*/ 0 w 76"/>
                <a:gd name="T31"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68">
                  <a:moveTo>
                    <a:pt x="0" y="59"/>
                  </a:moveTo>
                  <a:cubicBezTo>
                    <a:pt x="0" y="9"/>
                    <a:pt x="0" y="25"/>
                    <a:pt x="0" y="0"/>
                  </a:cubicBezTo>
                  <a:cubicBezTo>
                    <a:pt x="7" y="2"/>
                    <a:pt x="14" y="5"/>
                    <a:pt x="21" y="9"/>
                  </a:cubicBezTo>
                  <a:cubicBezTo>
                    <a:pt x="34" y="17"/>
                    <a:pt x="58" y="31"/>
                    <a:pt x="66" y="37"/>
                  </a:cubicBezTo>
                  <a:cubicBezTo>
                    <a:pt x="69" y="40"/>
                    <a:pt x="71" y="41"/>
                    <a:pt x="72" y="43"/>
                  </a:cubicBezTo>
                  <a:cubicBezTo>
                    <a:pt x="76" y="49"/>
                    <a:pt x="74" y="60"/>
                    <a:pt x="70" y="65"/>
                  </a:cubicBezTo>
                  <a:cubicBezTo>
                    <a:pt x="68" y="67"/>
                    <a:pt x="67" y="67"/>
                    <a:pt x="64" y="68"/>
                  </a:cubicBezTo>
                  <a:cubicBezTo>
                    <a:pt x="62" y="68"/>
                    <a:pt x="54" y="67"/>
                    <a:pt x="51" y="66"/>
                  </a:cubicBezTo>
                  <a:cubicBezTo>
                    <a:pt x="51" y="66"/>
                    <a:pt x="51" y="66"/>
                    <a:pt x="50" y="66"/>
                  </a:cubicBezTo>
                  <a:cubicBezTo>
                    <a:pt x="52" y="64"/>
                    <a:pt x="53" y="61"/>
                    <a:pt x="54" y="57"/>
                  </a:cubicBezTo>
                  <a:cubicBezTo>
                    <a:pt x="56" y="47"/>
                    <a:pt x="48" y="37"/>
                    <a:pt x="38" y="35"/>
                  </a:cubicBezTo>
                  <a:cubicBezTo>
                    <a:pt x="27" y="34"/>
                    <a:pt x="17" y="41"/>
                    <a:pt x="16" y="52"/>
                  </a:cubicBezTo>
                  <a:cubicBezTo>
                    <a:pt x="15" y="55"/>
                    <a:pt x="15" y="58"/>
                    <a:pt x="16" y="61"/>
                  </a:cubicBezTo>
                  <a:cubicBezTo>
                    <a:pt x="16" y="61"/>
                    <a:pt x="16" y="61"/>
                    <a:pt x="16" y="61"/>
                  </a:cubicBezTo>
                  <a:cubicBezTo>
                    <a:pt x="16" y="61"/>
                    <a:pt x="16" y="61"/>
                    <a:pt x="16" y="61"/>
                  </a:cubicBezTo>
                  <a:lnTo>
                    <a:pt x="0" y="59"/>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96" name="Freeform 1169"/>
            <p:cNvSpPr>
              <a:spLocks/>
            </p:cNvSpPr>
            <p:nvPr/>
          </p:nvSpPr>
          <p:spPr bwMode="auto">
            <a:xfrm>
              <a:off x="3889376" y="2630488"/>
              <a:ext cx="41275" cy="41275"/>
            </a:xfrm>
            <a:custGeom>
              <a:avLst/>
              <a:gdLst>
                <a:gd name="T0" fmla="*/ 14 w 33"/>
                <a:gd name="T1" fmla="*/ 1 h 33"/>
                <a:gd name="T2" fmla="*/ 1 w 33"/>
                <a:gd name="T3" fmla="*/ 19 h 33"/>
                <a:gd name="T4" fmla="*/ 18 w 33"/>
                <a:gd name="T5" fmla="*/ 32 h 33"/>
                <a:gd name="T6" fmla="*/ 31 w 33"/>
                <a:gd name="T7" fmla="*/ 14 h 33"/>
                <a:gd name="T8" fmla="*/ 14 w 33"/>
                <a:gd name="T9" fmla="*/ 1 h 33"/>
              </a:gdLst>
              <a:ahLst/>
              <a:cxnLst>
                <a:cxn ang="0">
                  <a:pos x="T0" y="T1"/>
                </a:cxn>
                <a:cxn ang="0">
                  <a:pos x="T2" y="T3"/>
                </a:cxn>
                <a:cxn ang="0">
                  <a:pos x="T4" y="T5"/>
                </a:cxn>
                <a:cxn ang="0">
                  <a:pos x="T6" y="T7"/>
                </a:cxn>
                <a:cxn ang="0">
                  <a:pos x="T8" y="T9"/>
                </a:cxn>
              </a:cxnLst>
              <a:rect l="0" t="0" r="r" b="b"/>
              <a:pathLst>
                <a:path w="33" h="33">
                  <a:moveTo>
                    <a:pt x="14" y="1"/>
                  </a:moveTo>
                  <a:cubicBezTo>
                    <a:pt x="5" y="3"/>
                    <a:pt x="0" y="10"/>
                    <a:pt x="1" y="19"/>
                  </a:cubicBezTo>
                  <a:cubicBezTo>
                    <a:pt x="2" y="27"/>
                    <a:pt x="10" y="33"/>
                    <a:pt x="18" y="32"/>
                  </a:cubicBezTo>
                  <a:cubicBezTo>
                    <a:pt x="27" y="31"/>
                    <a:pt x="33" y="23"/>
                    <a:pt x="31" y="14"/>
                  </a:cubicBezTo>
                  <a:cubicBezTo>
                    <a:pt x="30" y="6"/>
                    <a:pt x="22" y="0"/>
                    <a:pt x="14" y="1"/>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97" name="Freeform 1170"/>
            <p:cNvSpPr>
              <a:spLocks/>
            </p:cNvSpPr>
            <p:nvPr/>
          </p:nvSpPr>
          <p:spPr bwMode="auto">
            <a:xfrm>
              <a:off x="3798888" y="2536826"/>
              <a:ext cx="123825" cy="76200"/>
            </a:xfrm>
            <a:custGeom>
              <a:avLst/>
              <a:gdLst>
                <a:gd name="T0" fmla="*/ 0 w 78"/>
                <a:gd name="T1" fmla="*/ 32 h 48"/>
                <a:gd name="T2" fmla="*/ 15 w 78"/>
                <a:gd name="T3" fmla="*/ 37 h 48"/>
                <a:gd name="T4" fmla="*/ 11 w 78"/>
                <a:gd name="T5" fmla="*/ 4 h 48"/>
                <a:gd name="T6" fmla="*/ 29 w 78"/>
                <a:gd name="T7" fmla="*/ 34 h 48"/>
                <a:gd name="T8" fmla="*/ 33 w 78"/>
                <a:gd name="T9" fmla="*/ 16 h 48"/>
                <a:gd name="T10" fmla="*/ 39 w 78"/>
                <a:gd name="T11" fmla="*/ 33 h 48"/>
                <a:gd name="T12" fmla="*/ 51 w 78"/>
                <a:gd name="T13" fmla="*/ 0 h 48"/>
                <a:gd name="T14" fmla="*/ 52 w 78"/>
                <a:gd name="T15" fmla="*/ 34 h 48"/>
                <a:gd name="T16" fmla="*/ 59 w 78"/>
                <a:gd name="T17" fmla="*/ 27 h 48"/>
                <a:gd name="T18" fmla="*/ 57 w 78"/>
                <a:gd name="T19" fmla="*/ 36 h 48"/>
                <a:gd name="T20" fmla="*/ 78 w 78"/>
                <a:gd name="T21" fmla="*/ 29 h 48"/>
                <a:gd name="T22" fmla="*/ 52 w 78"/>
                <a:gd name="T23" fmla="*/ 47 h 48"/>
                <a:gd name="T24" fmla="*/ 53 w 78"/>
                <a:gd name="T25" fmla="*/ 39 h 48"/>
                <a:gd name="T26" fmla="*/ 47 w 78"/>
                <a:gd name="T27" fmla="*/ 43 h 48"/>
                <a:gd name="T28" fmla="*/ 45 w 78"/>
                <a:gd name="T29" fmla="*/ 34 h 48"/>
                <a:gd name="T30" fmla="*/ 39 w 78"/>
                <a:gd name="T31" fmla="*/ 43 h 48"/>
                <a:gd name="T32" fmla="*/ 34 w 78"/>
                <a:gd name="T33" fmla="*/ 36 h 48"/>
                <a:gd name="T34" fmla="*/ 31 w 78"/>
                <a:gd name="T35" fmla="*/ 45 h 48"/>
                <a:gd name="T36" fmla="*/ 22 w 78"/>
                <a:gd name="T37" fmla="*/ 34 h 48"/>
                <a:gd name="T38" fmla="*/ 23 w 78"/>
                <a:gd name="T39" fmla="*/ 48 h 48"/>
                <a:gd name="T40" fmla="*/ 0 w 78"/>
                <a:gd name="T41"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48">
                  <a:moveTo>
                    <a:pt x="0" y="32"/>
                  </a:moveTo>
                  <a:lnTo>
                    <a:pt x="15" y="37"/>
                  </a:lnTo>
                  <a:lnTo>
                    <a:pt x="11" y="4"/>
                  </a:lnTo>
                  <a:lnTo>
                    <a:pt x="29" y="34"/>
                  </a:lnTo>
                  <a:lnTo>
                    <a:pt x="33" y="16"/>
                  </a:lnTo>
                  <a:lnTo>
                    <a:pt x="39" y="33"/>
                  </a:lnTo>
                  <a:lnTo>
                    <a:pt x="51" y="0"/>
                  </a:lnTo>
                  <a:lnTo>
                    <a:pt x="52" y="34"/>
                  </a:lnTo>
                  <a:lnTo>
                    <a:pt x="59" y="27"/>
                  </a:lnTo>
                  <a:lnTo>
                    <a:pt x="57" y="36"/>
                  </a:lnTo>
                  <a:lnTo>
                    <a:pt x="78" y="29"/>
                  </a:lnTo>
                  <a:lnTo>
                    <a:pt x="52" y="47"/>
                  </a:lnTo>
                  <a:lnTo>
                    <a:pt x="53" y="39"/>
                  </a:lnTo>
                  <a:lnTo>
                    <a:pt x="47" y="43"/>
                  </a:lnTo>
                  <a:lnTo>
                    <a:pt x="45" y="34"/>
                  </a:lnTo>
                  <a:lnTo>
                    <a:pt x="39" y="43"/>
                  </a:lnTo>
                  <a:lnTo>
                    <a:pt x="34" y="36"/>
                  </a:lnTo>
                  <a:lnTo>
                    <a:pt x="31" y="45"/>
                  </a:lnTo>
                  <a:lnTo>
                    <a:pt x="22" y="34"/>
                  </a:lnTo>
                  <a:lnTo>
                    <a:pt x="23" y="48"/>
                  </a:lnTo>
                  <a:lnTo>
                    <a:pt x="0" y="32"/>
                  </a:ln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98" name="Freeform 1171"/>
            <p:cNvSpPr>
              <a:spLocks/>
            </p:cNvSpPr>
            <p:nvPr/>
          </p:nvSpPr>
          <p:spPr bwMode="auto">
            <a:xfrm>
              <a:off x="3783013" y="2630488"/>
              <a:ext cx="39688" cy="41275"/>
            </a:xfrm>
            <a:custGeom>
              <a:avLst/>
              <a:gdLst>
                <a:gd name="T0" fmla="*/ 19 w 33"/>
                <a:gd name="T1" fmla="*/ 1 h 33"/>
                <a:gd name="T2" fmla="*/ 32 w 33"/>
                <a:gd name="T3" fmla="*/ 19 h 33"/>
                <a:gd name="T4" fmla="*/ 15 w 33"/>
                <a:gd name="T5" fmla="*/ 32 h 33"/>
                <a:gd name="T6" fmla="*/ 2 w 33"/>
                <a:gd name="T7" fmla="*/ 14 h 33"/>
                <a:gd name="T8" fmla="*/ 19 w 33"/>
                <a:gd name="T9" fmla="*/ 1 h 33"/>
              </a:gdLst>
              <a:ahLst/>
              <a:cxnLst>
                <a:cxn ang="0">
                  <a:pos x="T0" y="T1"/>
                </a:cxn>
                <a:cxn ang="0">
                  <a:pos x="T2" y="T3"/>
                </a:cxn>
                <a:cxn ang="0">
                  <a:pos x="T4" y="T5"/>
                </a:cxn>
                <a:cxn ang="0">
                  <a:pos x="T6" y="T7"/>
                </a:cxn>
                <a:cxn ang="0">
                  <a:pos x="T8" y="T9"/>
                </a:cxn>
              </a:cxnLst>
              <a:rect l="0" t="0" r="r" b="b"/>
              <a:pathLst>
                <a:path w="33" h="33">
                  <a:moveTo>
                    <a:pt x="19" y="1"/>
                  </a:moveTo>
                  <a:cubicBezTo>
                    <a:pt x="28" y="3"/>
                    <a:pt x="33" y="10"/>
                    <a:pt x="32" y="19"/>
                  </a:cubicBezTo>
                  <a:cubicBezTo>
                    <a:pt x="31" y="27"/>
                    <a:pt x="23" y="33"/>
                    <a:pt x="15" y="32"/>
                  </a:cubicBezTo>
                  <a:cubicBezTo>
                    <a:pt x="6" y="31"/>
                    <a:pt x="0" y="23"/>
                    <a:pt x="2" y="14"/>
                  </a:cubicBezTo>
                  <a:cubicBezTo>
                    <a:pt x="3" y="6"/>
                    <a:pt x="11" y="0"/>
                    <a:pt x="19" y="1"/>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grpSp>
        <p:nvGrpSpPr>
          <p:cNvPr id="199" name="Group 198"/>
          <p:cNvGrpSpPr>
            <a:grpSpLocks noChangeAspect="1"/>
          </p:cNvGrpSpPr>
          <p:nvPr/>
        </p:nvGrpSpPr>
        <p:grpSpPr>
          <a:xfrm rot="2625681">
            <a:off x="4323927" y="1044608"/>
            <a:ext cx="343651" cy="503579"/>
            <a:chOff x="79375" y="1974850"/>
            <a:chExt cx="3165478" cy="4745038"/>
          </a:xfrm>
        </p:grpSpPr>
        <p:sp>
          <p:nvSpPr>
            <p:cNvPr id="200" name="Freeform 23"/>
            <p:cNvSpPr>
              <a:spLocks noEditPoints="1"/>
            </p:cNvSpPr>
            <p:nvPr/>
          </p:nvSpPr>
          <p:spPr bwMode="auto">
            <a:xfrm>
              <a:off x="968376" y="1974850"/>
              <a:ext cx="2276477" cy="3301999"/>
            </a:xfrm>
            <a:custGeom>
              <a:avLst/>
              <a:gdLst>
                <a:gd name="T0" fmla="*/ 182 w 202"/>
                <a:gd name="T1" fmla="*/ 115 h 293"/>
                <a:gd name="T2" fmla="*/ 180 w 202"/>
                <a:gd name="T3" fmla="*/ 87 h 293"/>
                <a:gd name="T4" fmla="*/ 153 w 202"/>
                <a:gd name="T5" fmla="*/ 56 h 293"/>
                <a:gd name="T6" fmla="*/ 96 w 202"/>
                <a:gd name="T7" fmla="*/ 14 h 293"/>
                <a:gd name="T8" fmla="*/ 97 w 202"/>
                <a:gd name="T9" fmla="*/ 7 h 293"/>
                <a:gd name="T10" fmla="*/ 146 w 202"/>
                <a:gd name="T11" fmla="*/ 14 h 293"/>
                <a:gd name="T12" fmla="*/ 42 w 202"/>
                <a:gd name="T13" fmla="*/ 42 h 293"/>
                <a:gd name="T14" fmla="*/ 30 w 202"/>
                <a:gd name="T15" fmla="*/ 85 h 293"/>
                <a:gd name="T16" fmla="*/ 30 w 202"/>
                <a:gd name="T17" fmla="*/ 104 h 293"/>
                <a:gd name="T18" fmla="*/ 24 w 202"/>
                <a:gd name="T19" fmla="*/ 136 h 293"/>
                <a:gd name="T20" fmla="*/ 3 w 202"/>
                <a:gd name="T21" fmla="*/ 242 h 293"/>
                <a:gd name="T22" fmla="*/ 123 w 202"/>
                <a:gd name="T23" fmla="*/ 290 h 293"/>
                <a:gd name="T24" fmla="*/ 171 w 202"/>
                <a:gd name="T25" fmla="*/ 168 h 293"/>
                <a:gd name="T26" fmla="*/ 173 w 202"/>
                <a:gd name="T27" fmla="*/ 162 h 293"/>
                <a:gd name="T28" fmla="*/ 198 w 202"/>
                <a:gd name="T29" fmla="*/ 136 h 293"/>
                <a:gd name="T30" fmla="*/ 83 w 202"/>
                <a:gd name="T31" fmla="*/ 7 h 293"/>
                <a:gd name="T32" fmla="*/ 49 w 202"/>
                <a:gd name="T33" fmla="*/ 33 h 293"/>
                <a:gd name="T34" fmla="*/ 46 w 202"/>
                <a:gd name="T35" fmla="*/ 115 h 293"/>
                <a:gd name="T36" fmla="*/ 63 w 202"/>
                <a:gd name="T37" fmla="*/ 75 h 293"/>
                <a:gd name="T38" fmla="*/ 169 w 202"/>
                <a:gd name="T39" fmla="*/ 111 h 293"/>
                <a:gd name="T40" fmla="*/ 143 w 202"/>
                <a:gd name="T41" fmla="*/ 146 h 293"/>
                <a:gd name="T42" fmla="*/ 46 w 202"/>
                <a:gd name="T43" fmla="*/ 115 h 293"/>
                <a:gd name="T44" fmla="*/ 39 w 202"/>
                <a:gd name="T45" fmla="*/ 97 h 293"/>
                <a:gd name="T46" fmla="*/ 40 w 202"/>
                <a:gd name="T47" fmla="*/ 137 h 293"/>
                <a:gd name="T48" fmla="*/ 25 w 202"/>
                <a:gd name="T49" fmla="*/ 161 h 293"/>
                <a:gd name="T50" fmla="*/ 15 w 202"/>
                <a:gd name="T51" fmla="*/ 234 h 293"/>
                <a:gd name="T52" fmla="*/ 23 w 202"/>
                <a:gd name="T53" fmla="*/ 170 h 293"/>
                <a:gd name="T54" fmla="*/ 24 w 202"/>
                <a:gd name="T55" fmla="*/ 221 h 293"/>
                <a:gd name="T56" fmla="*/ 15 w 202"/>
                <a:gd name="T57" fmla="*/ 234 h 293"/>
                <a:gd name="T58" fmla="*/ 136 w 202"/>
                <a:gd name="T59" fmla="*/ 270 h 293"/>
                <a:gd name="T60" fmla="*/ 23 w 202"/>
                <a:gd name="T61" fmla="*/ 257 h 293"/>
                <a:gd name="T62" fmla="*/ 20 w 202"/>
                <a:gd name="T63" fmla="*/ 239 h 293"/>
                <a:gd name="T64" fmla="*/ 30 w 202"/>
                <a:gd name="T65" fmla="*/ 239 h 293"/>
                <a:gd name="T66" fmla="*/ 135 w 202"/>
                <a:gd name="T67" fmla="*/ 258 h 293"/>
                <a:gd name="T68" fmla="*/ 148 w 202"/>
                <a:gd name="T69" fmla="*/ 258 h 293"/>
                <a:gd name="T70" fmla="*/ 142 w 202"/>
                <a:gd name="T71" fmla="*/ 258 h 293"/>
                <a:gd name="T72" fmla="*/ 150 w 202"/>
                <a:gd name="T73" fmla="*/ 195 h 293"/>
                <a:gd name="T74" fmla="*/ 148 w 202"/>
                <a:gd name="T75" fmla="*/ 258 h 293"/>
                <a:gd name="T76" fmla="*/ 162 w 202"/>
                <a:gd name="T77" fmla="*/ 188 h 293"/>
                <a:gd name="T78" fmla="*/ 157 w 202"/>
                <a:gd name="T79" fmla="*/ 160 h 293"/>
                <a:gd name="T80" fmla="*/ 172 w 202"/>
                <a:gd name="T81" fmla="*/ 124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 h="293">
                  <a:moveTo>
                    <a:pt x="186" y="116"/>
                  </a:moveTo>
                  <a:cubicBezTo>
                    <a:pt x="185" y="116"/>
                    <a:pt x="183" y="115"/>
                    <a:pt x="182" y="115"/>
                  </a:cubicBezTo>
                  <a:cubicBezTo>
                    <a:pt x="186" y="96"/>
                    <a:pt x="186" y="96"/>
                    <a:pt x="186" y="96"/>
                  </a:cubicBezTo>
                  <a:cubicBezTo>
                    <a:pt x="180" y="87"/>
                    <a:pt x="180" y="87"/>
                    <a:pt x="180" y="87"/>
                  </a:cubicBezTo>
                  <a:cubicBezTo>
                    <a:pt x="180" y="87"/>
                    <a:pt x="172" y="77"/>
                    <a:pt x="169" y="72"/>
                  </a:cubicBezTo>
                  <a:cubicBezTo>
                    <a:pt x="167" y="67"/>
                    <a:pt x="159" y="65"/>
                    <a:pt x="153" y="56"/>
                  </a:cubicBezTo>
                  <a:cubicBezTo>
                    <a:pt x="147" y="48"/>
                    <a:pt x="144" y="38"/>
                    <a:pt x="145" y="24"/>
                  </a:cubicBezTo>
                  <a:cubicBezTo>
                    <a:pt x="96" y="14"/>
                    <a:pt x="96" y="14"/>
                    <a:pt x="96" y="14"/>
                  </a:cubicBezTo>
                  <a:cubicBezTo>
                    <a:pt x="91" y="13"/>
                    <a:pt x="88" y="11"/>
                    <a:pt x="89" y="9"/>
                  </a:cubicBezTo>
                  <a:cubicBezTo>
                    <a:pt x="89" y="7"/>
                    <a:pt x="93" y="6"/>
                    <a:pt x="97" y="7"/>
                  </a:cubicBezTo>
                  <a:cubicBezTo>
                    <a:pt x="146" y="16"/>
                    <a:pt x="146" y="16"/>
                    <a:pt x="146" y="16"/>
                  </a:cubicBezTo>
                  <a:cubicBezTo>
                    <a:pt x="146" y="16"/>
                    <a:pt x="146" y="15"/>
                    <a:pt x="146" y="14"/>
                  </a:cubicBezTo>
                  <a:cubicBezTo>
                    <a:pt x="99" y="5"/>
                    <a:pt x="99" y="5"/>
                    <a:pt x="99" y="5"/>
                  </a:cubicBezTo>
                  <a:cubicBezTo>
                    <a:pt x="73" y="0"/>
                    <a:pt x="48" y="17"/>
                    <a:pt x="42" y="42"/>
                  </a:cubicBezTo>
                  <a:cubicBezTo>
                    <a:pt x="34" y="85"/>
                    <a:pt x="34" y="85"/>
                    <a:pt x="34" y="85"/>
                  </a:cubicBezTo>
                  <a:cubicBezTo>
                    <a:pt x="33" y="85"/>
                    <a:pt x="31" y="85"/>
                    <a:pt x="30" y="85"/>
                  </a:cubicBezTo>
                  <a:cubicBezTo>
                    <a:pt x="15" y="86"/>
                    <a:pt x="8" y="95"/>
                    <a:pt x="11" y="99"/>
                  </a:cubicBezTo>
                  <a:cubicBezTo>
                    <a:pt x="14" y="103"/>
                    <a:pt x="22" y="104"/>
                    <a:pt x="30" y="104"/>
                  </a:cubicBezTo>
                  <a:cubicBezTo>
                    <a:pt x="25" y="133"/>
                    <a:pt x="25" y="133"/>
                    <a:pt x="25" y="133"/>
                  </a:cubicBezTo>
                  <a:cubicBezTo>
                    <a:pt x="24" y="134"/>
                    <a:pt x="24" y="135"/>
                    <a:pt x="24" y="136"/>
                  </a:cubicBezTo>
                  <a:cubicBezTo>
                    <a:pt x="24" y="137"/>
                    <a:pt x="24" y="138"/>
                    <a:pt x="23" y="139"/>
                  </a:cubicBezTo>
                  <a:cubicBezTo>
                    <a:pt x="3" y="242"/>
                    <a:pt x="3" y="242"/>
                    <a:pt x="3" y="242"/>
                  </a:cubicBezTo>
                  <a:cubicBezTo>
                    <a:pt x="0" y="255"/>
                    <a:pt x="9" y="268"/>
                    <a:pt x="22" y="270"/>
                  </a:cubicBezTo>
                  <a:cubicBezTo>
                    <a:pt x="123" y="290"/>
                    <a:pt x="123" y="290"/>
                    <a:pt x="123" y="290"/>
                  </a:cubicBezTo>
                  <a:cubicBezTo>
                    <a:pt x="136" y="293"/>
                    <a:pt x="148" y="284"/>
                    <a:pt x="151" y="271"/>
                  </a:cubicBezTo>
                  <a:cubicBezTo>
                    <a:pt x="171" y="168"/>
                    <a:pt x="171" y="168"/>
                    <a:pt x="171" y="168"/>
                  </a:cubicBezTo>
                  <a:cubicBezTo>
                    <a:pt x="172" y="167"/>
                    <a:pt x="172" y="166"/>
                    <a:pt x="172" y="165"/>
                  </a:cubicBezTo>
                  <a:cubicBezTo>
                    <a:pt x="172" y="164"/>
                    <a:pt x="172" y="163"/>
                    <a:pt x="173" y="162"/>
                  </a:cubicBezTo>
                  <a:cubicBezTo>
                    <a:pt x="178" y="133"/>
                    <a:pt x="178" y="133"/>
                    <a:pt x="178" y="133"/>
                  </a:cubicBezTo>
                  <a:cubicBezTo>
                    <a:pt x="187" y="136"/>
                    <a:pt x="193" y="139"/>
                    <a:pt x="198" y="136"/>
                  </a:cubicBezTo>
                  <a:cubicBezTo>
                    <a:pt x="202" y="134"/>
                    <a:pt x="199" y="122"/>
                    <a:pt x="186" y="116"/>
                  </a:cubicBezTo>
                  <a:close/>
                  <a:moveTo>
                    <a:pt x="83" y="7"/>
                  </a:moveTo>
                  <a:cubicBezTo>
                    <a:pt x="86" y="14"/>
                    <a:pt x="83" y="23"/>
                    <a:pt x="75" y="30"/>
                  </a:cubicBezTo>
                  <a:cubicBezTo>
                    <a:pt x="67" y="38"/>
                    <a:pt x="55" y="39"/>
                    <a:pt x="49" y="33"/>
                  </a:cubicBezTo>
                  <a:cubicBezTo>
                    <a:pt x="55" y="19"/>
                    <a:pt x="68" y="9"/>
                    <a:pt x="83" y="7"/>
                  </a:cubicBezTo>
                  <a:close/>
                  <a:moveTo>
                    <a:pt x="46" y="115"/>
                  </a:moveTo>
                  <a:cubicBezTo>
                    <a:pt x="47" y="106"/>
                    <a:pt x="47" y="96"/>
                    <a:pt x="48" y="87"/>
                  </a:cubicBezTo>
                  <a:cubicBezTo>
                    <a:pt x="48" y="80"/>
                    <a:pt x="55" y="74"/>
                    <a:pt x="63" y="75"/>
                  </a:cubicBezTo>
                  <a:cubicBezTo>
                    <a:pt x="96" y="78"/>
                    <a:pt x="128" y="84"/>
                    <a:pt x="159" y="94"/>
                  </a:cubicBezTo>
                  <a:cubicBezTo>
                    <a:pt x="167" y="97"/>
                    <a:pt x="171" y="104"/>
                    <a:pt x="169" y="111"/>
                  </a:cubicBezTo>
                  <a:cubicBezTo>
                    <a:pt x="166" y="120"/>
                    <a:pt x="163" y="129"/>
                    <a:pt x="160" y="137"/>
                  </a:cubicBezTo>
                  <a:cubicBezTo>
                    <a:pt x="157" y="144"/>
                    <a:pt x="150" y="148"/>
                    <a:pt x="143" y="146"/>
                  </a:cubicBezTo>
                  <a:cubicBezTo>
                    <a:pt x="115" y="137"/>
                    <a:pt x="87" y="131"/>
                    <a:pt x="59" y="129"/>
                  </a:cubicBezTo>
                  <a:cubicBezTo>
                    <a:pt x="51" y="128"/>
                    <a:pt x="46" y="122"/>
                    <a:pt x="46" y="115"/>
                  </a:cubicBezTo>
                  <a:close/>
                  <a:moveTo>
                    <a:pt x="37" y="97"/>
                  </a:moveTo>
                  <a:cubicBezTo>
                    <a:pt x="38" y="93"/>
                    <a:pt x="39" y="93"/>
                    <a:pt x="39" y="97"/>
                  </a:cubicBezTo>
                  <a:cubicBezTo>
                    <a:pt x="41" y="121"/>
                    <a:pt x="41" y="121"/>
                    <a:pt x="41" y="121"/>
                  </a:cubicBezTo>
                  <a:cubicBezTo>
                    <a:pt x="41" y="126"/>
                    <a:pt x="41" y="133"/>
                    <a:pt x="40" y="137"/>
                  </a:cubicBezTo>
                  <a:cubicBezTo>
                    <a:pt x="35" y="163"/>
                    <a:pt x="35" y="163"/>
                    <a:pt x="35" y="163"/>
                  </a:cubicBezTo>
                  <a:cubicBezTo>
                    <a:pt x="25" y="161"/>
                    <a:pt x="25" y="161"/>
                    <a:pt x="25" y="161"/>
                  </a:cubicBezTo>
                  <a:lnTo>
                    <a:pt x="37" y="97"/>
                  </a:lnTo>
                  <a:close/>
                  <a:moveTo>
                    <a:pt x="15" y="234"/>
                  </a:moveTo>
                  <a:cubicBezTo>
                    <a:pt x="12" y="237"/>
                    <a:pt x="10" y="235"/>
                    <a:pt x="11" y="231"/>
                  </a:cubicBezTo>
                  <a:cubicBezTo>
                    <a:pt x="23" y="170"/>
                    <a:pt x="23" y="170"/>
                    <a:pt x="23" y="170"/>
                  </a:cubicBezTo>
                  <a:cubicBezTo>
                    <a:pt x="33" y="172"/>
                    <a:pt x="33" y="172"/>
                    <a:pt x="33" y="172"/>
                  </a:cubicBezTo>
                  <a:cubicBezTo>
                    <a:pt x="24" y="221"/>
                    <a:pt x="24" y="221"/>
                    <a:pt x="24" y="221"/>
                  </a:cubicBezTo>
                  <a:cubicBezTo>
                    <a:pt x="23" y="225"/>
                    <a:pt x="19" y="231"/>
                    <a:pt x="16" y="233"/>
                  </a:cubicBezTo>
                  <a:lnTo>
                    <a:pt x="15" y="234"/>
                  </a:lnTo>
                  <a:close/>
                  <a:moveTo>
                    <a:pt x="136" y="262"/>
                  </a:moveTo>
                  <a:cubicBezTo>
                    <a:pt x="136" y="264"/>
                    <a:pt x="136" y="267"/>
                    <a:pt x="136" y="270"/>
                  </a:cubicBezTo>
                  <a:cubicBezTo>
                    <a:pt x="135" y="274"/>
                    <a:pt x="131" y="278"/>
                    <a:pt x="127" y="277"/>
                  </a:cubicBezTo>
                  <a:cubicBezTo>
                    <a:pt x="91" y="275"/>
                    <a:pt x="57" y="268"/>
                    <a:pt x="23" y="257"/>
                  </a:cubicBezTo>
                  <a:cubicBezTo>
                    <a:pt x="19" y="255"/>
                    <a:pt x="16" y="251"/>
                    <a:pt x="18" y="247"/>
                  </a:cubicBezTo>
                  <a:cubicBezTo>
                    <a:pt x="19" y="244"/>
                    <a:pt x="20" y="241"/>
                    <a:pt x="20" y="239"/>
                  </a:cubicBezTo>
                  <a:cubicBezTo>
                    <a:pt x="21" y="237"/>
                    <a:pt x="22" y="236"/>
                    <a:pt x="23" y="235"/>
                  </a:cubicBezTo>
                  <a:cubicBezTo>
                    <a:pt x="24" y="237"/>
                    <a:pt x="26" y="239"/>
                    <a:pt x="30" y="239"/>
                  </a:cubicBezTo>
                  <a:cubicBezTo>
                    <a:pt x="128" y="259"/>
                    <a:pt x="128" y="259"/>
                    <a:pt x="128" y="259"/>
                  </a:cubicBezTo>
                  <a:cubicBezTo>
                    <a:pt x="131" y="259"/>
                    <a:pt x="134" y="259"/>
                    <a:pt x="135" y="258"/>
                  </a:cubicBezTo>
                  <a:cubicBezTo>
                    <a:pt x="136" y="259"/>
                    <a:pt x="136" y="260"/>
                    <a:pt x="136" y="262"/>
                  </a:cubicBezTo>
                  <a:close/>
                  <a:moveTo>
                    <a:pt x="148" y="258"/>
                  </a:moveTo>
                  <a:cubicBezTo>
                    <a:pt x="147" y="263"/>
                    <a:pt x="145" y="263"/>
                    <a:pt x="143" y="259"/>
                  </a:cubicBezTo>
                  <a:cubicBezTo>
                    <a:pt x="142" y="258"/>
                    <a:pt x="142" y="258"/>
                    <a:pt x="142" y="258"/>
                  </a:cubicBezTo>
                  <a:cubicBezTo>
                    <a:pt x="140" y="255"/>
                    <a:pt x="139" y="248"/>
                    <a:pt x="140" y="244"/>
                  </a:cubicBezTo>
                  <a:cubicBezTo>
                    <a:pt x="150" y="195"/>
                    <a:pt x="150" y="195"/>
                    <a:pt x="150" y="195"/>
                  </a:cubicBezTo>
                  <a:cubicBezTo>
                    <a:pt x="160" y="197"/>
                    <a:pt x="160" y="197"/>
                    <a:pt x="160" y="197"/>
                  </a:cubicBezTo>
                  <a:lnTo>
                    <a:pt x="148" y="258"/>
                  </a:lnTo>
                  <a:close/>
                  <a:moveTo>
                    <a:pt x="174" y="124"/>
                  </a:moveTo>
                  <a:cubicBezTo>
                    <a:pt x="162" y="188"/>
                    <a:pt x="162" y="188"/>
                    <a:pt x="162" y="188"/>
                  </a:cubicBezTo>
                  <a:cubicBezTo>
                    <a:pt x="152" y="186"/>
                    <a:pt x="152" y="186"/>
                    <a:pt x="152" y="186"/>
                  </a:cubicBezTo>
                  <a:cubicBezTo>
                    <a:pt x="157" y="160"/>
                    <a:pt x="157" y="160"/>
                    <a:pt x="157" y="160"/>
                  </a:cubicBezTo>
                  <a:cubicBezTo>
                    <a:pt x="158" y="156"/>
                    <a:pt x="160" y="149"/>
                    <a:pt x="162" y="145"/>
                  </a:cubicBezTo>
                  <a:cubicBezTo>
                    <a:pt x="172" y="124"/>
                    <a:pt x="172" y="124"/>
                    <a:pt x="172" y="124"/>
                  </a:cubicBezTo>
                  <a:cubicBezTo>
                    <a:pt x="174" y="120"/>
                    <a:pt x="175" y="120"/>
                    <a:pt x="174" y="124"/>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24"/>
            <p:cNvSpPr>
              <a:spLocks/>
            </p:cNvSpPr>
            <p:nvPr/>
          </p:nvSpPr>
          <p:spPr bwMode="auto">
            <a:xfrm>
              <a:off x="1487488" y="2809875"/>
              <a:ext cx="1408113" cy="833438"/>
            </a:xfrm>
            <a:custGeom>
              <a:avLst/>
              <a:gdLst>
                <a:gd name="T0" fmla="*/ 13 w 125"/>
                <a:gd name="T1" fmla="*/ 55 h 74"/>
                <a:gd name="T2" fmla="*/ 97 w 125"/>
                <a:gd name="T3" fmla="*/ 72 h 74"/>
                <a:gd name="T4" fmla="*/ 114 w 125"/>
                <a:gd name="T5" fmla="*/ 63 h 74"/>
                <a:gd name="T6" fmla="*/ 123 w 125"/>
                <a:gd name="T7" fmla="*/ 37 h 74"/>
                <a:gd name="T8" fmla="*/ 113 w 125"/>
                <a:gd name="T9" fmla="*/ 20 h 74"/>
                <a:gd name="T10" fmla="*/ 17 w 125"/>
                <a:gd name="T11" fmla="*/ 1 h 74"/>
                <a:gd name="T12" fmla="*/ 2 w 125"/>
                <a:gd name="T13" fmla="*/ 13 h 74"/>
                <a:gd name="T14" fmla="*/ 0 w 125"/>
                <a:gd name="T15" fmla="*/ 41 h 74"/>
                <a:gd name="T16" fmla="*/ 13 w 125"/>
                <a:gd name="T1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74">
                  <a:moveTo>
                    <a:pt x="13" y="55"/>
                  </a:moveTo>
                  <a:cubicBezTo>
                    <a:pt x="41" y="57"/>
                    <a:pt x="69" y="63"/>
                    <a:pt x="97" y="72"/>
                  </a:cubicBezTo>
                  <a:cubicBezTo>
                    <a:pt x="104" y="74"/>
                    <a:pt x="111" y="70"/>
                    <a:pt x="114" y="63"/>
                  </a:cubicBezTo>
                  <a:cubicBezTo>
                    <a:pt x="117" y="55"/>
                    <a:pt x="120" y="46"/>
                    <a:pt x="123" y="37"/>
                  </a:cubicBezTo>
                  <a:cubicBezTo>
                    <a:pt x="125" y="30"/>
                    <a:pt x="121" y="23"/>
                    <a:pt x="113" y="20"/>
                  </a:cubicBezTo>
                  <a:cubicBezTo>
                    <a:pt x="82" y="10"/>
                    <a:pt x="50" y="4"/>
                    <a:pt x="17" y="1"/>
                  </a:cubicBezTo>
                  <a:cubicBezTo>
                    <a:pt x="9" y="0"/>
                    <a:pt x="2" y="6"/>
                    <a:pt x="2" y="13"/>
                  </a:cubicBezTo>
                  <a:cubicBezTo>
                    <a:pt x="1" y="22"/>
                    <a:pt x="1" y="32"/>
                    <a:pt x="0" y="41"/>
                  </a:cubicBezTo>
                  <a:cubicBezTo>
                    <a:pt x="0" y="48"/>
                    <a:pt x="5" y="54"/>
                    <a:pt x="13"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25"/>
            <p:cNvSpPr>
              <a:spLocks/>
            </p:cNvSpPr>
            <p:nvPr/>
          </p:nvSpPr>
          <p:spPr bwMode="auto">
            <a:xfrm>
              <a:off x="1149350" y="4624388"/>
              <a:ext cx="1350963" cy="484188"/>
            </a:xfrm>
            <a:custGeom>
              <a:avLst/>
              <a:gdLst>
                <a:gd name="T0" fmla="*/ 112 w 120"/>
                <a:gd name="T1" fmla="*/ 24 h 43"/>
                <a:gd name="T2" fmla="*/ 14 w 120"/>
                <a:gd name="T3" fmla="*/ 4 h 43"/>
                <a:gd name="T4" fmla="*/ 7 w 120"/>
                <a:gd name="T5" fmla="*/ 0 h 43"/>
                <a:gd name="T6" fmla="*/ 4 w 120"/>
                <a:gd name="T7" fmla="*/ 4 h 43"/>
                <a:gd name="T8" fmla="*/ 2 w 120"/>
                <a:gd name="T9" fmla="*/ 12 h 43"/>
                <a:gd name="T10" fmla="*/ 7 w 120"/>
                <a:gd name="T11" fmla="*/ 22 h 43"/>
                <a:gd name="T12" fmla="*/ 111 w 120"/>
                <a:gd name="T13" fmla="*/ 42 h 43"/>
                <a:gd name="T14" fmla="*/ 120 w 120"/>
                <a:gd name="T15" fmla="*/ 35 h 43"/>
                <a:gd name="T16" fmla="*/ 120 w 120"/>
                <a:gd name="T17" fmla="*/ 27 h 43"/>
                <a:gd name="T18" fmla="*/ 119 w 120"/>
                <a:gd name="T19" fmla="*/ 23 h 43"/>
                <a:gd name="T20" fmla="*/ 112 w 120"/>
                <a:gd name="T21" fmla="*/ 2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3">
                  <a:moveTo>
                    <a:pt x="112" y="24"/>
                  </a:moveTo>
                  <a:cubicBezTo>
                    <a:pt x="14" y="4"/>
                    <a:pt x="14" y="4"/>
                    <a:pt x="14" y="4"/>
                  </a:cubicBezTo>
                  <a:cubicBezTo>
                    <a:pt x="10" y="4"/>
                    <a:pt x="8" y="2"/>
                    <a:pt x="7" y="0"/>
                  </a:cubicBezTo>
                  <a:cubicBezTo>
                    <a:pt x="6" y="1"/>
                    <a:pt x="5" y="2"/>
                    <a:pt x="4" y="4"/>
                  </a:cubicBezTo>
                  <a:cubicBezTo>
                    <a:pt x="4" y="6"/>
                    <a:pt x="3" y="9"/>
                    <a:pt x="2" y="12"/>
                  </a:cubicBezTo>
                  <a:cubicBezTo>
                    <a:pt x="0" y="16"/>
                    <a:pt x="3" y="20"/>
                    <a:pt x="7" y="22"/>
                  </a:cubicBezTo>
                  <a:cubicBezTo>
                    <a:pt x="41" y="33"/>
                    <a:pt x="75" y="40"/>
                    <a:pt x="111" y="42"/>
                  </a:cubicBezTo>
                  <a:cubicBezTo>
                    <a:pt x="115" y="43"/>
                    <a:pt x="119" y="39"/>
                    <a:pt x="120" y="35"/>
                  </a:cubicBezTo>
                  <a:cubicBezTo>
                    <a:pt x="120" y="32"/>
                    <a:pt x="120" y="29"/>
                    <a:pt x="120" y="27"/>
                  </a:cubicBezTo>
                  <a:cubicBezTo>
                    <a:pt x="120" y="25"/>
                    <a:pt x="120" y="24"/>
                    <a:pt x="119" y="23"/>
                  </a:cubicBezTo>
                  <a:cubicBezTo>
                    <a:pt x="118" y="24"/>
                    <a:pt x="115" y="24"/>
                    <a:pt x="112"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26"/>
            <p:cNvSpPr>
              <a:spLocks/>
            </p:cNvSpPr>
            <p:nvPr/>
          </p:nvSpPr>
          <p:spPr bwMode="auto">
            <a:xfrm>
              <a:off x="1960563" y="2043113"/>
              <a:ext cx="652463" cy="203200"/>
            </a:xfrm>
            <a:custGeom>
              <a:avLst/>
              <a:gdLst>
                <a:gd name="T0" fmla="*/ 58 w 58"/>
                <a:gd name="T1" fmla="*/ 10 h 18"/>
                <a:gd name="T2" fmla="*/ 9 w 58"/>
                <a:gd name="T3" fmla="*/ 1 h 18"/>
                <a:gd name="T4" fmla="*/ 1 w 58"/>
                <a:gd name="T5" fmla="*/ 3 h 18"/>
                <a:gd name="T6" fmla="*/ 8 w 58"/>
                <a:gd name="T7" fmla="*/ 8 h 18"/>
                <a:gd name="T8" fmla="*/ 57 w 58"/>
                <a:gd name="T9" fmla="*/ 18 h 18"/>
                <a:gd name="T10" fmla="*/ 57 w 58"/>
                <a:gd name="T11" fmla="*/ 17 h 18"/>
                <a:gd name="T12" fmla="*/ 58 w 58"/>
                <a:gd name="T13" fmla="*/ 10 h 18"/>
              </a:gdLst>
              <a:ahLst/>
              <a:cxnLst>
                <a:cxn ang="0">
                  <a:pos x="T0" y="T1"/>
                </a:cxn>
                <a:cxn ang="0">
                  <a:pos x="T2" y="T3"/>
                </a:cxn>
                <a:cxn ang="0">
                  <a:pos x="T4" y="T5"/>
                </a:cxn>
                <a:cxn ang="0">
                  <a:pos x="T6" y="T7"/>
                </a:cxn>
                <a:cxn ang="0">
                  <a:pos x="T8" y="T9"/>
                </a:cxn>
                <a:cxn ang="0">
                  <a:pos x="T10" y="T11"/>
                </a:cxn>
                <a:cxn ang="0">
                  <a:pos x="T12" y="T13"/>
                </a:cxn>
              </a:cxnLst>
              <a:rect l="0" t="0" r="r" b="b"/>
              <a:pathLst>
                <a:path w="58" h="18">
                  <a:moveTo>
                    <a:pt x="58" y="10"/>
                  </a:moveTo>
                  <a:cubicBezTo>
                    <a:pt x="9" y="1"/>
                    <a:pt x="9" y="1"/>
                    <a:pt x="9" y="1"/>
                  </a:cubicBezTo>
                  <a:cubicBezTo>
                    <a:pt x="5" y="0"/>
                    <a:pt x="1" y="1"/>
                    <a:pt x="1" y="3"/>
                  </a:cubicBezTo>
                  <a:cubicBezTo>
                    <a:pt x="0" y="5"/>
                    <a:pt x="3" y="7"/>
                    <a:pt x="8" y="8"/>
                  </a:cubicBezTo>
                  <a:cubicBezTo>
                    <a:pt x="57" y="18"/>
                    <a:pt x="57" y="18"/>
                    <a:pt x="57" y="18"/>
                  </a:cubicBezTo>
                  <a:cubicBezTo>
                    <a:pt x="57" y="18"/>
                    <a:pt x="57" y="17"/>
                    <a:pt x="57" y="17"/>
                  </a:cubicBezTo>
                  <a:cubicBezTo>
                    <a:pt x="58" y="15"/>
                    <a:pt x="58" y="12"/>
                    <a:pt x="58"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27"/>
            <p:cNvSpPr>
              <a:spLocks/>
            </p:cNvSpPr>
            <p:nvPr/>
          </p:nvSpPr>
          <p:spPr bwMode="auto">
            <a:xfrm>
              <a:off x="1520825" y="2054225"/>
              <a:ext cx="417513" cy="360363"/>
            </a:xfrm>
            <a:custGeom>
              <a:avLst/>
              <a:gdLst>
                <a:gd name="T0" fmla="*/ 26 w 37"/>
                <a:gd name="T1" fmla="*/ 23 h 32"/>
                <a:gd name="T2" fmla="*/ 34 w 37"/>
                <a:gd name="T3" fmla="*/ 0 h 32"/>
                <a:gd name="T4" fmla="*/ 0 w 37"/>
                <a:gd name="T5" fmla="*/ 26 h 32"/>
                <a:gd name="T6" fmla="*/ 26 w 37"/>
                <a:gd name="T7" fmla="*/ 23 h 32"/>
              </a:gdLst>
              <a:ahLst/>
              <a:cxnLst>
                <a:cxn ang="0">
                  <a:pos x="T0" y="T1"/>
                </a:cxn>
                <a:cxn ang="0">
                  <a:pos x="T2" y="T3"/>
                </a:cxn>
                <a:cxn ang="0">
                  <a:pos x="T4" y="T5"/>
                </a:cxn>
                <a:cxn ang="0">
                  <a:pos x="T6" y="T7"/>
                </a:cxn>
              </a:cxnLst>
              <a:rect l="0" t="0" r="r" b="b"/>
              <a:pathLst>
                <a:path w="37" h="32">
                  <a:moveTo>
                    <a:pt x="26" y="23"/>
                  </a:moveTo>
                  <a:cubicBezTo>
                    <a:pt x="34" y="16"/>
                    <a:pt x="37" y="7"/>
                    <a:pt x="34" y="0"/>
                  </a:cubicBezTo>
                  <a:cubicBezTo>
                    <a:pt x="19" y="2"/>
                    <a:pt x="6" y="12"/>
                    <a:pt x="0" y="26"/>
                  </a:cubicBezTo>
                  <a:cubicBezTo>
                    <a:pt x="6" y="32"/>
                    <a:pt x="18" y="31"/>
                    <a:pt x="26"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8"/>
            <p:cNvSpPr>
              <a:spLocks/>
            </p:cNvSpPr>
            <p:nvPr/>
          </p:nvSpPr>
          <p:spPr bwMode="auto">
            <a:xfrm>
              <a:off x="1250950" y="3024188"/>
              <a:ext cx="179388" cy="788988"/>
            </a:xfrm>
            <a:custGeom>
              <a:avLst/>
              <a:gdLst>
                <a:gd name="T0" fmla="*/ 15 w 16"/>
                <a:gd name="T1" fmla="*/ 44 h 70"/>
                <a:gd name="T2" fmla="*/ 16 w 16"/>
                <a:gd name="T3" fmla="*/ 28 h 70"/>
                <a:gd name="T4" fmla="*/ 14 w 16"/>
                <a:gd name="T5" fmla="*/ 4 h 70"/>
                <a:gd name="T6" fmla="*/ 12 w 16"/>
                <a:gd name="T7" fmla="*/ 4 h 70"/>
                <a:gd name="T8" fmla="*/ 0 w 16"/>
                <a:gd name="T9" fmla="*/ 68 h 70"/>
                <a:gd name="T10" fmla="*/ 10 w 16"/>
                <a:gd name="T11" fmla="*/ 70 h 70"/>
                <a:gd name="T12" fmla="*/ 15 w 16"/>
                <a:gd name="T13" fmla="*/ 44 h 70"/>
              </a:gdLst>
              <a:ahLst/>
              <a:cxnLst>
                <a:cxn ang="0">
                  <a:pos x="T0" y="T1"/>
                </a:cxn>
                <a:cxn ang="0">
                  <a:pos x="T2" y="T3"/>
                </a:cxn>
                <a:cxn ang="0">
                  <a:pos x="T4" y="T5"/>
                </a:cxn>
                <a:cxn ang="0">
                  <a:pos x="T6" y="T7"/>
                </a:cxn>
                <a:cxn ang="0">
                  <a:pos x="T8" y="T9"/>
                </a:cxn>
                <a:cxn ang="0">
                  <a:pos x="T10" y="T11"/>
                </a:cxn>
                <a:cxn ang="0">
                  <a:pos x="T12" y="T13"/>
                </a:cxn>
              </a:cxnLst>
              <a:rect l="0" t="0" r="r" b="b"/>
              <a:pathLst>
                <a:path w="16" h="70">
                  <a:moveTo>
                    <a:pt x="15" y="44"/>
                  </a:moveTo>
                  <a:cubicBezTo>
                    <a:pt x="16" y="40"/>
                    <a:pt x="16" y="33"/>
                    <a:pt x="16" y="28"/>
                  </a:cubicBezTo>
                  <a:cubicBezTo>
                    <a:pt x="14" y="4"/>
                    <a:pt x="14" y="4"/>
                    <a:pt x="14" y="4"/>
                  </a:cubicBezTo>
                  <a:cubicBezTo>
                    <a:pt x="14" y="0"/>
                    <a:pt x="13" y="0"/>
                    <a:pt x="12" y="4"/>
                  </a:cubicBezTo>
                  <a:cubicBezTo>
                    <a:pt x="0" y="68"/>
                    <a:pt x="0" y="68"/>
                    <a:pt x="0" y="68"/>
                  </a:cubicBezTo>
                  <a:cubicBezTo>
                    <a:pt x="10" y="70"/>
                    <a:pt x="10" y="70"/>
                    <a:pt x="10" y="70"/>
                  </a:cubicBezTo>
                  <a:lnTo>
                    <a:pt x="15"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9"/>
            <p:cNvSpPr>
              <a:spLocks/>
            </p:cNvSpPr>
            <p:nvPr/>
          </p:nvSpPr>
          <p:spPr bwMode="auto">
            <a:xfrm>
              <a:off x="1081088" y="3890963"/>
              <a:ext cx="258763" cy="755650"/>
            </a:xfrm>
            <a:custGeom>
              <a:avLst/>
              <a:gdLst>
                <a:gd name="T0" fmla="*/ 14 w 23"/>
                <a:gd name="T1" fmla="*/ 51 h 67"/>
                <a:gd name="T2" fmla="*/ 23 w 23"/>
                <a:gd name="T3" fmla="*/ 2 h 67"/>
                <a:gd name="T4" fmla="*/ 13 w 23"/>
                <a:gd name="T5" fmla="*/ 0 h 67"/>
                <a:gd name="T6" fmla="*/ 1 w 23"/>
                <a:gd name="T7" fmla="*/ 61 h 67"/>
                <a:gd name="T8" fmla="*/ 5 w 23"/>
                <a:gd name="T9" fmla="*/ 64 h 67"/>
                <a:gd name="T10" fmla="*/ 6 w 23"/>
                <a:gd name="T11" fmla="*/ 63 h 67"/>
                <a:gd name="T12" fmla="*/ 14 w 23"/>
                <a:gd name="T13" fmla="*/ 51 h 67"/>
              </a:gdLst>
              <a:ahLst/>
              <a:cxnLst>
                <a:cxn ang="0">
                  <a:pos x="T0" y="T1"/>
                </a:cxn>
                <a:cxn ang="0">
                  <a:pos x="T2" y="T3"/>
                </a:cxn>
                <a:cxn ang="0">
                  <a:pos x="T4" y="T5"/>
                </a:cxn>
                <a:cxn ang="0">
                  <a:pos x="T6" y="T7"/>
                </a:cxn>
                <a:cxn ang="0">
                  <a:pos x="T8" y="T9"/>
                </a:cxn>
                <a:cxn ang="0">
                  <a:pos x="T10" y="T11"/>
                </a:cxn>
                <a:cxn ang="0">
                  <a:pos x="T12" y="T13"/>
                </a:cxn>
              </a:cxnLst>
              <a:rect l="0" t="0" r="r" b="b"/>
              <a:pathLst>
                <a:path w="23" h="67">
                  <a:moveTo>
                    <a:pt x="14" y="51"/>
                  </a:moveTo>
                  <a:cubicBezTo>
                    <a:pt x="23" y="2"/>
                    <a:pt x="23" y="2"/>
                    <a:pt x="23" y="2"/>
                  </a:cubicBezTo>
                  <a:cubicBezTo>
                    <a:pt x="13" y="0"/>
                    <a:pt x="13" y="0"/>
                    <a:pt x="13" y="0"/>
                  </a:cubicBezTo>
                  <a:cubicBezTo>
                    <a:pt x="1" y="61"/>
                    <a:pt x="1" y="61"/>
                    <a:pt x="1" y="61"/>
                  </a:cubicBezTo>
                  <a:cubicBezTo>
                    <a:pt x="0" y="65"/>
                    <a:pt x="2" y="67"/>
                    <a:pt x="5" y="64"/>
                  </a:cubicBezTo>
                  <a:cubicBezTo>
                    <a:pt x="6" y="63"/>
                    <a:pt x="6" y="63"/>
                    <a:pt x="6" y="63"/>
                  </a:cubicBezTo>
                  <a:cubicBezTo>
                    <a:pt x="9" y="61"/>
                    <a:pt x="13" y="55"/>
                    <a:pt x="14"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30"/>
            <p:cNvSpPr>
              <a:spLocks/>
            </p:cNvSpPr>
            <p:nvPr/>
          </p:nvSpPr>
          <p:spPr bwMode="auto">
            <a:xfrm>
              <a:off x="2535238" y="4173538"/>
              <a:ext cx="236538" cy="765175"/>
            </a:xfrm>
            <a:custGeom>
              <a:avLst/>
              <a:gdLst>
                <a:gd name="T0" fmla="*/ 1 w 21"/>
                <a:gd name="T1" fmla="*/ 49 h 68"/>
                <a:gd name="T2" fmla="*/ 3 w 21"/>
                <a:gd name="T3" fmla="*/ 63 h 68"/>
                <a:gd name="T4" fmla="*/ 4 w 21"/>
                <a:gd name="T5" fmla="*/ 64 h 68"/>
                <a:gd name="T6" fmla="*/ 9 w 21"/>
                <a:gd name="T7" fmla="*/ 63 h 68"/>
                <a:gd name="T8" fmla="*/ 21 w 21"/>
                <a:gd name="T9" fmla="*/ 2 h 68"/>
                <a:gd name="T10" fmla="*/ 11 w 21"/>
                <a:gd name="T11" fmla="*/ 0 h 68"/>
                <a:gd name="T12" fmla="*/ 1 w 21"/>
                <a:gd name="T13" fmla="*/ 49 h 68"/>
              </a:gdLst>
              <a:ahLst/>
              <a:cxnLst>
                <a:cxn ang="0">
                  <a:pos x="T0" y="T1"/>
                </a:cxn>
                <a:cxn ang="0">
                  <a:pos x="T2" y="T3"/>
                </a:cxn>
                <a:cxn ang="0">
                  <a:pos x="T4" y="T5"/>
                </a:cxn>
                <a:cxn ang="0">
                  <a:pos x="T6" y="T7"/>
                </a:cxn>
                <a:cxn ang="0">
                  <a:pos x="T8" y="T9"/>
                </a:cxn>
                <a:cxn ang="0">
                  <a:pos x="T10" y="T11"/>
                </a:cxn>
                <a:cxn ang="0">
                  <a:pos x="T12" y="T13"/>
                </a:cxn>
              </a:cxnLst>
              <a:rect l="0" t="0" r="r" b="b"/>
              <a:pathLst>
                <a:path w="21" h="68">
                  <a:moveTo>
                    <a:pt x="1" y="49"/>
                  </a:moveTo>
                  <a:cubicBezTo>
                    <a:pt x="0" y="53"/>
                    <a:pt x="1" y="60"/>
                    <a:pt x="3" y="63"/>
                  </a:cubicBezTo>
                  <a:cubicBezTo>
                    <a:pt x="4" y="64"/>
                    <a:pt x="4" y="64"/>
                    <a:pt x="4" y="64"/>
                  </a:cubicBezTo>
                  <a:cubicBezTo>
                    <a:pt x="6" y="68"/>
                    <a:pt x="8" y="68"/>
                    <a:pt x="9" y="63"/>
                  </a:cubicBezTo>
                  <a:cubicBezTo>
                    <a:pt x="21" y="2"/>
                    <a:pt x="21" y="2"/>
                    <a:pt x="21" y="2"/>
                  </a:cubicBezTo>
                  <a:cubicBezTo>
                    <a:pt x="11" y="0"/>
                    <a:pt x="11" y="0"/>
                    <a:pt x="11" y="0"/>
                  </a:cubicBezTo>
                  <a:lnTo>
                    <a:pt x="1"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31"/>
            <p:cNvSpPr>
              <a:spLocks/>
            </p:cNvSpPr>
            <p:nvPr/>
          </p:nvSpPr>
          <p:spPr bwMode="auto">
            <a:xfrm>
              <a:off x="2681288" y="3327400"/>
              <a:ext cx="258763" cy="766763"/>
            </a:xfrm>
            <a:custGeom>
              <a:avLst/>
              <a:gdLst>
                <a:gd name="T0" fmla="*/ 20 w 23"/>
                <a:gd name="T1" fmla="*/ 4 h 68"/>
                <a:gd name="T2" fmla="*/ 10 w 23"/>
                <a:gd name="T3" fmla="*/ 25 h 68"/>
                <a:gd name="T4" fmla="*/ 5 w 23"/>
                <a:gd name="T5" fmla="*/ 40 h 68"/>
                <a:gd name="T6" fmla="*/ 0 w 23"/>
                <a:gd name="T7" fmla="*/ 66 h 68"/>
                <a:gd name="T8" fmla="*/ 10 w 23"/>
                <a:gd name="T9" fmla="*/ 68 h 68"/>
                <a:gd name="T10" fmla="*/ 22 w 23"/>
                <a:gd name="T11" fmla="*/ 4 h 68"/>
                <a:gd name="T12" fmla="*/ 20 w 23"/>
                <a:gd name="T13" fmla="*/ 4 h 68"/>
              </a:gdLst>
              <a:ahLst/>
              <a:cxnLst>
                <a:cxn ang="0">
                  <a:pos x="T0" y="T1"/>
                </a:cxn>
                <a:cxn ang="0">
                  <a:pos x="T2" y="T3"/>
                </a:cxn>
                <a:cxn ang="0">
                  <a:pos x="T4" y="T5"/>
                </a:cxn>
                <a:cxn ang="0">
                  <a:pos x="T6" y="T7"/>
                </a:cxn>
                <a:cxn ang="0">
                  <a:pos x="T8" y="T9"/>
                </a:cxn>
                <a:cxn ang="0">
                  <a:pos x="T10" y="T11"/>
                </a:cxn>
                <a:cxn ang="0">
                  <a:pos x="T12" y="T13"/>
                </a:cxn>
              </a:cxnLst>
              <a:rect l="0" t="0" r="r" b="b"/>
              <a:pathLst>
                <a:path w="23" h="68">
                  <a:moveTo>
                    <a:pt x="20" y="4"/>
                  </a:moveTo>
                  <a:cubicBezTo>
                    <a:pt x="10" y="25"/>
                    <a:pt x="10" y="25"/>
                    <a:pt x="10" y="25"/>
                  </a:cubicBezTo>
                  <a:cubicBezTo>
                    <a:pt x="8" y="29"/>
                    <a:pt x="6" y="36"/>
                    <a:pt x="5" y="40"/>
                  </a:cubicBezTo>
                  <a:cubicBezTo>
                    <a:pt x="0" y="66"/>
                    <a:pt x="0" y="66"/>
                    <a:pt x="0" y="66"/>
                  </a:cubicBezTo>
                  <a:cubicBezTo>
                    <a:pt x="10" y="68"/>
                    <a:pt x="10" y="68"/>
                    <a:pt x="10" y="68"/>
                  </a:cubicBezTo>
                  <a:cubicBezTo>
                    <a:pt x="22" y="4"/>
                    <a:pt x="22" y="4"/>
                    <a:pt x="22" y="4"/>
                  </a:cubicBezTo>
                  <a:cubicBezTo>
                    <a:pt x="23" y="0"/>
                    <a:pt x="22" y="0"/>
                    <a:pt x="2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32"/>
            <p:cNvSpPr>
              <a:spLocks/>
            </p:cNvSpPr>
            <p:nvPr/>
          </p:nvSpPr>
          <p:spPr bwMode="auto">
            <a:xfrm>
              <a:off x="879475" y="4613275"/>
              <a:ext cx="1868488" cy="2106613"/>
            </a:xfrm>
            <a:custGeom>
              <a:avLst/>
              <a:gdLst>
                <a:gd name="T0" fmla="*/ 0 w 166"/>
                <a:gd name="T1" fmla="*/ 186 h 187"/>
                <a:gd name="T2" fmla="*/ 29 w 166"/>
                <a:gd name="T3" fmla="*/ 182 h 187"/>
                <a:gd name="T4" fmla="*/ 60 w 166"/>
                <a:gd name="T5" fmla="*/ 169 h 187"/>
                <a:gd name="T6" fmla="*/ 117 w 166"/>
                <a:gd name="T7" fmla="*/ 123 h 187"/>
                <a:gd name="T8" fmla="*/ 155 w 166"/>
                <a:gd name="T9" fmla="*/ 61 h 187"/>
                <a:gd name="T10" fmla="*/ 164 w 166"/>
                <a:gd name="T11" fmla="*/ 29 h 187"/>
                <a:gd name="T12" fmla="*/ 164 w 166"/>
                <a:gd name="T13" fmla="*/ 0 h 187"/>
                <a:gd name="T14" fmla="*/ 153 w 166"/>
                <a:gd name="T15" fmla="*/ 38 h 187"/>
                <a:gd name="T16" fmla="*/ 141 w 166"/>
                <a:gd name="T17" fmla="*/ 68 h 187"/>
                <a:gd name="T18" fmla="*/ 109 w 166"/>
                <a:gd name="T19" fmla="*/ 116 h 187"/>
                <a:gd name="T20" fmla="*/ 65 w 166"/>
                <a:gd name="T21" fmla="*/ 154 h 187"/>
                <a:gd name="T22" fmla="*/ 36 w 166"/>
                <a:gd name="T23" fmla="*/ 170 h 187"/>
                <a:gd name="T24" fmla="*/ 0 w 166"/>
                <a:gd name="T25"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187">
                  <a:moveTo>
                    <a:pt x="0" y="186"/>
                  </a:moveTo>
                  <a:cubicBezTo>
                    <a:pt x="9" y="187"/>
                    <a:pt x="19" y="184"/>
                    <a:pt x="29" y="182"/>
                  </a:cubicBezTo>
                  <a:cubicBezTo>
                    <a:pt x="39" y="179"/>
                    <a:pt x="50" y="174"/>
                    <a:pt x="60" y="169"/>
                  </a:cubicBezTo>
                  <a:cubicBezTo>
                    <a:pt x="80" y="158"/>
                    <a:pt x="100" y="141"/>
                    <a:pt x="117" y="123"/>
                  </a:cubicBezTo>
                  <a:cubicBezTo>
                    <a:pt x="133" y="104"/>
                    <a:pt x="146" y="83"/>
                    <a:pt x="155" y="61"/>
                  </a:cubicBezTo>
                  <a:cubicBezTo>
                    <a:pt x="159" y="50"/>
                    <a:pt x="162" y="39"/>
                    <a:pt x="164" y="29"/>
                  </a:cubicBezTo>
                  <a:cubicBezTo>
                    <a:pt x="165" y="19"/>
                    <a:pt x="166" y="8"/>
                    <a:pt x="164" y="0"/>
                  </a:cubicBezTo>
                  <a:cubicBezTo>
                    <a:pt x="161" y="14"/>
                    <a:pt x="158" y="26"/>
                    <a:pt x="153" y="38"/>
                  </a:cubicBezTo>
                  <a:cubicBezTo>
                    <a:pt x="150" y="49"/>
                    <a:pt x="145" y="59"/>
                    <a:pt x="141" y="68"/>
                  </a:cubicBezTo>
                  <a:cubicBezTo>
                    <a:pt x="131" y="87"/>
                    <a:pt x="121" y="102"/>
                    <a:pt x="109" y="116"/>
                  </a:cubicBezTo>
                  <a:cubicBezTo>
                    <a:pt x="96" y="131"/>
                    <a:pt x="82" y="143"/>
                    <a:pt x="65" y="154"/>
                  </a:cubicBezTo>
                  <a:cubicBezTo>
                    <a:pt x="56" y="160"/>
                    <a:pt x="47" y="165"/>
                    <a:pt x="36" y="170"/>
                  </a:cubicBezTo>
                  <a:cubicBezTo>
                    <a:pt x="25" y="176"/>
                    <a:pt x="14" y="181"/>
                    <a:pt x="0" y="1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33"/>
            <p:cNvSpPr>
              <a:spLocks/>
            </p:cNvSpPr>
            <p:nvPr/>
          </p:nvSpPr>
          <p:spPr bwMode="auto">
            <a:xfrm>
              <a:off x="1419225" y="4725988"/>
              <a:ext cx="1454150" cy="1927225"/>
            </a:xfrm>
            <a:custGeom>
              <a:avLst/>
              <a:gdLst>
                <a:gd name="T0" fmla="*/ 0 w 129"/>
                <a:gd name="T1" fmla="*/ 171 h 171"/>
                <a:gd name="T2" fmla="*/ 11 w 129"/>
                <a:gd name="T3" fmla="*/ 170 h 171"/>
                <a:gd name="T4" fmla="*/ 23 w 129"/>
                <a:gd name="T5" fmla="*/ 166 h 171"/>
                <a:gd name="T6" fmla="*/ 36 w 129"/>
                <a:gd name="T7" fmla="*/ 159 h 171"/>
                <a:gd name="T8" fmla="*/ 49 w 129"/>
                <a:gd name="T9" fmla="*/ 150 h 171"/>
                <a:gd name="T10" fmla="*/ 73 w 129"/>
                <a:gd name="T11" fmla="*/ 128 h 171"/>
                <a:gd name="T12" fmla="*/ 92 w 129"/>
                <a:gd name="T13" fmla="*/ 107 h 171"/>
                <a:gd name="T14" fmla="*/ 101 w 129"/>
                <a:gd name="T15" fmla="*/ 94 h 171"/>
                <a:gd name="T16" fmla="*/ 110 w 129"/>
                <a:gd name="T17" fmla="*/ 81 h 171"/>
                <a:gd name="T18" fmla="*/ 123 w 129"/>
                <a:gd name="T19" fmla="*/ 52 h 171"/>
                <a:gd name="T20" fmla="*/ 129 w 129"/>
                <a:gd name="T21" fmla="*/ 23 h 171"/>
                <a:gd name="T22" fmla="*/ 129 w 129"/>
                <a:gd name="T23" fmla="*/ 10 h 171"/>
                <a:gd name="T24" fmla="*/ 127 w 129"/>
                <a:gd name="T25" fmla="*/ 0 h 171"/>
                <a:gd name="T26" fmla="*/ 126 w 129"/>
                <a:gd name="T27" fmla="*/ 2 h 171"/>
                <a:gd name="T28" fmla="*/ 123 w 129"/>
                <a:gd name="T29" fmla="*/ 20 h 171"/>
                <a:gd name="T30" fmla="*/ 119 w 129"/>
                <a:gd name="T31" fmla="*/ 36 h 171"/>
                <a:gd name="T32" fmla="*/ 111 w 129"/>
                <a:gd name="T33" fmla="*/ 62 h 171"/>
                <a:gd name="T34" fmla="*/ 102 w 129"/>
                <a:gd name="T35" fmla="*/ 84 h 171"/>
                <a:gd name="T36" fmla="*/ 97 w 129"/>
                <a:gd name="T37" fmla="*/ 94 h 171"/>
                <a:gd name="T38" fmla="*/ 90 w 129"/>
                <a:gd name="T39" fmla="*/ 105 h 171"/>
                <a:gd name="T40" fmla="*/ 73 w 129"/>
                <a:gd name="T41" fmla="*/ 125 h 171"/>
                <a:gd name="T42" fmla="*/ 54 w 129"/>
                <a:gd name="T43" fmla="*/ 139 h 171"/>
                <a:gd name="T44" fmla="*/ 44 w 129"/>
                <a:gd name="T45" fmla="*/ 146 h 171"/>
                <a:gd name="T46" fmla="*/ 32 w 129"/>
                <a:gd name="T47" fmla="*/ 153 h 171"/>
                <a:gd name="T48" fmla="*/ 19 w 129"/>
                <a:gd name="T49" fmla="*/ 160 h 171"/>
                <a:gd name="T50" fmla="*/ 2 w 129"/>
                <a:gd name="T51" fmla="*/ 169 h 171"/>
                <a:gd name="T52" fmla="*/ 0 w 129"/>
                <a:gd name="T53"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171">
                  <a:moveTo>
                    <a:pt x="0" y="171"/>
                  </a:moveTo>
                  <a:cubicBezTo>
                    <a:pt x="3" y="171"/>
                    <a:pt x="7" y="171"/>
                    <a:pt x="11" y="170"/>
                  </a:cubicBezTo>
                  <a:cubicBezTo>
                    <a:pt x="14" y="169"/>
                    <a:pt x="19" y="167"/>
                    <a:pt x="23" y="166"/>
                  </a:cubicBezTo>
                  <a:cubicBezTo>
                    <a:pt x="27" y="164"/>
                    <a:pt x="32" y="162"/>
                    <a:pt x="36" y="159"/>
                  </a:cubicBezTo>
                  <a:cubicBezTo>
                    <a:pt x="40" y="156"/>
                    <a:pt x="45" y="153"/>
                    <a:pt x="49" y="150"/>
                  </a:cubicBezTo>
                  <a:cubicBezTo>
                    <a:pt x="58" y="143"/>
                    <a:pt x="66" y="135"/>
                    <a:pt x="73" y="128"/>
                  </a:cubicBezTo>
                  <a:cubicBezTo>
                    <a:pt x="80" y="121"/>
                    <a:pt x="86" y="114"/>
                    <a:pt x="92" y="107"/>
                  </a:cubicBezTo>
                  <a:cubicBezTo>
                    <a:pt x="96" y="103"/>
                    <a:pt x="99" y="99"/>
                    <a:pt x="101" y="94"/>
                  </a:cubicBezTo>
                  <a:cubicBezTo>
                    <a:pt x="104" y="90"/>
                    <a:pt x="107" y="86"/>
                    <a:pt x="110" y="81"/>
                  </a:cubicBezTo>
                  <a:cubicBezTo>
                    <a:pt x="115" y="72"/>
                    <a:pt x="119" y="62"/>
                    <a:pt x="123" y="52"/>
                  </a:cubicBezTo>
                  <a:cubicBezTo>
                    <a:pt x="126" y="42"/>
                    <a:pt x="128" y="32"/>
                    <a:pt x="129" y="23"/>
                  </a:cubicBezTo>
                  <a:cubicBezTo>
                    <a:pt x="129" y="18"/>
                    <a:pt x="129" y="14"/>
                    <a:pt x="129" y="10"/>
                  </a:cubicBezTo>
                  <a:cubicBezTo>
                    <a:pt x="129" y="6"/>
                    <a:pt x="128" y="2"/>
                    <a:pt x="127" y="0"/>
                  </a:cubicBezTo>
                  <a:cubicBezTo>
                    <a:pt x="127" y="0"/>
                    <a:pt x="126" y="1"/>
                    <a:pt x="126" y="2"/>
                  </a:cubicBezTo>
                  <a:cubicBezTo>
                    <a:pt x="125" y="9"/>
                    <a:pt x="124" y="15"/>
                    <a:pt x="123" y="20"/>
                  </a:cubicBezTo>
                  <a:cubicBezTo>
                    <a:pt x="121" y="26"/>
                    <a:pt x="120" y="31"/>
                    <a:pt x="119" y="36"/>
                  </a:cubicBezTo>
                  <a:cubicBezTo>
                    <a:pt x="117" y="46"/>
                    <a:pt x="114" y="54"/>
                    <a:pt x="111" y="62"/>
                  </a:cubicBezTo>
                  <a:cubicBezTo>
                    <a:pt x="109" y="70"/>
                    <a:pt x="106" y="77"/>
                    <a:pt x="102" y="84"/>
                  </a:cubicBezTo>
                  <a:cubicBezTo>
                    <a:pt x="101" y="87"/>
                    <a:pt x="99" y="91"/>
                    <a:pt x="97" y="94"/>
                  </a:cubicBezTo>
                  <a:cubicBezTo>
                    <a:pt x="95" y="98"/>
                    <a:pt x="93" y="101"/>
                    <a:pt x="90" y="105"/>
                  </a:cubicBezTo>
                  <a:cubicBezTo>
                    <a:pt x="85" y="112"/>
                    <a:pt x="80" y="119"/>
                    <a:pt x="73" y="125"/>
                  </a:cubicBezTo>
                  <a:cubicBezTo>
                    <a:pt x="67" y="131"/>
                    <a:pt x="61" y="135"/>
                    <a:pt x="54" y="139"/>
                  </a:cubicBezTo>
                  <a:cubicBezTo>
                    <a:pt x="51" y="141"/>
                    <a:pt x="48" y="143"/>
                    <a:pt x="44" y="146"/>
                  </a:cubicBezTo>
                  <a:cubicBezTo>
                    <a:pt x="40" y="148"/>
                    <a:pt x="37" y="150"/>
                    <a:pt x="32" y="153"/>
                  </a:cubicBezTo>
                  <a:cubicBezTo>
                    <a:pt x="28" y="155"/>
                    <a:pt x="24" y="158"/>
                    <a:pt x="19" y="160"/>
                  </a:cubicBezTo>
                  <a:cubicBezTo>
                    <a:pt x="14" y="163"/>
                    <a:pt x="8" y="166"/>
                    <a:pt x="2" y="169"/>
                  </a:cubicBezTo>
                  <a:cubicBezTo>
                    <a:pt x="1" y="170"/>
                    <a:pt x="1" y="170"/>
                    <a:pt x="0" y="1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36"/>
            <p:cNvSpPr>
              <a:spLocks/>
            </p:cNvSpPr>
            <p:nvPr/>
          </p:nvSpPr>
          <p:spPr bwMode="auto">
            <a:xfrm>
              <a:off x="79375" y="3148013"/>
              <a:ext cx="1350963" cy="3255963"/>
            </a:xfrm>
            <a:custGeom>
              <a:avLst/>
              <a:gdLst>
                <a:gd name="T0" fmla="*/ 119 w 120"/>
                <a:gd name="T1" fmla="*/ 0 h 289"/>
                <a:gd name="T2" fmla="*/ 109 w 120"/>
                <a:gd name="T3" fmla="*/ 8 h 289"/>
                <a:gd name="T4" fmla="*/ 104 w 120"/>
                <a:gd name="T5" fmla="*/ 14 h 289"/>
                <a:gd name="T6" fmla="*/ 95 w 120"/>
                <a:gd name="T7" fmla="*/ 30 h 289"/>
                <a:gd name="T8" fmla="*/ 84 w 120"/>
                <a:gd name="T9" fmla="*/ 63 h 289"/>
                <a:gd name="T10" fmla="*/ 79 w 120"/>
                <a:gd name="T11" fmla="*/ 90 h 289"/>
                <a:gd name="T12" fmla="*/ 75 w 120"/>
                <a:gd name="T13" fmla="*/ 111 h 289"/>
                <a:gd name="T14" fmla="*/ 71 w 120"/>
                <a:gd name="T15" fmla="*/ 133 h 289"/>
                <a:gd name="T16" fmla="*/ 63 w 120"/>
                <a:gd name="T17" fmla="*/ 162 h 289"/>
                <a:gd name="T18" fmla="*/ 57 w 120"/>
                <a:gd name="T19" fmla="*/ 183 h 289"/>
                <a:gd name="T20" fmla="*/ 51 w 120"/>
                <a:gd name="T21" fmla="*/ 204 h 289"/>
                <a:gd name="T22" fmla="*/ 49 w 120"/>
                <a:gd name="T23" fmla="*/ 210 h 289"/>
                <a:gd name="T24" fmla="*/ 44 w 120"/>
                <a:gd name="T25" fmla="*/ 223 h 289"/>
                <a:gd name="T26" fmla="*/ 36 w 120"/>
                <a:gd name="T27" fmla="*/ 240 h 289"/>
                <a:gd name="T28" fmla="*/ 30 w 120"/>
                <a:gd name="T29" fmla="*/ 249 h 289"/>
                <a:gd name="T30" fmla="*/ 27 w 120"/>
                <a:gd name="T31" fmla="*/ 254 h 289"/>
                <a:gd name="T32" fmla="*/ 19 w 120"/>
                <a:gd name="T33" fmla="*/ 266 h 289"/>
                <a:gd name="T34" fmla="*/ 9 w 120"/>
                <a:gd name="T35" fmla="*/ 278 h 289"/>
                <a:gd name="T36" fmla="*/ 0 w 120"/>
                <a:gd name="T37" fmla="*/ 289 h 289"/>
                <a:gd name="T38" fmla="*/ 3 w 120"/>
                <a:gd name="T39" fmla="*/ 287 h 289"/>
                <a:gd name="T40" fmla="*/ 22 w 120"/>
                <a:gd name="T41" fmla="*/ 269 h 289"/>
                <a:gd name="T42" fmla="*/ 32 w 120"/>
                <a:gd name="T43" fmla="*/ 258 h 289"/>
                <a:gd name="T44" fmla="*/ 36 w 120"/>
                <a:gd name="T45" fmla="*/ 253 h 289"/>
                <a:gd name="T46" fmla="*/ 42 w 120"/>
                <a:gd name="T47" fmla="*/ 243 h 289"/>
                <a:gd name="T48" fmla="*/ 58 w 120"/>
                <a:gd name="T49" fmla="*/ 206 h 289"/>
                <a:gd name="T50" fmla="*/ 64 w 120"/>
                <a:gd name="T51" fmla="*/ 185 h 289"/>
                <a:gd name="T52" fmla="*/ 71 w 120"/>
                <a:gd name="T53" fmla="*/ 148 h 289"/>
                <a:gd name="T54" fmla="*/ 82 w 120"/>
                <a:gd name="T55" fmla="*/ 91 h 289"/>
                <a:gd name="T56" fmla="*/ 88 w 120"/>
                <a:gd name="T57" fmla="*/ 71 h 289"/>
                <a:gd name="T58" fmla="*/ 94 w 120"/>
                <a:gd name="T59" fmla="*/ 53 h 289"/>
                <a:gd name="T60" fmla="*/ 99 w 120"/>
                <a:gd name="T61" fmla="*/ 37 h 289"/>
                <a:gd name="T62" fmla="*/ 104 w 120"/>
                <a:gd name="T63" fmla="*/ 23 h 289"/>
                <a:gd name="T64" fmla="*/ 106 w 120"/>
                <a:gd name="T65" fmla="*/ 19 h 289"/>
                <a:gd name="T66" fmla="*/ 109 w 120"/>
                <a:gd name="T67" fmla="*/ 12 h 289"/>
                <a:gd name="T68" fmla="*/ 117 w 120"/>
                <a:gd name="T69" fmla="*/ 2 h 289"/>
                <a:gd name="T70" fmla="*/ 120 w 120"/>
                <a:gd name="T71"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289">
                  <a:moveTo>
                    <a:pt x="120" y="0"/>
                  </a:moveTo>
                  <a:cubicBezTo>
                    <a:pt x="120" y="0"/>
                    <a:pt x="120" y="0"/>
                    <a:pt x="119" y="0"/>
                  </a:cubicBezTo>
                  <a:cubicBezTo>
                    <a:pt x="119" y="0"/>
                    <a:pt x="118" y="0"/>
                    <a:pt x="117" y="1"/>
                  </a:cubicBezTo>
                  <a:cubicBezTo>
                    <a:pt x="114" y="2"/>
                    <a:pt x="111" y="4"/>
                    <a:pt x="109" y="8"/>
                  </a:cubicBezTo>
                  <a:cubicBezTo>
                    <a:pt x="108" y="8"/>
                    <a:pt x="107" y="9"/>
                    <a:pt x="106" y="10"/>
                  </a:cubicBezTo>
                  <a:cubicBezTo>
                    <a:pt x="106" y="11"/>
                    <a:pt x="105" y="12"/>
                    <a:pt x="104" y="14"/>
                  </a:cubicBezTo>
                  <a:cubicBezTo>
                    <a:pt x="103" y="16"/>
                    <a:pt x="101" y="18"/>
                    <a:pt x="100" y="21"/>
                  </a:cubicBezTo>
                  <a:cubicBezTo>
                    <a:pt x="98" y="24"/>
                    <a:pt x="97" y="27"/>
                    <a:pt x="95" y="30"/>
                  </a:cubicBezTo>
                  <a:cubicBezTo>
                    <a:pt x="94" y="33"/>
                    <a:pt x="92" y="36"/>
                    <a:pt x="91" y="40"/>
                  </a:cubicBezTo>
                  <a:cubicBezTo>
                    <a:pt x="89" y="47"/>
                    <a:pt x="86" y="55"/>
                    <a:pt x="84" y="63"/>
                  </a:cubicBezTo>
                  <a:cubicBezTo>
                    <a:pt x="83" y="68"/>
                    <a:pt x="82" y="72"/>
                    <a:pt x="81" y="76"/>
                  </a:cubicBezTo>
                  <a:cubicBezTo>
                    <a:pt x="80" y="81"/>
                    <a:pt x="79" y="85"/>
                    <a:pt x="79" y="90"/>
                  </a:cubicBezTo>
                  <a:cubicBezTo>
                    <a:pt x="78" y="95"/>
                    <a:pt x="77" y="99"/>
                    <a:pt x="76" y="104"/>
                  </a:cubicBezTo>
                  <a:cubicBezTo>
                    <a:pt x="76" y="107"/>
                    <a:pt x="76" y="109"/>
                    <a:pt x="75" y="111"/>
                  </a:cubicBezTo>
                  <a:cubicBezTo>
                    <a:pt x="75" y="114"/>
                    <a:pt x="74" y="116"/>
                    <a:pt x="74" y="119"/>
                  </a:cubicBezTo>
                  <a:cubicBezTo>
                    <a:pt x="73" y="123"/>
                    <a:pt x="72" y="128"/>
                    <a:pt x="71" y="133"/>
                  </a:cubicBezTo>
                  <a:cubicBezTo>
                    <a:pt x="69" y="138"/>
                    <a:pt x="68" y="143"/>
                    <a:pt x="67" y="148"/>
                  </a:cubicBezTo>
                  <a:cubicBezTo>
                    <a:pt x="66" y="152"/>
                    <a:pt x="64" y="157"/>
                    <a:pt x="63" y="162"/>
                  </a:cubicBezTo>
                  <a:cubicBezTo>
                    <a:pt x="62" y="167"/>
                    <a:pt x="61" y="172"/>
                    <a:pt x="59" y="176"/>
                  </a:cubicBezTo>
                  <a:cubicBezTo>
                    <a:pt x="59" y="179"/>
                    <a:pt x="58" y="181"/>
                    <a:pt x="57" y="183"/>
                  </a:cubicBezTo>
                  <a:cubicBezTo>
                    <a:pt x="57" y="186"/>
                    <a:pt x="56" y="188"/>
                    <a:pt x="55" y="190"/>
                  </a:cubicBezTo>
                  <a:cubicBezTo>
                    <a:pt x="54" y="195"/>
                    <a:pt x="52" y="199"/>
                    <a:pt x="51" y="204"/>
                  </a:cubicBezTo>
                  <a:cubicBezTo>
                    <a:pt x="51" y="205"/>
                    <a:pt x="50" y="206"/>
                    <a:pt x="50" y="207"/>
                  </a:cubicBezTo>
                  <a:cubicBezTo>
                    <a:pt x="49" y="208"/>
                    <a:pt x="49" y="209"/>
                    <a:pt x="49" y="210"/>
                  </a:cubicBezTo>
                  <a:cubicBezTo>
                    <a:pt x="48" y="212"/>
                    <a:pt x="47" y="214"/>
                    <a:pt x="46" y="217"/>
                  </a:cubicBezTo>
                  <a:cubicBezTo>
                    <a:pt x="46" y="219"/>
                    <a:pt x="45" y="221"/>
                    <a:pt x="44" y="223"/>
                  </a:cubicBezTo>
                  <a:cubicBezTo>
                    <a:pt x="43" y="225"/>
                    <a:pt x="42" y="227"/>
                    <a:pt x="41" y="229"/>
                  </a:cubicBezTo>
                  <a:cubicBezTo>
                    <a:pt x="40" y="232"/>
                    <a:pt x="38" y="236"/>
                    <a:pt x="36" y="240"/>
                  </a:cubicBezTo>
                  <a:cubicBezTo>
                    <a:pt x="35" y="241"/>
                    <a:pt x="34" y="243"/>
                    <a:pt x="33" y="245"/>
                  </a:cubicBezTo>
                  <a:cubicBezTo>
                    <a:pt x="32" y="246"/>
                    <a:pt x="31" y="248"/>
                    <a:pt x="30" y="249"/>
                  </a:cubicBezTo>
                  <a:cubicBezTo>
                    <a:pt x="30" y="250"/>
                    <a:pt x="29" y="251"/>
                    <a:pt x="29" y="252"/>
                  </a:cubicBezTo>
                  <a:cubicBezTo>
                    <a:pt x="28" y="253"/>
                    <a:pt x="28" y="253"/>
                    <a:pt x="27" y="254"/>
                  </a:cubicBezTo>
                  <a:cubicBezTo>
                    <a:pt x="26" y="255"/>
                    <a:pt x="25" y="257"/>
                    <a:pt x="25" y="258"/>
                  </a:cubicBezTo>
                  <a:cubicBezTo>
                    <a:pt x="23" y="261"/>
                    <a:pt x="21" y="264"/>
                    <a:pt x="19" y="266"/>
                  </a:cubicBezTo>
                  <a:cubicBezTo>
                    <a:pt x="17" y="268"/>
                    <a:pt x="15" y="271"/>
                    <a:pt x="14" y="273"/>
                  </a:cubicBezTo>
                  <a:cubicBezTo>
                    <a:pt x="12" y="275"/>
                    <a:pt x="10" y="277"/>
                    <a:pt x="9" y="278"/>
                  </a:cubicBezTo>
                  <a:cubicBezTo>
                    <a:pt x="6" y="282"/>
                    <a:pt x="4" y="284"/>
                    <a:pt x="2" y="286"/>
                  </a:cubicBezTo>
                  <a:cubicBezTo>
                    <a:pt x="1" y="288"/>
                    <a:pt x="0" y="289"/>
                    <a:pt x="0" y="289"/>
                  </a:cubicBezTo>
                  <a:cubicBezTo>
                    <a:pt x="1" y="289"/>
                    <a:pt x="1" y="289"/>
                    <a:pt x="1" y="289"/>
                  </a:cubicBezTo>
                  <a:cubicBezTo>
                    <a:pt x="1" y="289"/>
                    <a:pt x="2" y="288"/>
                    <a:pt x="3" y="287"/>
                  </a:cubicBezTo>
                  <a:cubicBezTo>
                    <a:pt x="5" y="285"/>
                    <a:pt x="8" y="283"/>
                    <a:pt x="11" y="280"/>
                  </a:cubicBezTo>
                  <a:cubicBezTo>
                    <a:pt x="14" y="277"/>
                    <a:pt x="18" y="274"/>
                    <a:pt x="22" y="269"/>
                  </a:cubicBezTo>
                  <a:cubicBezTo>
                    <a:pt x="25" y="267"/>
                    <a:pt x="27" y="264"/>
                    <a:pt x="29" y="262"/>
                  </a:cubicBezTo>
                  <a:cubicBezTo>
                    <a:pt x="30" y="260"/>
                    <a:pt x="31" y="259"/>
                    <a:pt x="32" y="258"/>
                  </a:cubicBezTo>
                  <a:cubicBezTo>
                    <a:pt x="33" y="257"/>
                    <a:pt x="33" y="256"/>
                    <a:pt x="34" y="255"/>
                  </a:cubicBezTo>
                  <a:cubicBezTo>
                    <a:pt x="35" y="255"/>
                    <a:pt x="35" y="254"/>
                    <a:pt x="36" y="253"/>
                  </a:cubicBezTo>
                  <a:cubicBezTo>
                    <a:pt x="37" y="251"/>
                    <a:pt x="38" y="250"/>
                    <a:pt x="39" y="248"/>
                  </a:cubicBezTo>
                  <a:cubicBezTo>
                    <a:pt x="40" y="247"/>
                    <a:pt x="41" y="245"/>
                    <a:pt x="42" y="243"/>
                  </a:cubicBezTo>
                  <a:cubicBezTo>
                    <a:pt x="44" y="239"/>
                    <a:pt x="46" y="236"/>
                    <a:pt x="48" y="232"/>
                  </a:cubicBezTo>
                  <a:cubicBezTo>
                    <a:pt x="52" y="224"/>
                    <a:pt x="55" y="215"/>
                    <a:pt x="58" y="206"/>
                  </a:cubicBezTo>
                  <a:cubicBezTo>
                    <a:pt x="59" y="202"/>
                    <a:pt x="61" y="197"/>
                    <a:pt x="62" y="192"/>
                  </a:cubicBezTo>
                  <a:cubicBezTo>
                    <a:pt x="63" y="190"/>
                    <a:pt x="63" y="187"/>
                    <a:pt x="64" y="185"/>
                  </a:cubicBezTo>
                  <a:cubicBezTo>
                    <a:pt x="64" y="183"/>
                    <a:pt x="65" y="180"/>
                    <a:pt x="65" y="178"/>
                  </a:cubicBezTo>
                  <a:cubicBezTo>
                    <a:pt x="68" y="168"/>
                    <a:pt x="69" y="158"/>
                    <a:pt x="71" y="148"/>
                  </a:cubicBezTo>
                  <a:cubicBezTo>
                    <a:pt x="73" y="139"/>
                    <a:pt x="74" y="129"/>
                    <a:pt x="76" y="119"/>
                  </a:cubicBezTo>
                  <a:cubicBezTo>
                    <a:pt x="78" y="109"/>
                    <a:pt x="80" y="100"/>
                    <a:pt x="82" y="91"/>
                  </a:cubicBezTo>
                  <a:cubicBezTo>
                    <a:pt x="84" y="86"/>
                    <a:pt x="85" y="82"/>
                    <a:pt x="86" y="78"/>
                  </a:cubicBezTo>
                  <a:cubicBezTo>
                    <a:pt x="87" y="75"/>
                    <a:pt x="88" y="73"/>
                    <a:pt x="88" y="71"/>
                  </a:cubicBezTo>
                  <a:cubicBezTo>
                    <a:pt x="89" y="69"/>
                    <a:pt x="89" y="67"/>
                    <a:pt x="90" y="65"/>
                  </a:cubicBezTo>
                  <a:cubicBezTo>
                    <a:pt x="91" y="61"/>
                    <a:pt x="92" y="57"/>
                    <a:pt x="94" y="53"/>
                  </a:cubicBezTo>
                  <a:cubicBezTo>
                    <a:pt x="95" y="49"/>
                    <a:pt x="96" y="46"/>
                    <a:pt x="97" y="42"/>
                  </a:cubicBezTo>
                  <a:cubicBezTo>
                    <a:pt x="98" y="40"/>
                    <a:pt x="98" y="39"/>
                    <a:pt x="99" y="37"/>
                  </a:cubicBezTo>
                  <a:cubicBezTo>
                    <a:pt x="99" y="35"/>
                    <a:pt x="100" y="34"/>
                    <a:pt x="100" y="32"/>
                  </a:cubicBezTo>
                  <a:cubicBezTo>
                    <a:pt x="102" y="29"/>
                    <a:pt x="103" y="26"/>
                    <a:pt x="104" y="23"/>
                  </a:cubicBezTo>
                  <a:cubicBezTo>
                    <a:pt x="104" y="22"/>
                    <a:pt x="105" y="22"/>
                    <a:pt x="105" y="21"/>
                  </a:cubicBezTo>
                  <a:cubicBezTo>
                    <a:pt x="105" y="20"/>
                    <a:pt x="105" y="20"/>
                    <a:pt x="106" y="19"/>
                  </a:cubicBezTo>
                  <a:cubicBezTo>
                    <a:pt x="106" y="18"/>
                    <a:pt x="107" y="17"/>
                    <a:pt x="107" y="16"/>
                  </a:cubicBezTo>
                  <a:cubicBezTo>
                    <a:pt x="108" y="14"/>
                    <a:pt x="109" y="13"/>
                    <a:pt x="109" y="12"/>
                  </a:cubicBezTo>
                  <a:cubicBezTo>
                    <a:pt x="110" y="11"/>
                    <a:pt x="110" y="10"/>
                    <a:pt x="111" y="9"/>
                  </a:cubicBezTo>
                  <a:cubicBezTo>
                    <a:pt x="113" y="6"/>
                    <a:pt x="116" y="3"/>
                    <a:pt x="117" y="2"/>
                  </a:cubicBezTo>
                  <a:cubicBezTo>
                    <a:pt x="118" y="1"/>
                    <a:pt x="119" y="1"/>
                    <a:pt x="119" y="1"/>
                  </a:cubicBezTo>
                  <a:cubicBezTo>
                    <a:pt x="120" y="1"/>
                    <a:pt x="120" y="1"/>
                    <a:pt x="120" y="0"/>
                  </a:cubicBezTo>
                  <a:cubicBezTo>
                    <a:pt x="120" y="0"/>
                    <a:pt x="120" y="0"/>
                    <a:pt x="1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2" name="Rectangle 211"/>
          <p:cNvSpPr/>
          <p:nvPr/>
        </p:nvSpPr>
        <p:spPr>
          <a:xfrm>
            <a:off x="3746641" y="957813"/>
            <a:ext cx="774628" cy="349098"/>
          </a:xfrm>
          <a:prstGeom prst="rect">
            <a:avLst/>
          </a:prstGeom>
        </p:spPr>
        <p:txBody>
          <a:bodyPr wrap="none" lIns="101882" tIns="50941" rIns="101882" bIns="50941">
            <a:spAutoFit/>
          </a:bodyPr>
          <a:lstStyle/>
          <a:p>
            <a:r>
              <a:rPr lang="en-US" sz="1600" dirty="0"/>
              <a:t>SVROR</a:t>
            </a:r>
          </a:p>
        </p:txBody>
      </p:sp>
      <p:sp>
        <p:nvSpPr>
          <p:cNvPr id="213" name="TextBox 212"/>
          <p:cNvSpPr txBox="1"/>
          <p:nvPr/>
        </p:nvSpPr>
        <p:spPr>
          <a:xfrm>
            <a:off x="4917567" y="949960"/>
            <a:ext cx="781656" cy="592983"/>
          </a:xfrm>
          <a:prstGeom prst="rect">
            <a:avLst/>
          </a:prstGeom>
          <a:noFill/>
        </p:spPr>
        <p:txBody>
          <a:bodyPr wrap="square" lIns="101882" tIns="50941" rIns="101882" bIns="50941" rtlCol="0">
            <a:spAutoFit/>
          </a:bodyPr>
          <a:lstStyle/>
          <a:p>
            <a:r>
              <a:rPr lang="en-US" sz="1600" dirty="0"/>
              <a:t>Head -on</a:t>
            </a:r>
          </a:p>
        </p:txBody>
      </p:sp>
      <p:sp>
        <p:nvSpPr>
          <p:cNvPr id="117" name="Down Arrow 116"/>
          <p:cNvSpPr>
            <a:spLocks noChangeAspect="1"/>
          </p:cNvSpPr>
          <p:nvPr/>
        </p:nvSpPr>
        <p:spPr>
          <a:xfrm>
            <a:off x="8246095" y="6045200"/>
            <a:ext cx="198221" cy="3179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defTabSz="1016681"/>
            <a:endParaRPr lang="en-US">
              <a:solidFill>
                <a:prstClr val="white"/>
              </a:solidFill>
            </a:endParaRPr>
          </a:p>
        </p:txBody>
      </p:sp>
    </p:spTree>
    <p:extLst>
      <p:ext uri="{BB962C8B-B14F-4D97-AF65-F5344CB8AC3E}">
        <p14:creationId xmlns:p14="http://schemas.microsoft.com/office/powerpoint/2010/main" val="40032127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Potential </a:t>
            </a:r>
            <a:br>
              <a:rPr lang="en-US" dirty="0" smtClean="0"/>
            </a:br>
            <a:r>
              <a:rPr lang="en-US" dirty="0" smtClean="0"/>
              <a:t>Emphasis Area</a:t>
            </a:r>
            <a:br>
              <a:rPr lang="en-US" dirty="0" smtClean="0"/>
            </a:br>
            <a:r>
              <a:rPr lang="en-US" dirty="0" smtClean="0"/>
              <a:t> Selection Criteria </a:t>
            </a:r>
            <a:endParaRPr lang="en-US" dirty="0"/>
          </a:p>
        </p:txBody>
      </p:sp>
      <p:sp>
        <p:nvSpPr>
          <p:cNvPr id="4" name="Rounded Rectangle 3"/>
          <p:cNvSpPr/>
          <p:nvPr/>
        </p:nvSpPr>
        <p:spPr>
          <a:xfrm>
            <a:off x="2289801" y="2499361"/>
            <a:ext cx="5482569"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3200" dirty="0" smtClean="0"/>
              <a:t>Effective</a:t>
            </a:r>
          </a:p>
          <a:p>
            <a:pPr algn="ctr"/>
            <a:r>
              <a:rPr lang="en-US" sz="3200" dirty="0" smtClean="0"/>
              <a:t>Countermeasure(s) Exist?</a:t>
            </a:r>
          </a:p>
        </p:txBody>
      </p:sp>
      <p:sp>
        <p:nvSpPr>
          <p:cNvPr id="5" name="Rounded Rectangle 4"/>
          <p:cNvSpPr/>
          <p:nvPr/>
        </p:nvSpPr>
        <p:spPr>
          <a:xfrm>
            <a:off x="2289801" y="4335761"/>
            <a:ext cx="5482569" cy="12877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3200" dirty="0" smtClean="0"/>
              <a:t>Impact if Solved?</a:t>
            </a:r>
          </a:p>
        </p:txBody>
      </p:sp>
      <p:sp>
        <p:nvSpPr>
          <p:cNvPr id="9" name="Rounded Rectangle 8"/>
          <p:cNvSpPr/>
          <p:nvPr/>
        </p:nvSpPr>
        <p:spPr>
          <a:xfrm>
            <a:off x="2289801" y="6086020"/>
            <a:ext cx="5482569"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3200" dirty="0" smtClean="0"/>
              <a:t>Implementation</a:t>
            </a:r>
            <a:endParaRPr lang="en-US" sz="3200" dirty="0"/>
          </a:p>
          <a:p>
            <a:pPr algn="ctr"/>
            <a:r>
              <a:rPr lang="en-US" sz="3200" dirty="0" smtClean="0"/>
              <a:t>Feasibility?</a:t>
            </a:r>
          </a:p>
        </p:txBody>
      </p:sp>
    </p:spTree>
    <p:extLst>
      <p:ext uri="{BB962C8B-B14F-4D97-AF65-F5344CB8AC3E}">
        <p14:creationId xmlns:p14="http://schemas.microsoft.com/office/powerpoint/2010/main" val="2721543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SHSP Requirements</a:t>
            </a:r>
            <a:endParaRPr lang="en-US" dirty="0"/>
          </a:p>
        </p:txBody>
      </p:sp>
      <p:sp>
        <p:nvSpPr>
          <p:cNvPr id="3" name="Content Placeholder 2"/>
          <p:cNvSpPr>
            <a:spLocks noGrp="1"/>
          </p:cNvSpPr>
          <p:nvPr>
            <p:ph sz="half" idx="1"/>
          </p:nvPr>
        </p:nvSpPr>
        <p:spPr>
          <a:xfrm>
            <a:off x="670560" y="1874521"/>
            <a:ext cx="8801100" cy="4978559"/>
          </a:xfrm>
        </p:spPr>
        <p:txBody>
          <a:bodyPr>
            <a:normAutofit/>
          </a:bodyPr>
          <a:lstStyle/>
          <a:p>
            <a:r>
              <a:rPr lang="en-US" dirty="0" smtClean="0"/>
              <a:t>Consultative</a:t>
            </a:r>
          </a:p>
          <a:p>
            <a:r>
              <a:rPr lang="en-US" dirty="0" smtClean="0"/>
              <a:t>Collaborative</a:t>
            </a:r>
          </a:p>
          <a:p>
            <a:r>
              <a:rPr lang="en-US" dirty="0" smtClean="0"/>
              <a:t>Coordinated</a:t>
            </a:r>
          </a:p>
          <a:p>
            <a:r>
              <a:rPr lang="en-US" dirty="0" smtClean="0"/>
              <a:t>Multidisciplinary </a:t>
            </a:r>
          </a:p>
          <a:p>
            <a:pPr lvl="1"/>
            <a:r>
              <a:rPr lang="en-US" dirty="0" smtClean="0"/>
              <a:t>Engineering</a:t>
            </a:r>
          </a:p>
          <a:p>
            <a:pPr lvl="1"/>
            <a:r>
              <a:rPr lang="en-US" dirty="0" smtClean="0"/>
              <a:t>Enforcement</a:t>
            </a:r>
          </a:p>
          <a:p>
            <a:pPr lvl="1"/>
            <a:r>
              <a:rPr lang="en-US" dirty="0" smtClean="0"/>
              <a:t>Education</a:t>
            </a:r>
          </a:p>
          <a:p>
            <a:pPr lvl="1"/>
            <a:r>
              <a:rPr lang="en-US" dirty="0" smtClean="0"/>
              <a:t>Emergency response</a:t>
            </a:r>
          </a:p>
          <a:p>
            <a:pPr lvl="1"/>
            <a:endParaRPr lang="en-US" dirty="0" smtClean="0"/>
          </a:p>
          <a:p>
            <a:endParaRPr lang="en-US" dirty="0" smtClean="0"/>
          </a:p>
        </p:txBody>
      </p:sp>
      <p:pic>
        <p:nvPicPr>
          <p:cNvPr id="4" name="Picture 3"/>
          <p:cNvPicPr>
            <a:picLocks noChangeAspect="1"/>
          </p:cNvPicPr>
          <p:nvPr/>
        </p:nvPicPr>
        <p:blipFill>
          <a:blip r:embed="rId3"/>
          <a:stretch>
            <a:fillRect/>
          </a:stretch>
        </p:blipFill>
        <p:spPr>
          <a:xfrm>
            <a:off x="4572005" y="3962400"/>
            <a:ext cx="5455502" cy="3810000"/>
          </a:xfrm>
          <a:prstGeom prst="rect">
            <a:avLst/>
          </a:prstGeom>
        </p:spPr>
      </p:pic>
    </p:spTree>
    <p:extLst>
      <p:ext uri="{BB962C8B-B14F-4D97-AF65-F5344CB8AC3E}">
        <p14:creationId xmlns:p14="http://schemas.microsoft.com/office/powerpoint/2010/main" val="3379909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811" y="1592971"/>
            <a:ext cx="9365016" cy="3207619"/>
          </a:xfrm>
        </p:spPr>
        <p:txBody>
          <a:bodyPr wrap="square">
            <a:normAutofit/>
          </a:bodyPr>
          <a:lstStyle/>
          <a:p>
            <a:r>
              <a:rPr lang="en-US" dirty="0" smtClean="0"/>
              <a:t>Data-driven </a:t>
            </a:r>
            <a:r>
              <a:rPr lang="en-US" dirty="0"/>
              <a:t>problem </a:t>
            </a:r>
            <a:r>
              <a:rPr lang="en-US" dirty="0" smtClean="0"/>
              <a:t>identification</a:t>
            </a:r>
          </a:p>
          <a:p>
            <a:r>
              <a:rPr lang="en-US" dirty="0" smtClean="0"/>
              <a:t>Performance-based </a:t>
            </a:r>
            <a:endParaRPr lang="en-US" dirty="0"/>
          </a:p>
          <a:p>
            <a:r>
              <a:rPr lang="en-US" dirty="0" smtClean="0"/>
              <a:t>Proven </a:t>
            </a:r>
            <a:r>
              <a:rPr lang="en-US" dirty="0"/>
              <a:t>effective strategies and countermeasures</a:t>
            </a:r>
          </a:p>
          <a:p>
            <a:r>
              <a:rPr lang="en-US" dirty="0" smtClean="0"/>
              <a:t>Five-year </a:t>
            </a:r>
            <a:r>
              <a:rPr lang="en-US" dirty="0"/>
              <a:t>updates</a:t>
            </a:r>
          </a:p>
          <a:p>
            <a:r>
              <a:rPr lang="en-US" dirty="0" smtClean="0"/>
              <a:t>Regular </a:t>
            </a:r>
            <a:r>
              <a:rPr lang="en-US" dirty="0"/>
              <a:t>evaluation</a:t>
            </a:r>
          </a:p>
          <a:p>
            <a:endParaRPr lang="en-US" dirty="0"/>
          </a:p>
          <a:p>
            <a:pPr lvl="1"/>
            <a:endParaRPr lang="en-US" dirty="0" smtClean="0"/>
          </a:p>
          <a:p>
            <a:endParaRPr lang="en-US" dirty="0" smtClean="0"/>
          </a:p>
        </p:txBody>
      </p:sp>
      <p:sp>
        <p:nvSpPr>
          <p:cNvPr id="2" name="Title 1"/>
          <p:cNvSpPr>
            <a:spLocks noGrp="1"/>
          </p:cNvSpPr>
          <p:nvPr>
            <p:ph type="title"/>
          </p:nvPr>
        </p:nvSpPr>
        <p:spPr/>
        <p:txBody>
          <a:bodyPr/>
          <a:lstStyle/>
          <a:p>
            <a:r>
              <a:rPr lang="en-US" dirty="0" smtClean="0"/>
              <a:t>SHSP Requirements</a:t>
            </a:r>
            <a:endParaRPr lang="en-US" dirty="0"/>
          </a:p>
        </p:txBody>
      </p:sp>
      <p:sp>
        <p:nvSpPr>
          <p:cNvPr id="4" name="Content Placeholder 3"/>
          <p:cNvSpPr>
            <a:spLocks noGrp="1"/>
          </p:cNvSpPr>
          <p:nvPr>
            <p:ph sz="half" idx="2"/>
          </p:nvPr>
        </p:nvSpPr>
        <p:spPr/>
        <p:txBody>
          <a:bodyPr>
            <a:normAutofit/>
          </a:bodyPr>
          <a:lstStyle/>
          <a:p>
            <a:endParaRPr lang="en-US" dirty="0"/>
          </a:p>
          <a:p>
            <a:endParaRPr lang="en-US" dirty="0"/>
          </a:p>
        </p:txBody>
      </p:sp>
      <p:pic>
        <p:nvPicPr>
          <p:cNvPr id="9" name="Picture 8"/>
          <p:cNvPicPr>
            <a:picLocks noChangeAspect="1"/>
          </p:cNvPicPr>
          <p:nvPr/>
        </p:nvPicPr>
        <p:blipFill>
          <a:blip r:embed="rId3"/>
          <a:stretch>
            <a:fillRect/>
          </a:stretch>
        </p:blipFill>
        <p:spPr>
          <a:xfrm>
            <a:off x="4152900" y="3966788"/>
            <a:ext cx="5905500" cy="3810000"/>
          </a:xfrm>
          <a:prstGeom prst="rect">
            <a:avLst/>
          </a:prstGeom>
        </p:spPr>
      </p:pic>
    </p:spTree>
    <p:extLst>
      <p:ext uri="{BB962C8B-B14F-4D97-AF65-F5344CB8AC3E}">
        <p14:creationId xmlns:p14="http://schemas.microsoft.com/office/powerpoint/2010/main" val="2748863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Coordination – Mapped Out</a:t>
            </a:r>
            <a:endParaRPr lang="en-US" dirty="0"/>
          </a:p>
        </p:txBody>
      </p:sp>
      <p:sp>
        <p:nvSpPr>
          <p:cNvPr id="5" name="Rectangle 4"/>
          <p:cNvSpPr/>
          <p:nvPr/>
        </p:nvSpPr>
        <p:spPr>
          <a:xfrm>
            <a:off x="5257797" y="1783103"/>
            <a:ext cx="3566121" cy="822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Statewide Transportation Plan</a:t>
            </a:r>
            <a:endParaRPr lang="en-US" sz="2400" dirty="0"/>
          </a:p>
        </p:txBody>
      </p:sp>
      <p:sp>
        <p:nvSpPr>
          <p:cNvPr id="10" name="Rectangle 9"/>
          <p:cNvSpPr/>
          <p:nvPr/>
        </p:nvSpPr>
        <p:spPr>
          <a:xfrm>
            <a:off x="3634766" y="5257785"/>
            <a:ext cx="1371585" cy="731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HSIP</a:t>
            </a:r>
            <a:endParaRPr lang="en-US" sz="2800" dirty="0"/>
          </a:p>
        </p:txBody>
      </p:sp>
      <p:cxnSp>
        <p:nvCxnSpPr>
          <p:cNvPr id="16" name="Straight Arrow Connector 15"/>
          <p:cNvCxnSpPr>
            <a:stCxn id="5" idx="1"/>
            <a:endCxn id="4" idx="3"/>
          </p:cNvCxnSpPr>
          <p:nvPr/>
        </p:nvCxnSpPr>
        <p:spPr>
          <a:xfrm flipH="1" flipV="1">
            <a:off x="4400326" y="2194556"/>
            <a:ext cx="857471" cy="23"/>
          </a:xfrm>
          <a:prstGeom prst="straightConnector1">
            <a:avLst/>
          </a:prstGeom>
          <a:ln w="476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0" idx="0"/>
          </p:cNvCxnSpPr>
          <p:nvPr/>
        </p:nvCxnSpPr>
        <p:spPr>
          <a:xfrm>
            <a:off x="4320558" y="4800568"/>
            <a:ext cx="1" cy="45721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68449" y="1783080"/>
            <a:ext cx="3931877" cy="822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Metropolitan Transportation Plan</a:t>
            </a:r>
            <a:endParaRPr lang="en-US" sz="2400" dirty="0"/>
          </a:p>
        </p:txBody>
      </p:sp>
      <p:sp>
        <p:nvSpPr>
          <p:cNvPr id="6" name="Rectangle 5"/>
          <p:cNvSpPr/>
          <p:nvPr/>
        </p:nvSpPr>
        <p:spPr>
          <a:xfrm>
            <a:off x="2388668" y="3154643"/>
            <a:ext cx="3566121" cy="1645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SHSP</a:t>
            </a:r>
          </a:p>
          <a:p>
            <a:pPr algn="ctr"/>
            <a:r>
              <a:rPr lang="en-US" dirty="0" smtClean="0"/>
              <a:t>Strategic Highway Safety Plan</a:t>
            </a:r>
            <a:endParaRPr lang="en-US" dirty="0"/>
          </a:p>
        </p:txBody>
      </p:sp>
      <p:sp>
        <p:nvSpPr>
          <p:cNvPr id="7" name="Rectangle 6"/>
          <p:cNvSpPr/>
          <p:nvPr/>
        </p:nvSpPr>
        <p:spPr>
          <a:xfrm>
            <a:off x="6640581" y="3554709"/>
            <a:ext cx="1371585" cy="731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HSP</a:t>
            </a:r>
            <a:endParaRPr lang="en-US" sz="2800" dirty="0"/>
          </a:p>
        </p:txBody>
      </p:sp>
      <p:sp>
        <p:nvSpPr>
          <p:cNvPr id="8" name="Rectangle 7"/>
          <p:cNvSpPr/>
          <p:nvPr/>
        </p:nvSpPr>
        <p:spPr>
          <a:xfrm>
            <a:off x="8400647" y="3108912"/>
            <a:ext cx="1280146" cy="1737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Other State</a:t>
            </a:r>
          </a:p>
          <a:p>
            <a:pPr algn="ctr"/>
            <a:r>
              <a:rPr lang="en-US" dirty="0" smtClean="0"/>
              <a:t>Plans</a:t>
            </a:r>
            <a:endParaRPr lang="en-US" dirty="0"/>
          </a:p>
        </p:txBody>
      </p:sp>
      <p:sp>
        <p:nvSpPr>
          <p:cNvPr id="9" name="Rectangle 8"/>
          <p:cNvSpPr/>
          <p:nvPr/>
        </p:nvSpPr>
        <p:spPr>
          <a:xfrm>
            <a:off x="6640581" y="4434789"/>
            <a:ext cx="1371585" cy="731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CVSP</a:t>
            </a:r>
            <a:endParaRPr lang="en-US" sz="2800" dirty="0"/>
          </a:p>
        </p:txBody>
      </p:sp>
      <p:sp>
        <p:nvSpPr>
          <p:cNvPr id="11" name="Rectangle 10"/>
          <p:cNvSpPr/>
          <p:nvPr/>
        </p:nvSpPr>
        <p:spPr>
          <a:xfrm>
            <a:off x="639924" y="5349201"/>
            <a:ext cx="2023061" cy="548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TIP</a:t>
            </a:r>
            <a:endParaRPr lang="en-US" sz="2800" dirty="0"/>
          </a:p>
        </p:txBody>
      </p:sp>
      <p:sp>
        <p:nvSpPr>
          <p:cNvPr id="12" name="Rectangle 11"/>
          <p:cNvSpPr/>
          <p:nvPr/>
        </p:nvSpPr>
        <p:spPr>
          <a:xfrm>
            <a:off x="3028741" y="6537908"/>
            <a:ext cx="4297633" cy="731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STIP</a:t>
            </a:r>
            <a:endParaRPr lang="en-US" sz="2800" dirty="0"/>
          </a:p>
        </p:txBody>
      </p:sp>
      <p:cxnSp>
        <p:nvCxnSpPr>
          <p:cNvPr id="14" name="Straight Arrow Connector 13"/>
          <p:cNvCxnSpPr/>
          <p:nvPr/>
        </p:nvCxnSpPr>
        <p:spPr>
          <a:xfrm>
            <a:off x="3760253" y="2606031"/>
            <a:ext cx="0" cy="548612"/>
          </a:xfrm>
          <a:prstGeom prst="straightConnector1">
            <a:avLst/>
          </a:prstGeom>
          <a:ln w="476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406155" y="2606031"/>
            <a:ext cx="0" cy="548634"/>
          </a:xfrm>
          <a:prstGeom prst="straightConnector1">
            <a:avLst/>
          </a:prstGeom>
          <a:ln w="476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954789" y="3337543"/>
            <a:ext cx="2445858" cy="0"/>
          </a:xfrm>
          <a:prstGeom prst="straightConnector1">
            <a:avLst/>
          </a:prstGeom>
          <a:ln w="476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1" idx="3"/>
          </p:cNvCxnSpPr>
          <p:nvPr/>
        </p:nvCxnSpPr>
        <p:spPr>
          <a:xfrm flipH="1">
            <a:off x="2662985" y="5623518"/>
            <a:ext cx="1005975" cy="0"/>
          </a:xfrm>
          <a:prstGeom prst="straightConnector1">
            <a:avLst/>
          </a:prstGeom>
          <a:ln w="476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651454" y="2606031"/>
            <a:ext cx="0" cy="274317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1" idx="2"/>
            <a:endCxn id="12" idx="1"/>
          </p:cNvCxnSpPr>
          <p:nvPr/>
        </p:nvCxnSpPr>
        <p:spPr>
          <a:xfrm rot="16200000" flipH="1">
            <a:off x="1837184" y="5712106"/>
            <a:ext cx="1005829" cy="1377286"/>
          </a:xfrm>
          <a:prstGeom prst="bentConnector2">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4240318" y="5989274"/>
            <a:ext cx="1" cy="548634"/>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8515081" y="2606031"/>
            <a:ext cx="0" cy="502881"/>
          </a:xfrm>
          <a:prstGeom prst="straightConnector1">
            <a:avLst/>
          </a:prstGeom>
          <a:ln w="476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5" idx="3"/>
          </p:cNvCxnSpPr>
          <p:nvPr/>
        </p:nvCxnSpPr>
        <p:spPr>
          <a:xfrm flipV="1">
            <a:off x="8823918" y="2194556"/>
            <a:ext cx="971309" cy="2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9795227" y="2194555"/>
            <a:ext cx="0" cy="4709109"/>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12" idx="3"/>
          </p:cNvCxnSpPr>
          <p:nvPr/>
        </p:nvCxnSpPr>
        <p:spPr>
          <a:xfrm flipH="1">
            <a:off x="7326374" y="6903664"/>
            <a:ext cx="2468853" cy="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7" idx="1"/>
          </p:cNvCxnSpPr>
          <p:nvPr/>
        </p:nvCxnSpPr>
        <p:spPr>
          <a:xfrm>
            <a:off x="5954789" y="3920465"/>
            <a:ext cx="685792" cy="0"/>
          </a:xfrm>
          <a:prstGeom prst="straightConnector1">
            <a:avLst/>
          </a:prstGeom>
          <a:ln w="476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954789" y="4526250"/>
            <a:ext cx="685792" cy="0"/>
          </a:xfrm>
          <a:prstGeom prst="straightConnector1">
            <a:avLst/>
          </a:prstGeom>
          <a:ln w="476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707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SHSP Requirements</a:t>
            </a:r>
            <a:endParaRPr lang="en-US" dirty="0"/>
          </a:p>
        </p:txBody>
      </p:sp>
      <p:sp>
        <p:nvSpPr>
          <p:cNvPr id="3" name="Content Placeholder 2"/>
          <p:cNvSpPr>
            <a:spLocks noGrp="1"/>
          </p:cNvSpPr>
          <p:nvPr>
            <p:ph sz="half" idx="1"/>
          </p:nvPr>
        </p:nvSpPr>
        <p:spPr/>
        <p:txBody>
          <a:bodyPr/>
          <a:lstStyle/>
          <a:p>
            <a:r>
              <a:rPr lang="en-US" dirty="0" smtClean="0"/>
              <a:t>Include additional </a:t>
            </a:r>
            <a:r>
              <a:rPr lang="en-US" dirty="0"/>
              <a:t>safety </a:t>
            </a:r>
            <a:r>
              <a:rPr lang="en-US" dirty="0" smtClean="0"/>
              <a:t>information</a:t>
            </a:r>
          </a:p>
          <a:p>
            <a:pPr lvl="1"/>
            <a:r>
              <a:rPr lang="en-US" dirty="0" smtClean="0"/>
              <a:t>RSA findings</a:t>
            </a:r>
          </a:p>
          <a:p>
            <a:pPr lvl="1"/>
            <a:r>
              <a:rPr lang="en-US" dirty="0" smtClean="0"/>
              <a:t>Rural roads</a:t>
            </a:r>
          </a:p>
          <a:p>
            <a:pPr lvl="1"/>
            <a:r>
              <a:rPr lang="en-US" dirty="0" smtClean="0"/>
              <a:t>Bicyclists </a:t>
            </a:r>
          </a:p>
          <a:p>
            <a:pPr lvl="1"/>
            <a:r>
              <a:rPr lang="en-US" dirty="0" smtClean="0"/>
              <a:t>Pedestrians</a:t>
            </a:r>
          </a:p>
          <a:p>
            <a:r>
              <a:rPr lang="en-US" dirty="0" smtClean="0"/>
              <a:t>Define high-risk rural roads</a:t>
            </a:r>
          </a:p>
        </p:txBody>
      </p:sp>
      <p:sp>
        <p:nvSpPr>
          <p:cNvPr id="4" name="Content Placeholder 3"/>
          <p:cNvSpPr>
            <a:spLocks noGrp="1"/>
          </p:cNvSpPr>
          <p:nvPr>
            <p:ph sz="half" idx="2"/>
          </p:nvPr>
        </p:nvSpPr>
        <p:spPr/>
        <p:txBody>
          <a:bodyPr/>
          <a:lstStyle/>
          <a:p>
            <a:r>
              <a:rPr lang="en-US" dirty="0" smtClean="0"/>
              <a:t>Address </a:t>
            </a:r>
            <a:r>
              <a:rPr lang="en-US" dirty="0"/>
              <a:t>older driver and pedestrian safety </a:t>
            </a:r>
            <a:r>
              <a:rPr lang="en-US" dirty="0" smtClean="0"/>
              <a:t>strategies if fatalities and serious injuries have increased </a:t>
            </a:r>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2095582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SHSP </a:t>
            </a:r>
            <a:r>
              <a:rPr lang="en-US" dirty="0"/>
              <a:t>Fundamental </a:t>
            </a:r>
            <a:r>
              <a:rPr lang="en-US" dirty="0" smtClean="0"/>
              <a:t>Elements</a:t>
            </a:r>
            <a:endParaRPr lang="en-US" dirty="0"/>
          </a:p>
        </p:txBody>
      </p:sp>
      <p:sp>
        <p:nvSpPr>
          <p:cNvPr id="3" name="Content Placeholder 2"/>
          <p:cNvSpPr>
            <a:spLocks noGrp="1"/>
          </p:cNvSpPr>
          <p:nvPr>
            <p:ph sz="half" idx="1"/>
          </p:nvPr>
        </p:nvSpPr>
        <p:spPr>
          <a:xfrm>
            <a:off x="1466850" y="1874521"/>
            <a:ext cx="7124700" cy="4978559"/>
          </a:xfrm>
        </p:spPr>
        <p:txBody>
          <a:bodyPr/>
          <a:lstStyle/>
          <a:p>
            <a:r>
              <a:rPr lang="en-US" dirty="0" smtClean="0"/>
              <a:t>Leadership</a:t>
            </a:r>
          </a:p>
          <a:p>
            <a:endParaRPr lang="en-US" dirty="0"/>
          </a:p>
          <a:p>
            <a:r>
              <a:rPr lang="en-US" dirty="0"/>
              <a:t>Collaboration</a:t>
            </a:r>
          </a:p>
          <a:p>
            <a:endParaRPr lang="en-US" dirty="0" smtClean="0"/>
          </a:p>
          <a:p>
            <a:r>
              <a:rPr lang="en-US" dirty="0" smtClean="0"/>
              <a:t>Communication</a:t>
            </a:r>
            <a:endParaRPr lang="en-US" dirty="0"/>
          </a:p>
          <a:p>
            <a:endParaRPr lang="en-US" dirty="0" smtClean="0"/>
          </a:p>
          <a:p>
            <a:r>
              <a:rPr lang="en-US" dirty="0" smtClean="0"/>
              <a:t>Data collection </a:t>
            </a:r>
            <a:r>
              <a:rPr lang="en-US" dirty="0"/>
              <a:t>and </a:t>
            </a:r>
            <a:r>
              <a:rPr lang="en-US" dirty="0" smtClean="0"/>
              <a:t>analysis</a:t>
            </a:r>
            <a:endParaRPr lang="en-US" dirty="0"/>
          </a:p>
          <a:p>
            <a:endParaRPr lang="en-US" dirty="0" smtClean="0"/>
          </a:p>
          <a:p>
            <a:endParaRPr lang="en-US" dirty="0"/>
          </a:p>
        </p:txBody>
      </p:sp>
    </p:spTree>
    <p:extLst>
      <p:ext uri="{BB962C8B-B14F-4D97-AF65-F5344CB8AC3E}">
        <p14:creationId xmlns:p14="http://schemas.microsoft.com/office/powerpoint/2010/main" val="866963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18848</TotalTime>
  <Words>4810</Words>
  <Application>Microsoft Office PowerPoint</Application>
  <PresentationFormat>Custom</PresentationFormat>
  <Paragraphs>855</Paragraphs>
  <Slides>46</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arial</vt:lpstr>
      <vt:lpstr>Arial Hebrew Scholar</vt:lpstr>
      <vt:lpstr>Calibri</vt:lpstr>
      <vt:lpstr>Times New Roman</vt:lpstr>
      <vt:lpstr>Wingdings</vt:lpstr>
      <vt:lpstr>1_Office Theme</vt:lpstr>
      <vt:lpstr>2016–17 Texas Strategic Highway Safety Plan Update</vt:lpstr>
      <vt:lpstr>Agenda</vt:lpstr>
      <vt:lpstr>Stakeholder Group Roles  and Responsibilities</vt:lpstr>
      <vt:lpstr>Roles and Responsibilities</vt:lpstr>
      <vt:lpstr>SHSP Requirements</vt:lpstr>
      <vt:lpstr>SHSP Requirements</vt:lpstr>
      <vt:lpstr>Coordination – Mapped Out</vt:lpstr>
      <vt:lpstr>SHSP Requirements</vt:lpstr>
      <vt:lpstr>SHSP Fundamental Elements</vt:lpstr>
      <vt:lpstr>SHSP Implementation Steps</vt:lpstr>
      <vt:lpstr>SHSP Timeline: First Steps</vt:lpstr>
      <vt:lpstr>SHSP Timeline:  Getting Organized</vt:lpstr>
      <vt:lpstr>SHSP Timeline:  Building Support</vt:lpstr>
      <vt:lpstr>SHSP Timeline:  Outreach and Input</vt:lpstr>
      <vt:lpstr>SHSP Timeline:  The Challenge</vt:lpstr>
      <vt:lpstr>SHSP Timeline:  Wrapping It Up</vt:lpstr>
      <vt:lpstr>SHSP Timeline:  Building Support</vt:lpstr>
      <vt:lpstr>SHSP Timeline:  Ongoing</vt:lpstr>
      <vt:lpstr>Texas Traffic Casualties Fatalities and Incapacitating Injuries </vt:lpstr>
      <vt:lpstr>PowerPoint Presentation</vt:lpstr>
      <vt:lpstr>Comparisons</vt:lpstr>
      <vt:lpstr>5 Year Trend</vt:lpstr>
      <vt:lpstr>Texas vs US</vt:lpstr>
      <vt:lpstr>Incapacitating Injuries</vt:lpstr>
      <vt:lpstr>Characteristics Considered  2010–2015 Crashes</vt:lpstr>
      <vt:lpstr>Driver Behaviors</vt:lpstr>
      <vt:lpstr>Predominant Contributing Factors</vt:lpstr>
      <vt:lpstr>Statewide Safety Belt Use</vt:lpstr>
      <vt:lpstr>Predominant Behaviors</vt:lpstr>
      <vt:lpstr>Crash Characteristics  2010–2015 Crashes</vt:lpstr>
      <vt:lpstr>Crash Types Considered</vt:lpstr>
      <vt:lpstr>Rural and Urban Crash Types</vt:lpstr>
      <vt:lpstr>Overrepresented Crash Types</vt:lpstr>
      <vt:lpstr>Characteristics Investigated 2010-2015 Crashes</vt:lpstr>
      <vt:lpstr>System Users</vt:lpstr>
      <vt:lpstr>Vehicle Occupants </vt:lpstr>
      <vt:lpstr>Comparing Fatalities to Travel</vt:lpstr>
      <vt:lpstr>                   Males      </vt:lpstr>
      <vt:lpstr>Occupants         and riders  </vt:lpstr>
      <vt:lpstr>Motor Vehicle Traffic Crashes Younger People</vt:lpstr>
      <vt:lpstr>Older Users</vt:lpstr>
      <vt:lpstr>System User Mode Fatalities</vt:lpstr>
      <vt:lpstr>Predominant System Users</vt:lpstr>
      <vt:lpstr>Problem Areas</vt:lpstr>
      <vt:lpstr>PowerPoint Presentation</vt:lpstr>
      <vt:lpstr>Potential  Emphasis Area  Selection Criteria </vt:lpstr>
    </vt:vector>
  </TitlesOfParts>
  <Company>tti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Dump</dc:title>
  <dc:creator>Wunderlich, Robert</dc:creator>
  <cp:lastModifiedBy>Susan Herbel</cp:lastModifiedBy>
  <cp:revision>223</cp:revision>
  <cp:lastPrinted>2016-11-22T16:24:35Z</cp:lastPrinted>
  <dcterms:created xsi:type="dcterms:W3CDTF">2016-11-01T16:16:01Z</dcterms:created>
  <dcterms:modified xsi:type="dcterms:W3CDTF">2016-11-29T18:01:43Z</dcterms:modified>
</cp:coreProperties>
</file>